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ooper Hewitt Heavy" charset="1" panose="00000000000000000000"/>
      <p:regular r:id="rId12"/>
    </p:embeddedFont>
    <p:embeddedFont>
      <p:font typeface="Cooper Hewitt" charset="1" panose="00000000000000000000"/>
      <p:regular r:id="rId13"/>
    </p:embeddedFont>
    <p:embeddedFont>
      <p:font typeface="Cooper Hewitt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61335" y="-527501"/>
            <a:ext cx="15122670" cy="11342003"/>
            <a:chOff x="0" y="0"/>
            <a:chExt cx="8128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187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2541" y="3459816"/>
            <a:ext cx="8421459" cy="4104577"/>
          </a:xfrm>
          <a:custGeom>
            <a:avLst/>
            <a:gdLst/>
            <a:ahLst/>
            <a:cxnLst/>
            <a:rect r="r" b="b" t="t" l="l"/>
            <a:pathLst>
              <a:path h="4104577" w="8421459">
                <a:moveTo>
                  <a:pt x="0" y="0"/>
                </a:moveTo>
                <a:lnTo>
                  <a:pt x="8421459" y="0"/>
                </a:lnTo>
                <a:lnTo>
                  <a:pt x="8421459" y="4104576"/>
                </a:lnTo>
                <a:lnTo>
                  <a:pt x="0" y="41045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523629" y="1298348"/>
            <a:ext cx="8349986" cy="259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49"/>
              </a:lnSpc>
            </a:pPr>
            <a:r>
              <a:rPr lang="en-US" sz="8471">
                <a:solidFill>
                  <a:srgbClr val="545454"/>
                </a:solidFill>
                <a:latin typeface="Cooper Hewitt Heavy"/>
              </a:rPr>
              <a:t>MONKEY TECH 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23629" y="4972050"/>
            <a:ext cx="6273123" cy="448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5353" indent="-382677" lvl="1">
              <a:lnSpc>
                <a:spcPts val="4962"/>
              </a:lnSpc>
              <a:buFont typeface="Arial"/>
              <a:buChar char="•"/>
            </a:pPr>
            <a:r>
              <a:rPr lang="en-US" sz="3544" spc="70">
                <a:solidFill>
                  <a:srgbClr val="025159"/>
                </a:solidFill>
                <a:latin typeface="Cooper Hewitt"/>
              </a:rPr>
              <a:t>Allan Junio</a:t>
            </a:r>
          </a:p>
          <a:p>
            <a:pPr algn="l" marL="765353" indent="-382677" lvl="1">
              <a:lnSpc>
                <a:spcPts val="4962"/>
              </a:lnSpc>
              <a:buFont typeface="Arial"/>
              <a:buChar char="•"/>
            </a:pPr>
            <a:r>
              <a:rPr lang="en-US" sz="3544" spc="70">
                <a:solidFill>
                  <a:srgbClr val="025159"/>
                </a:solidFill>
                <a:latin typeface="Cooper Hewitt"/>
              </a:rPr>
              <a:t>Christiano Barbosa</a:t>
            </a:r>
          </a:p>
          <a:p>
            <a:pPr algn="l" marL="765353" indent="-382677" lvl="1">
              <a:lnSpc>
                <a:spcPts val="4962"/>
              </a:lnSpc>
              <a:buFont typeface="Arial"/>
              <a:buChar char="•"/>
            </a:pPr>
            <a:r>
              <a:rPr lang="en-US" sz="3544" spc="70">
                <a:solidFill>
                  <a:srgbClr val="025159"/>
                </a:solidFill>
                <a:latin typeface="Cooper Hewitt"/>
              </a:rPr>
              <a:t>Gabriel Madureira</a:t>
            </a:r>
          </a:p>
          <a:p>
            <a:pPr algn="l" marL="765353" indent="-382677" lvl="1">
              <a:lnSpc>
                <a:spcPts val="4962"/>
              </a:lnSpc>
              <a:buFont typeface="Arial"/>
              <a:buChar char="•"/>
            </a:pPr>
            <a:r>
              <a:rPr lang="en-US" sz="3544" spc="70">
                <a:solidFill>
                  <a:srgbClr val="025159"/>
                </a:solidFill>
                <a:latin typeface="Cooper Hewitt"/>
              </a:rPr>
              <a:t>Thiago Marques</a:t>
            </a:r>
          </a:p>
          <a:p>
            <a:pPr algn="l" marL="765353" indent="-382677" lvl="1">
              <a:lnSpc>
                <a:spcPts val="4962"/>
              </a:lnSpc>
              <a:buFont typeface="Arial"/>
              <a:buChar char="•"/>
            </a:pPr>
            <a:r>
              <a:rPr lang="en-US" sz="3544" spc="70">
                <a:solidFill>
                  <a:srgbClr val="025159"/>
                </a:solidFill>
                <a:latin typeface="Cooper Hewitt"/>
              </a:rPr>
              <a:t>Rômulo Davi</a:t>
            </a:r>
          </a:p>
          <a:p>
            <a:pPr algn="l" marL="765353" indent="-382677" lvl="1">
              <a:lnSpc>
                <a:spcPts val="4962"/>
              </a:lnSpc>
              <a:buFont typeface="Arial"/>
              <a:buChar char="•"/>
            </a:pPr>
            <a:r>
              <a:rPr lang="en-US" sz="3544" spc="70">
                <a:solidFill>
                  <a:srgbClr val="025159"/>
                </a:solidFill>
                <a:latin typeface="Cooper Hewitt"/>
              </a:rPr>
              <a:t>Wendell Leonardo</a:t>
            </a:r>
          </a:p>
          <a:p>
            <a:pPr algn="l" marL="765353" indent="-382677" lvl="1">
              <a:lnSpc>
                <a:spcPts val="4962"/>
              </a:lnSpc>
              <a:buFont typeface="Arial"/>
              <a:buChar char="•"/>
            </a:pPr>
            <a:r>
              <a:rPr lang="en-US" sz="3544" spc="70">
                <a:solidFill>
                  <a:srgbClr val="025159"/>
                </a:solidFill>
                <a:latin typeface="Cooper Hewitt"/>
              </a:rPr>
              <a:t>Yalle Ramos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994041" y="-260651"/>
            <a:ext cx="15122670" cy="11342003"/>
            <a:chOff x="0" y="0"/>
            <a:chExt cx="8128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38C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94677" y="1891274"/>
            <a:ext cx="1170306" cy="108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20"/>
              </a:lnSpc>
            </a:pPr>
            <a:r>
              <a:rPr lang="en-US" sz="6408">
                <a:solidFill>
                  <a:srgbClr val="04BFBF"/>
                </a:solidFill>
                <a:latin typeface="Cooper Hewitt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4677" y="2866789"/>
            <a:ext cx="1170306" cy="108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20"/>
              </a:lnSpc>
            </a:pPr>
            <a:r>
              <a:rPr lang="en-US" sz="6408">
                <a:solidFill>
                  <a:srgbClr val="04BFBF"/>
                </a:solidFill>
                <a:latin typeface="Cooper Hewitt Bold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4677" y="3842303"/>
            <a:ext cx="1170306" cy="108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20"/>
              </a:lnSpc>
            </a:pPr>
            <a:r>
              <a:rPr lang="en-US" sz="6408">
                <a:solidFill>
                  <a:srgbClr val="04BFBF"/>
                </a:solidFill>
                <a:latin typeface="Cooper Hewitt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4677" y="4817818"/>
            <a:ext cx="1170306" cy="108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20"/>
              </a:lnSpc>
            </a:pPr>
            <a:r>
              <a:rPr lang="en-US" sz="6408">
                <a:solidFill>
                  <a:srgbClr val="04BFBF"/>
                </a:solidFill>
                <a:latin typeface="Cooper Hewitt Bold"/>
              </a:rPr>
              <a:t>06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4677" y="5793332"/>
            <a:ext cx="1170306" cy="108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20"/>
              </a:lnSpc>
            </a:pPr>
            <a:r>
              <a:rPr lang="en-US" sz="6408">
                <a:solidFill>
                  <a:srgbClr val="04BFBF"/>
                </a:solidFill>
                <a:latin typeface="Cooper Hewitt Bold"/>
              </a:rPr>
              <a:t>07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4677" y="6768847"/>
            <a:ext cx="1170306" cy="108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20"/>
              </a:lnSpc>
            </a:pPr>
            <a:r>
              <a:rPr lang="en-US" sz="6408">
                <a:solidFill>
                  <a:srgbClr val="04BFBF"/>
                </a:solidFill>
                <a:latin typeface="Cooper Hewitt Bold"/>
              </a:rPr>
              <a:t>08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4677" y="7800737"/>
            <a:ext cx="1170306" cy="108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20"/>
              </a:lnSpc>
            </a:pPr>
            <a:r>
              <a:rPr lang="en-US" sz="6408">
                <a:solidFill>
                  <a:srgbClr val="04BFBF"/>
                </a:solidFill>
                <a:latin typeface="Cooper Hewitt Bold"/>
              </a:rPr>
              <a:t>09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45672" y="2251494"/>
            <a:ext cx="2561422" cy="42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9"/>
              </a:lnSpc>
            </a:pPr>
            <a:r>
              <a:rPr lang="en-US" sz="2171" spc="173">
                <a:solidFill>
                  <a:srgbClr val="FFFFFF"/>
                </a:solidFill>
                <a:latin typeface="Cooper Hewitt"/>
              </a:rPr>
              <a:t>INTRODUÇÃO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45672" y="3227009"/>
            <a:ext cx="2561422" cy="42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9"/>
              </a:lnSpc>
            </a:pPr>
            <a:r>
              <a:rPr lang="en-US" sz="2171" spc="173">
                <a:solidFill>
                  <a:srgbClr val="FFFFFF"/>
                </a:solidFill>
                <a:latin typeface="Cooper Hewitt"/>
              </a:rPr>
              <a:t>JUSTIFICATIVA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45672" y="4202523"/>
            <a:ext cx="2561422" cy="42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9"/>
              </a:lnSpc>
            </a:pPr>
            <a:r>
              <a:rPr lang="en-US" sz="2171" spc="173">
                <a:solidFill>
                  <a:srgbClr val="FFFFFF"/>
                </a:solidFill>
                <a:latin typeface="Cooper Hewitt"/>
              </a:rPr>
              <a:t>OBJETIVOS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45672" y="5178038"/>
            <a:ext cx="3544668" cy="43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9"/>
              </a:lnSpc>
            </a:pPr>
            <a:r>
              <a:rPr lang="en-US" sz="2171" spc="173">
                <a:solidFill>
                  <a:srgbClr val="FFFFFF"/>
                </a:solidFill>
                <a:latin typeface="Cooper Hewitt"/>
              </a:rPr>
              <a:t>REVISÃO TEÓRICA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45672" y="6153552"/>
            <a:ext cx="2561422" cy="42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9"/>
              </a:lnSpc>
            </a:pPr>
            <a:r>
              <a:rPr lang="en-US" sz="2171" spc="173">
                <a:solidFill>
                  <a:srgbClr val="FFFFFF"/>
                </a:solidFill>
                <a:latin typeface="Cooper Hewitt"/>
              </a:rPr>
              <a:t>METODOLOGIA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45672" y="7129067"/>
            <a:ext cx="2561422" cy="42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9"/>
              </a:lnSpc>
            </a:pPr>
            <a:r>
              <a:rPr lang="en-US" sz="2171" spc="173">
                <a:solidFill>
                  <a:srgbClr val="FFFFFF"/>
                </a:solidFill>
                <a:latin typeface="Cooper Hewitt"/>
              </a:rPr>
              <a:t>RESULTADOS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45672" y="8160957"/>
            <a:ext cx="2561422" cy="42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9"/>
              </a:lnSpc>
            </a:pPr>
            <a:r>
              <a:rPr lang="en-US" sz="2171" spc="173">
                <a:solidFill>
                  <a:srgbClr val="FFFFFF"/>
                </a:solidFill>
                <a:latin typeface="Cooper Hewitt"/>
              </a:rPr>
              <a:t>CONCLUSÃO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1522" y="2333945"/>
            <a:ext cx="8065202" cy="8261906"/>
            <a:chOff x="0" y="0"/>
            <a:chExt cx="6144514" cy="62943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27686"/>
              <a:ext cx="6173470" cy="6322060"/>
            </a:xfrm>
            <a:custGeom>
              <a:avLst/>
              <a:gdLst/>
              <a:ahLst/>
              <a:cxnLst/>
              <a:rect r="r" b="b" t="t" l="l"/>
              <a:pathLst>
                <a:path h="6322060" w="6173470">
                  <a:moveTo>
                    <a:pt x="5918073" y="1260856"/>
                  </a:moveTo>
                  <a:cubicBezTo>
                    <a:pt x="6075045" y="1295019"/>
                    <a:pt x="6173470" y="1450975"/>
                    <a:pt x="6136894" y="1607439"/>
                  </a:cubicBezTo>
                  <a:lnTo>
                    <a:pt x="5099685" y="6037707"/>
                  </a:lnTo>
                  <a:cubicBezTo>
                    <a:pt x="5063109" y="6194171"/>
                    <a:pt x="4901692" y="6322060"/>
                    <a:pt x="4741037" y="6322060"/>
                  </a:cubicBezTo>
                  <a:lnTo>
                    <a:pt x="292100" y="6322060"/>
                  </a:lnTo>
                  <a:cubicBezTo>
                    <a:pt x="131445" y="6322060"/>
                    <a:pt x="0" y="6190615"/>
                    <a:pt x="0" y="6029960"/>
                  </a:cubicBezTo>
                  <a:lnTo>
                    <a:pt x="0" y="264160"/>
                  </a:lnTo>
                  <a:cubicBezTo>
                    <a:pt x="0" y="103505"/>
                    <a:pt x="128397" y="0"/>
                    <a:pt x="285369" y="34163"/>
                  </a:cubicBezTo>
                  <a:lnTo>
                    <a:pt x="5918073" y="1260856"/>
                  </a:lnTo>
                  <a:close/>
                </a:path>
              </a:pathLst>
            </a:custGeom>
            <a:blipFill>
              <a:blip r:embed="rId2"/>
              <a:stretch>
                <a:fillRect l="0" t="-17751" r="0" b="-1775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285891" y="2257745"/>
            <a:ext cx="5107557" cy="140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sz="4616">
                <a:solidFill>
                  <a:srgbClr val="E18752"/>
                </a:solidFill>
                <a:latin typeface="Cooper Hewitt Bold"/>
              </a:rPr>
              <a:t>CONTRATAÇÃO DE FREELANCERS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144000" y="-856062"/>
            <a:ext cx="2247644" cy="2809555"/>
          </a:xfrm>
          <a:custGeom>
            <a:avLst/>
            <a:gdLst/>
            <a:ahLst/>
            <a:cxnLst/>
            <a:rect r="r" b="b" t="t" l="l"/>
            <a:pathLst>
              <a:path h="2809555" w="2247644">
                <a:moveTo>
                  <a:pt x="0" y="0"/>
                </a:moveTo>
                <a:lnTo>
                  <a:pt x="2247644" y="0"/>
                </a:lnTo>
                <a:lnTo>
                  <a:pt x="2247644" y="2809555"/>
                </a:lnTo>
                <a:lnTo>
                  <a:pt x="0" y="2809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33856" y="-761529"/>
            <a:ext cx="4125113" cy="4114800"/>
          </a:xfrm>
          <a:custGeom>
            <a:avLst/>
            <a:gdLst/>
            <a:ahLst/>
            <a:cxnLst/>
            <a:rect r="r" b="b" t="t" l="l"/>
            <a:pathLst>
              <a:path h="4114800" w="4125113">
                <a:moveTo>
                  <a:pt x="0" y="0"/>
                </a:moveTo>
                <a:lnTo>
                  <a:pt x="4125112" y="0"/>
                </a:lnTo>
                <a:lnTo>
                  <a:pt x="41251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0" y="3944369"/>
            <a:ext cx="7060702" cy="333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38C8C"/>
                </a:solidFill>
                <a:latin typeface="Cooper Hewitt"/>
              </a:rPr>
              <a:t>Nossa plataforma conecta empresas e profissionais autônomos de maneira rápida, segura e eficiente. Explore nossas principais funcionalidades e descubra como podemos impulsionar o seu negócio ou carreira.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242" y="2061709"/>
            <a:ext cx="8932132" cy="10579345"/>
            <a:chOff x="0" y="0"/>
            <a:chExt cx="5314442" cy="6294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9083" y="-27432"/>
              <a:ext cx="5343525" cy="6321933"/>
            </a:xfrm>
            <a:custGeom>
              <a:avLst/>
              <a:gdLst/>
              <a:ahLst/>
              <a:cxnLst/>
              <a:rect r="r" b="b" t="t" l="l"/>
              <a:pathLst>
                <a:path h="6321933" w="5343525">
                  <a:moveTo>
                    <a:pt x="5058156" y="756285"/>
                  </a:moveTo>
                  <a:cubicBezTo>
                    <a:pt x="5215128" y="790448"/>
                    <a:pt x="5343525" y="949833"/>
                    <a:pt x="5343525" y="1110488"/>
                  </a:cubicBezTo>
                  <a:lnTo>
                    <a:pt x="5343525" y="6029833"/>
                  </a:lnTo>
                  <a:cubicBezTo>
                    <a:pt x="5343525" y="6190488"/>
                    <a:pt x="5212080" y="6321933"/>
                    <a:pt x="5051425" y="6321933"/>
                  </a:cubicBezTo>
                  <a:lnTo>
                    <a:pt x="262128" y="6321933"/>
                  </a:lnTo>
                  <a:cubicBezTo>
                    <a:pt x="101473" y="6321933"/>
                    <a:pt x="0" y="6193917"/>
                    <a:pt x="36576" y="6037580"/>
                  </a:cubicBezTo>
                  <a:lnTo>
                    <a:pt x="1389888" y="256413"/>
                  </a:lnTo>
                  <a:cubicBezTo>
                    <a:pt x="1426464" y="99949"/>
                    <a:pt x="1584960" y="0"/>
                    <a:pt x="1741932" y="34163"/>
                  </a:cubicBezTo>
                  <a:lnTo>
                    <a:pt x="5058156" y="756285"/>
                  </a:lnTo>
                  <a:close/>
                </a:path>
              </a:pathLst>
            </a:custGeom>
            <a:blipFill>
              <a:blip r:embed="rId2"/>
              <a:stretch>
                <a:fillRect l="-15114" t="-45786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635001" y="27654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94149" y="-318444"/>
            <a:ext cx="2378992" cy="2271937"/>
          </a:xfrm>
          <a:custGeom>
            <a:avLst/>
            <a:gdLst/>
            <a:ahLst/>
            <a:cxnLst/>
            <a:rect r="r" b="b" t="t" l="l"/>
            <a:pathLst>
              <a:path h="2271937" w="2378992">
                <a:moveTo>
                  <a:pt x="0" y="0"/>
                </a:moveTo>
                <a:lnTo>
                  <a:pt x="2378991" y="0"/>
                </a:lnTo>
                <a:lnTo>
                  <a:pt x="2378991" y="2271937"/>
                </a:lnTo>
                <a:lnTo>
                  <a:pt x="0" y="22719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83298" y="2927565"/>
            <a:ext cx="5107557" cy="140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sz="4616">
                <a:solidFill>
                  <a:srgbClr val="E18752"/>
                </a:solidFill>
                <a:latin typeface="Cooper Hewitt Bold"/>
              </a:rPr>
              <a:t>CONTRATAÇÃO DE FREELANCERS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83298" y="3944369"/>
            <a:ext cx="7337240" cy="441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38C8C"/>
                </a:solidFill>
                <a:latin typeface="Cooper Hewitt"/>
              </a:rPr>
              <a:t>Nossa plataforma conecta empresas e profissionais autônomos de maneira rápida, segura e eficiente. Explore nossas principais funcionalidades e descubra como podemos impulsionar o seu negócio ou carreira.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1695" y="-1365653"/>
            <a:ext cx="8355210" cy="10136861"/>
            <a:chOff x="0" y="0"/>
            <a:chExt cx="5188077" cy="62943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9972" y="0"/>
              <a:ext cx="5218049" cy="6322060"/>
            </a:xfrm>
            <a:custGeom>
              <a:avLst/>
              <a:gdLst/>
              <a:ahLst/>
              <a:cxnLst/>
              <a:rect r="r" b="b" t="t" l="l"/>
              <a:pathLst>
                <a:path h="6322060" w="5218049">
                  <a:moveTo>
                    <a:pt x="4925949" y="0"/>
                  </a:moveTo>
                  <a:cubicBezTo>
                    <a:pt x="5086604" y="0"/>
                    <a:pt x="5218049" y="131445"/>
                    <a:pt x="5218049" y="292100"/>
                  </a:cubicBezTo>
                  <a:lnTo>
                    <a:pt x="5218049" y="6057900"/>
                  </a:lnTo>
                  <a:cubicBezTo>
                    <a:pt x="5218049" y="6218555"/>
                    <a:pt x="5089652" y="6322060"/>
                    <a:pt x="4932680" y="6287897"/>
                  </a:cubicBezTo>
                  <a:lnTo>
                    <a:pt x="1595755" y="5561457"/>
                  </a:lnTo>
                  <a:cubicBezTo>
                    <a:pt x="1438783" y="5527294"/>
                    <a:pt x="1279144" y="5371592"/>
                    <a:pt x="1241171" y="5215509"/>
                  </a:cubicBezTo>
                  <a:lnTo>
                    <a:pt x="38100" y="283718"/>
                  </a:lnTo>
                  <a:cubicBezTo>
                    <a:pt x="0" y="127762"/>
                    <a:pt x="100203" y="0"/>
                    <a:pt x="260858" y="0"/>
                  </a:cubicBezTo>
                  <a:lnTo>
                    <a:pt x="4925949" y="0"/>
                  </a:lnTo>
                  <a:close/>
                </a:path>
              </a:pathLst>
            </a:custGeom>
            <a:blipFill>
              <a:blip r:embed="rId2"/>
              <a:stretch>
                <a:fillRect l="-40965" t="0" r="-40965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083298" y="-525515"/>
            <a:ext cx="2271937" cy="2271937"/>
          </a:xfrm>
          <a:custGeom>
            <a:avLst/>
            <a:gdLst/>
            <a:ahLst/>
            <a:cxnLst/>
            <a:rect r="r" b="b" t="t" l="l"/>
            <a:pathLst>
              <a:path h="2271937" w="2271937">
                <a:moveTo>
                  <a:pt x="0" y="0"/>
                </a:moveTo>
                <a:lnTo>
                  <a:pt x="2271937" y="0"/>
                </a:lnTo>
                <a:lnTo>
                  <a:pt x="2271937" y="2271937"/>
                </a:lnTo>
                <a:lnTo>
                  <a:pt x="0" y="22719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488567">
            <a:off x="13718466" y="5950243"/>
            <a:ext cx="5618868" cy="5109759"/>
          </a:xfrm>
          <a:custGeom>
            <a:avLst/>
            <a:gdLst/>
            <a:ahLst/>
            <a:cxnLst/>
            <a:rect r="r" b="b" t="t" l="l"/>
            <a:pathLst>
              <a:path h="5109759" w="5618868">
                <a:moveTo>
                  <a:pt x="0" y="0"/>
                </a:moveTo>
                <a:lnTo>
                  <a:pt x="5618868" y="0"/>
                </a:lnTo>
                <a:lnTo>
                  <a:pt x="5618868" y="5109758"/>
                </a:lnTo>
                <a:lnTo>
                  <a:pt x="0" y="51097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75268" y="1854729"/>
            <a:ext cx="7060702" cy="1644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38"/>
              </a:lnSpc>
              <a:spcBef>
                <a:spcPct val="0"/>
              </a:spcBef>
            </a:pPr>
            <a:r>
              <a:rPr lang="en-US" sz="5406">
                <a:solidFill>
                  <a:srgbClr val="E18752"/>
                </a:solidFill>
                <a:latin typeface="Cooper Hewitt Bold"/>
              </a:rPr>
              <a:t>Benedícios da plataforma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83298" y="3540853"/>
            <a:ext cx="7276762" cy="23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9771" indent="-344886" lvl="1">
              <a:lnSpc>
                <a:spcPts val="4472"/>
              </a:lnSpc>
              <a:buFont typeface="Arial"/>
              <a:buChar char="•"/>
            </a:pPr>
            <a:r>
              <a:rPr lang="en-US" sz="3194">
                <a:solidFill>
                  <a:srgbClr val="038C8C"/>
                </a:solidFill>
                <a:latin typeface="Cooper Hewitt"/>
              </a:rPr>
              <a:t>Para Empresas</a:t>
            </a:r>
          </a:p>
          <a:p>
            <a:pPr algn="just">
              <a:lnSpc>
                <a:spcPts val="4472"/>
              </a:lnSpc>
            </a:pPr>
            <a:r>
              <a:rPr lang="en-US" sz="3194">
                <a:solidFill>
                  <a:srgbClr val="038C8C"/>
                </a:solidFill>
                <a:latin typeface="Cooper Hewitt"/>
              </a:rPr>
              <a:t>Acesso a uma ampla base de freelancers qualificados.</a:t>
            </a:r>
          </a:p>
          <a:p>
            <a:pPr algn="just">
              <a:lnSpc>
                <a:spcPts val="447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975268" y="5553218"/>
            <a:ext cx="7276762" cy="23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9771" indent="-344886" lvl="1">
              <a:lnSpc>
                <a:spcPts val="4472"/>
              </a:lnSpc>
              <a:buFont typeface="Arial"/>
              <a:buChar char="•"/>
            </a:pPr>
            <a:r>
              <a:rPr lang="en-US" sz="3194">
                <a:solidFill>
                  <a:srgbClr val="038C8C"/>
                </a:solidFill>
                <a:latin typeface="Cooper Hewitt"/>
              </a:rPr>
              <a:t>Para Freelancers</a:t>
            </a:r>
          </a:p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38C8C"/>
                </a:solidFill>
                <a:latin typeface="Cooper Hewitt"/>
              </a:rPr>
              <a:t>Oportunidades variadas e acesso direto a empresas.</a:t>
            </a:r>
          </a:p>
          <a:p>
            <a:pPr algn="l">
              <a:lnSpc>
                <a:spcPts val="447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83298" y="7719969"/>
            <a:ext cx="7276762" cy="23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9771" indent="-344886" lvl="1">
              <a:lnSpc>
                <a:spcPts val="4472"/>
              </a:lnSpc>
              <a:buFont typeface="Arial"/>
              <a:buChar char="•"/>
            </a:pPr>
            <a:r>
              <a:rPr lang="en-US" sz="3194">
                <a:solidFill>
                  <a:srgbClr val="038C8C"/>
                </a:solidFill>
                <a:latin typeface="Cooper Hewitt"/>
              </a:rPr>
              <a:t>Eficiência</a:t>
            </a:r>
          </a:p>
          <a:p>
            <a:pPr algn="just">
              <a:lnSpc>
                <a:spcPts val="4472"/>
              </a:lnSpc>
            </a:pPr>
            <a:r>
              <a:rPr lang="en-US" sz="3194">
                <a:solidFill>
                  <a:srgbClr val="038C8C"/>
                </a:solidFill>
                <a:latin typeface="Cooper Hewitt"/>
              </a:rPr>
              <a:t>Processos simplificados e rápidos para ambos os lados.</a:t>
            </a:r>
          </a:p>
          <a:p>
            <a:pPr algn="just">
              <a:lnSpc>
                <a:spcPts val="447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8C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02336" y="1709253"/>
            <a:ext cx="5556964" cy="140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986"/>
              </a:lnSpc>
              <a:spcBef>
                <a:spcPct val="0"/>
              </a:spcBef>
            </a:pPr>
            <a:r>
              <a:rPr lang="en-US" sz="4616">
                <a:solidFill>
                  <a:srgbClr val="FFFFFF"/>
                </a:solidFill>
                <a:latin typeface="Cooper Hewitt Bold"/>
              </a:rPr>
              <a:t>CONSIDERAÇÕES FINAIS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83061" y="4378804"/>
            <a:ext cx="12976239" cy="278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ooper Hewitt"/>
              </a:rPr>
              <a:t>Nossa plataforma conecta empresas e freelancers de maneira eficiente, simplificando processos de recrutamento e busca por projetos. Com funcionalidades robustas e uma interface intuitiva, promovemos oportunidades variadas e acesso direto a talentos qualificados. Estamos prontos para lançar, aprimorar continuamente e apoiar nossos usuários.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80592" y="-761529"/>
            <a:ext cx="5478015" cy="5478015"/>
          </a:xfrm>
          <a:custGeom>
            <a:avLst/>
            <a:gdLst/>
            <a:ahLst/>
            <a:cxnLst/>
            <a:rect r="r" b="b" t="t" l="l"/>
            <a:pathLst>
              <a:path h="5478015" w="5478015">
                <a:moveTo>
                  <a:pt x="0" y="0"/>
                </a:moveTo>
                <a:lnTo>
                  <a:pt x="5478015" y="0"/>
                </a:lnTo>
                <a:lnTo>
                  <a:pt x="5478015" y="5478015"/>
                </a:lnTo>
                <a:lnTo>
                  <a:pt x="0" y="547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DAGJqGJCfjM</dc:identifier>
  <dcterms:modified xsi:type="dcterms:W3CDTF">2011-08-01T06:04:30Z</dcterms:modified>
  <cp:revision>1</cp:revision>
  <dc:title>TRABALHO DE CONCLUSÃO DE CURSO</dc:title>
</cp:coreProperties>
</file>