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87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8" r:id="rId10"/>
    <p:sldId id="262" r:id="rId11"/>
    <p:sldId id="263" r:id="rId12"/>
    <p:sldId id="264" r:id="rId13"/>
    <p:sldId id="265" r:id="rId14"/>
    <p:sldId id="267" r:id="rId15"/>
  </p:sldIdLst>
  <p:sldSz cx="18288000" cy="10287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5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B7FA79B-B163-48C3-9092-7C80A4EF7D7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310640" y="-1264320"/>
            <a:ext cx="9666360" cy="461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pt-BR" sz="108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914400" y="2481840"/>
            <a:ext cx="1645920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914400" y="6080400"/>
            <a:ext cx="1645920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EB35D6-FFF4-4CA3-8B2B-D45DA5C3A64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310640" y="-1264320"/>
            <a:ext cx="9666360" cy="461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pt-BR" sz="108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914400" y="2481840"/>
            <a:ext cx="803196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9348480" y="2481840"/>
            <a:ext cx="803196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914400" y="6080400"/>
            <a:ext cx="803196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9348480" y="6080400"/>
            <a:ext cx="803196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422CE1-0088-41C4-89A7-AB205336BDE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310640" y="-1264320"/>
            <a:ext cx="9666360" cy="461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pt-BR" sz="108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914400" y="2481840"/>
            <a:ext cx="529956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576"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479280" y="2481840"/>
            <a:ext cx="529956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576"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2044160" y="2481840"/>
            <a:ext cx="529956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576"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914400" y="6080400"/>
            <a:ext cx="529956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576"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6479280" y="6080400"/>
            <a:ext cx="529956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576"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12044160" y="6080400"/>
            <a:ext cx="529956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576"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2D3279A-CD40-4C1D-BC58-AEA775C3DF8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E1E8917-754D-4E2C-8F63-EFB1249B447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310640" y="-1264320"/>
            <a:ext cx="9666360" cy="461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pt-BR" sz="108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914400" y="2481840"/>
            <a:ext cx="16459200" cy="68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FF755AC-B042-4A58-BAF0-D0870256CF8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310640" y="-1264320"/>
            <a:ext cx="9666360" cy="461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pt-BR" sz="108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914400" y="2481840"/>
            <a:ext cx="16459200" cy="68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F111C0F-C726-4B27-ADE0-4EF104D7A5D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310640" y="-1264320"/>
            <a:ext cx="9666360" cy="461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pt-BR" sz="108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914400" y="2481840"/>
            <a:ext cx="8031960" cy="68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9348480" y="2481840"/>
            <a:ext cx="8031960" cy="68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BC61635-C460-4BA4-91F2-96C76A5DFA0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310640" y="-1264320"/>
            <a:ext cx="9666360" cy="461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pt-BR" sz="108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97A6052-430D-4909-8D81-A871676B3F0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310640" y="391680"/>
            <a:ext cx="9666360" cy="60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31D218D-1783-405C-9558-08E6FF2588F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310640" y="-1264320"/>
            <a:ext cx="9666360" cy="461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pt-BR" sz="108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914400" y="2481840"/>
            <a:ext cx="803196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9348480" y="2481840"/>
            <a:ext cx="8031960" cy="68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914400" y="6080400"/>
            <a:ext cx="803196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A41410C-D660-410B-97C8-8DA1266F557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310640" y="-1264320"/>
            <a:ext cx="9666360" cy="461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pt-BR" sz="108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14400" y="2481840"/>
            <a:ext cx="16459200" cy="68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8AF0547-A75F-4974-9EFA-110521B3797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310640" y="-1264320"/>
            <a:ext cx="9666360" cy="461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pt-BR" sz="108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914400" y="2481840"/>
            <a:ext cx="8031960" cy="68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9348480" y="2481840"/>
            <a:ext cx="803196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9348480" y="6080400"/>
            <a:ext cx="803196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B8602E8-FCF5-47EB-BF0C-99D6AE4A23D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310640" y="-1264320"/>
            <a:ext cx="9666360" cy="461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pt-BR" sz="108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914400" y="2481840"/>
            <a:ext cx="803196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9348480" y="2481840"/>
            <a:ext cx="803196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914400" y="6080400"/>
            <a:ext cx="1645920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3D9737-E59A-4116-9039-3FBC363DD61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310640" y="-1264320"/>
            <a:ext cx="9666360" cy="461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pt-BR" sz="108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914400" y="2481840"/>
            <a:ext cx="1645920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914400" y="6080400"/>
            <a:ext cx="1645920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2743EB8-A506-402C-9B0A-89087A63799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310640" y="-1264320"/>
            <a:ext cx="9666360" cy="461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pt-BR" sz="108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914400" y="2481840"/>
            <a:ext cx="803196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9348480" y="2481840"/>
            <a:ext cx="803196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914400" y="6080400"/>
            <a:ext cx="803196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9348480" y="6080400"/>
            <a:ext cx="803196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9BA946F-1402-4015-ABAD-87E709F7C17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310640" y="-1264320"/>
            <a:ext cx="9666360" cy="461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pt-BR" sz="108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914400" y="2481840"/>
            <a:ext cx="529956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576"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479280" y="2481840"/>
            <a:ext cx="529956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576"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12044160" y="2481840"/>
            <a:ext cx="529956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576"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914400" y="6080400"/>
            <a:ext cx="529956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576"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6479280" y="6080400"/>
            <a:ext cx="529956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576"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12044160" y="6080400"/>
            <a:ext cx="529956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576"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382E291-8CC5-4035-A643-8AE6D9BAEAB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433" y="2171701"/>
            <a:ext cx="13238487" cy="4994372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2433" y="7166070"/>
            <a:ext cx="13238487" cy="129213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A039E032-CF75-4D5A-AC1A-ABC1DF1B64DD}" type="slidenum">
              <a:rPr lang="pt-BR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53174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A039E032-CF75-4D5A-AC1A-ABC1DF1B64DD}" type="slidenum">
              <a:rPr lang="pt-BR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17098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4292600"/>
            <a:ext cx="13238486" cy="2873471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3" y="7166072"/>
            <a:ext cx="13238487" cy="1290600"/>
          </a:xfrm>
        </p:spPr>
        <p:txBody>
          <a:bodyPr anchor="t"/>
          <a:lstStyle>
            <a:lvl1pPr marL="0" indent="0" algn="l">
              <a:buNone/>
              <a:defRPr sz="3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A039E032-CF75-4D5A-AC1A-ABC1DF1B64DD}" type="slidenum">
              <a:rPr lang="pt-BR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90411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4969" y="3090863"/>
            <a:ext cx="6594509" cy="6293645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81740" y="3084139"/>
            <a:ext cx="6594512" cy="6300368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A039E032-CF75-4D5A-AC1A-ABC1DF1B64DD}" type="slidenum">
              <a:rPr lang="pt-BR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13994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70" y="2857500"/>
            <a:ext cx="659450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4969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81743" y="2857500"/>
            <a:ext cx="659450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81743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</a:rPr>
              <a:t>&lt;data/hora&gt;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</a:rPr>
              <a:t>&lt;rodapé&gt;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A039E032-CF75-4D5A-AC1A-ABC1DF1B64DD}" type="slidenum">
              <a:rPr lang="pt-BR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883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310640" y="-1264320"/>
            <a:ext cx="9666360" cy="461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pt-BR" sz="108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81840"/>
            <a:ext cx="16459200" cy="68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BB3AB06-8663-4C6D-B934-4F283ECC28B5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C39A-8003-4B86-9285-ED87ACD46E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8285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</a:rPr>
              <a:t>&lt;data/hora&gt;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</a:rPr>
              <a:t>&lt;rodapé&gt;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A039E032-CF75-4D5A-AC1A-ABC1DF1B64DD}" type="slidenum">
              <a:rPr lang="pt-BR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28456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0" y="2171700"/>
            <a:ext cx="5101596" cy="2171700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925" y="2171700"/>
            <a:ext cx="7793996" cy="6858000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0" y="4693921"/>
            <a:ext cx="5101595" cy="4343399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</a:rPr>
              <a:t>&lt;data/hora&gt;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</a:rPr>
              <a:t>&lt;rodapé&gt;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A039E032-CF75-4D5A-AC1A-ABC1DF1B64DD}" type="slidenum">
              <a:rPr lang="pt-BR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04654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861" y="2781288"/>
            <a:ext cx="7639359" cy="2362212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24319" y="1714500"/>
            <a:ext cx="4800600" cy="685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7627469" cy="2057400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A039E032-CF75-4D5A-AC1A-ABC1DF1B64DD}" type="slidenum">
              <a:rPr lang="pt-BR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0775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7200880"/>
            <a:ext cx="13238486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2433" y="1028700"/>
            <a:ext cx="13238487" cy="54609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4" y="8050988"/>
            <a:ext cx="13238484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A039E032-CF75-4D5A-AC1A-ABC1DF1B64DD}" type="slidenum">
              <a:rPr lang="pt-BR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87010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2171700"/>
            <a:ext cx="13238489" cy="2971800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13238489" cy="35433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A039E032-CF75-4D5A-AC1A-ABC1DF1B64DD}" type="slidenum">
              <a:rPr lang="pt-BR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45314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2" y="2171700"/>
            <a:ext cx="11998973" cy="3485061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895601" y="5656761"/>
            <a:ext cx="10919474" cy="51326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1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6525986"/>
            <a:ext cx="13238489" cy="25146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A039E032-CF75-4D5A-AC1A-ABC1DF1B64DD}" type="slidenum">
              <a:rPr lang="pt-BR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7443" y="1456880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995735" y="3920681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0007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4686302"/>
            <a:ext cx="13238490" cy="2479770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7166072"/>
            <a:ext cx="13238489" cy="1290600"/>
          </a:xfrm>
        </p:spPr>
        <p:txBody>
          <a:bodyPr anchor="t"/>
          <a:lstStyle>
            <a:lvl1pPr marL="0" indent="0" algn="l">
              <a:buNone/>
              <a:defRPr sz="3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A039E032-CF75-4D5A-AC1A-ABC1DF1B64DD}" type="slidenum">
              <a:rPr lang="pt-BR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65758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421" y="2971800"/>
            <a:ext cx="442029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78695" y="4000500"/>
            <a:ext cx="4391025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5489" y="2971800"/>
            <a:ext cx="4404362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09659" y="4000500"/>
            <a:ext cx="4420191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2971800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687051" y="4000500"/>
            <a:ext cx="4398170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</a:rPr>
              <a:t>&lt;data/hora&gt;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A039E032-CF75-4D5A-AC1A-ABC1DF1B64DD}" type="slidenum">
              <a:rPr lang="pt-BR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9328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695" y="6376424"/>
            <a:ext cx="441007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78695" y="3314700"/>
            <a:ext cx="4410075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978695" y="7240817"/>
            <a:ext cx="4410075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4063" y="6376424"/>
            <a:ext cx="439578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834062" y="3314700"/>
            <a:ext cx="4395788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32033" y="7240816"/>
            <a:ext cx="4401609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6376424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687049" y="3314700"/>
            <a:ext cx="4398170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686863" y="7240813"/>
            <a:ext cx="4403996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</a:rPr>
              <a:t>&lt;data/hora&gt;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A039E032-CF75-4D5A-AC1A-ABC1DF1B64DD}" type="slidenum">
              <a:rPr lang="pt-BR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557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310640" y="-1264320"/>
            <a:ext cx="9666360" cy="461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pt-BR" sz="108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914400" y="2481840"/>
            <a:ext cx="8031960" cy="68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9348480" y="2481840"/>
            <a:ext cx="8031960" cy="68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50200B4-658B-4BD5-A47F-E6F6DC0A925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A039E032-CF75-4D5A-AC1A-ABC1DF1B64DD}" type="slidenum">
              <a:rPr lang="pt-BR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61564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56319" y="645320"/>
            <a:ext cx="2628902" cy="8739188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8695" y="1331121"/>
            <a:ext cx="11134724" cy="80533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A039E032-CF75-4D5A-AC1A-ABC1DF1B64DD}" type="slidenum">
              <a:rPr lang="pt-BR" sz="1400" b="0" strike="noStrike" spc="-1" smtClean="0">
                <a:solidFill>
                  <a:srgbClr val="FFFFFF"/>
                </a:solidFill>
                <a:latin typeface="Arial"/>
              </a:rPr>
              <a:t>‹#›</a:t>
            </a:fld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928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310640" y="-1264320"/>
            <a:ext cx="9666360" cy="461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pt-BR" sz="108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EE9D13B-775E-4CCC-8B02-020DD43E098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310640" y="391680"/>
            <a:ext cx="9666360" cy="605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FEBD0E1-6290-4414-842D-1DAF3E088EB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310640" y="-1264320"/>
            <a:ext cx="9666360" cy="461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pt-BR" sz="108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914400" y="2481840"/>
            <a:ext cx="803196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9348480" y="2481840"/>
            <a:ext cx="8031960" cy="68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914400" y="6080400"/>
            <a:ext cx="803196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DD90E43-FEF9-49F8-B37E-E11808AD803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310640" y="-1264320"/>
            <a:ext cx="9666360" cy="461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pt-BR" sz="108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914400" y="2481840"/>
            <a:ext cx="8031960" cy="68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9348480" y="2481840"/>
            <a:ext cx="803196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9348480" y="6080400"/>
            <a:ext cx="803196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A8B079D-1B09-4232-B74A-08283D3EBCC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310640" y="-1264320"/>
            <a:ext cx="9666360" cy="461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buNone/>
            </a:pPr>
            <a:endParaRPr lang="pt-BR" sz="108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914400" y="2481840"/>
            <a:ext cx="803196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9348480" y="2481840"/>
            <a:ext cx="803196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914400" y="6080400"/>
            <a:ext cx="16459200" cy="32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3484"/>
              </a:spcAft>
              <a:buNone/>
            </a:pPr>
            <a:endParaRPr lang="pt-BR" sz="7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1A12279-648D-42D2-8F19-BCF1235B5F2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B6F3544-752C-41A7-AF38-B9D2B3DEB036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14400" y="410040"/>
            <a:ext cx="1645848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798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914400" y="2406600"/>
            <a:ext cx="16458480" cy="5965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25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581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205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508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15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35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102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63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5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63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5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63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5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63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dt" idx="4"/>
          </p:nvPr>
        </p:nvSpPr>
        <p:spPr>
          <a:xfrm>
            <a:off x="914400" y="9371160"/>
            <a:ext cx="4260600" cy="708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ftr" idx="5"/>
          </p:nvPr>
        </p:nvSpPr>
        <p:spPr>
          <a:xfrm>
            <a:off x="6254280" y="9371160"/>
            <a:ext cx="5796720" cy="708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sldNum" idx="6"/>
          </p:nvPr>
        </p:nvSpPr>
        <p:spPr>
          <a:xfrm>
            <a:off x="13112280" y="9371160"/>
            <a:ext cx="4260600" cy="708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A333579-D04A-40FA-A26A-EA2BDB63A185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4004528"/>
            <a:ext cx="6055518" cy="6282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4338521"/>
            <a:ext cx="2283618" cy="354818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913518" y="2514600"/>
            <a:ext cx="4229100" cy="42291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1999119" y="1"/>
            <a:ext cx="2405081" cy="1712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2908817" y="9144000"/>
            <a:ext cx="1490601" cy="1143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67" y="679077"/>
            <a:ext cx="14107085" cy="2100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69" y="3079378"/>
            <a:ext cx="13419812" cy="629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5233459" y="2686052"/>
            <a:ext cx="1485899" cy="4571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3427360" y="4837946"/>
            <a:ext cx="5789693" cy="4572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528811" y="443594"/>
            <a:ext cx="1257299" cy="11515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2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B6F3544-752C-41A7-AF38-B9D2B3DEB036}" type="slidenum">
              <a:rPr lang="en-US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3661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63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7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7590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cminas.instructure.com/courses/188910/users/19711" TargetMode="External"/><Relationship Id="rId2" Type="http://schemas.openxmlformats.org/officeDocument/2006/relationships/hyperlink" Target="https://pucminas.instructure.com/courses/188910/users/73166" TargetMode="External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2"/>
          <p:cNvSpPr/>
          <p:nvPr/>
        </p:nvSpPr>
        <p:spPr>
          <a:xfrm>
            <a:off x="3052080" y="523048"/>
            <a:ext cx="12183480" cy="19236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7529"/>
              </a:lnSpc>
            </a:pPr>
            <a:r>
              <a:rPr lang="en-US" sz="6280" b="0" strike="noStrike" spc="-1" dirty="0" err="1">
                <a:solidFill>
                  <a:srgbClr val="F4F6FC"/>
                </a:solidFill>
                <a:latin typeface="HK Grotesk Bold"/>
              </a:rPr>
              <a:t>Trabalho</a:t>
            </a:r>
            <a:r>
              <a:rPr lang="en-US" sz="6280" b="0" strike="noStrike" spc="-1" dirty="0">
                <a:solidFill>
                  <a:srgbClr val="F4F6FC"/>
                </a:solidFill>
                <a:latin typeface="HK Grotesk Bold"/>
              </a:rPr>
              <a:t> Informal </a:t>
            </a:r>
            <a:r>
              <a:rPr lang="en-US" sz="6280" b="0" strike="noStrike" spc="-1" dirty="0" err="1">
                <a:solidFill>
                  <a:srgbClr val="F4F6FC"/>
                </a:solidFill>
                <a:latin typeface="HK Grotesk Bold"/>
              </a:rPr>
              <a:t>Voltado</a:t>
            </a:r>
            <a:r>
              <a:rPr lang="en-US" sz="6280" b="0" strike="noStrike" spc="-1" dirty="0">
                <a:solidFill>
                  <a:srgbClr val="F4F6FC"/>
                </a:solidFill>
                <a:latin typeface="HK Grotesk Bold"/>
              </a:rPr>
              <a:t> </a:t>
            </a:r>
            <a:r>
              <a:rPr lang="en-US" sz="6280" spc="-1" dirty="0">
                <a:solidFill>
                  <a:srgbClr val="F4F6FC"/>
                </a:solidFill>
                <a:latin typeface="HK Grotesk Bold"/>
              </a:rPr>
              <a:t>p</a:t>
            </a:r>
            <a:r>
              <a:rPr lang="en-US" sz="6280" b="0" strike="noStrike" spc="-1" dirty="0">
                <a:solidFill>
                  <a:srgbClr val="F4F6FC"/>
                </a:solidFill>
                <a:latin typeface="HK Grotesk Bold"/>
              </a:rPr>
              <a:t>ara a</a:t>
            </a:r>
            <a:r>
              <a:rPr lang="en-US" sz="6280" spc="-1" dirty="0">
                <a:solidFill>
                  <a:srgbClr val="F4F6FC"/>
                </a:solidFill>
                <a:latin typeface="HK Grotesk Bold"/>
              </a:rPr>
              <a:t>rea</a:t>
            </a:r>
            <a:r>
              <a:rPr lang="en-US" sz="6280" b="0" strike="noStrike" spc="-1" dirty="0">
                <a:solidFill>
                  <a:srgbClr val="F4F6FC"/>
                </a:solidFill>
                <a:latin typeface="HK Grotesk Bold"/>
              </a:rPr>
              <a:t> de TI</a:t>
            </a:r>
            <a:endParaRPr lang="pt-BR" sz="628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Box 3"/>
          <p:cNvSpPr/>
          <p:nvPr/>
        </p:nvSpPr>
        <p:spPr>
          <a:xfrm>
            <a:off x="420906" y="3617192"/>
            <a:ext cx="9033120" cy="512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5040"/>
              </a:lnSpc>
            </a:pPr>
            <a:r>
              <a:rPr lang="en-US" sz="3600" b="0" strike="noStrike" spc="-1" dirty="0" err="1">
                <a:solidFill>
                  <a:srgbClr val="F4F6FC"/>
                </a:solidFill>
                <a:latin typeface="HK Grotesk Medium"/>
              </a:rPr>
              <a:t>Integrantes</a:t>
            </a: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 do </a:t>
            </a:r>
            <a:r>
              <a:rPr lang="en-US" sz="3600" b="0" strike="noStrike" spc="-1" dirty="0" err="1">
                <a:solidFill>
                  <a:srgbClr val="F4F6FC"/>
                </a:solidFill>
                <a:latin typeface="HK Grotesk Medium"/>
              </a:rPr>
              <a:t>grupo</a:t>
            </a: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: 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ts val="5040"/>
              </a:lnSpc>
            </a:pP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 . Thiago Guilherme Marques Soares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ts val="5040"/>
              </a:lnSpc>
            </a:pP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 . Wendell Leonardo Machado Miranda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5040"/>
              </a:lnSpc>
            </a:pP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 . Christiano da Silva Barbosa 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ts val="5040"/>
              </a:lnSpc>
            </a:pP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 . </a:t>
            </a:r>
            <a:r>
              <a:rPr lang="en-US" sz="3600" b="0" strike="noStrike" spc="-1" dirty="0" err="1">
                <a:solidFill>
                  <a:srgbClr val="F4F6FC"/>
                </a:solidFill>
                <a:latin typeface="HK Grotesk Medium"/>
              </a:rPr>
              <a:t>Rômulo</a:t>
            </a: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 Davi Silveira Cunha 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ts val="5040"/>
              </a:lnSpc>
            </a:pP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 . Allan Junio de Souza Muniz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ts val="5040"/>
              </a:lnSpc>
            </a:pP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 . Gabriel </a:t>
            </a:r>
            <a:r>
              <a:rPr lang="en-US" sz="3600" b="0" strike="noStrike" spc="-1" dirty="0" err="1">
                <a:solidFill>
                  <a:srgbClr val="F4F6FC"/>
                </a:solidFill>
                <a:latin typeface="HK Grotesk Medium"/>
              </a:rPr>
              <a:t>Madureira</a:t>
            </a: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 Matos                 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ts val="5040"/>
              </a:lnSpc>
            </a:pP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 . </a:t>
            </a:r>
            <a:r>
              <a:rPr lang="en-US" sz="3600" b="0" strike="noStrike" spc="-1" dirty="0" err="1">
                <a:solidFill>
                  <a:srgbClr val="F4F6FC"/>
                </a:solidFill>
                <a:latin typeface="HK Grotesk Medium"/>
              </a:rPr>
              <a:t>Yalle</a:t>
            </a: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 Ramos Ferrari de </a:t>
            </a:r>
            <a:r>
              <a:rPr lang="en-US" sz="3600" b="0" strike="noStrike" spc="-1" dirty="0" err="1">
                <a:solidFill>
                  <a:srgbClr val="F4F6FC"/>
                </a:solidFill>
                <a:latin typeface="HK Grotesk Medium"/>
              </a:rPr>
              <a:t>Magalhães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AutoShape 4"/>
          <p:cNvSpPr/>
          <p:nvPr/>
        </p:nvSpPr>
        <p:spPr>
          <a:xfrm>
            <a:off x="-493740" y="2435728"/>
            <a:ext cx="19275120" cy="360"/>
          </a:xfrm>
          <a:prstGeom prst="line">
            <a:avLst/>
          </a:prstGeom>
          <a:ln w="47625" cap="rnd">
            <a:solidFill>
              <a:srgbClr val="F4F6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AutoShape 5"/>
          <p:cNvSpPr/>
          <p:nvPr/>
        </p:nvSpPr>
        <p:spPr>
          <a:xfrm>
            <a:off x="-356400" y="9581760"/>
            <a:ext cx="19275120" cy="360"/>
          </a:xfrm>
          <a:prstGeom prst="line">
            <a:avLst/>
          </a:prstGeom>
          <a:ln w="47625" cap="rnd">
            <a:solidFill>
              <a:srgbClr val="F4F6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Box 6"/>
          <p:cNvSpPr/>
          <p:nvPr/>
        </p:nvSpPr>
        <p:spPr>
          <a:xfrm>
            <a:off x="9254520" y="3931200"/>
            <a:ext cx="9033120" cy="191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5040"/>
              </a:lnSpc>
            </a:pPr>
            <a:r>
              <a:rPr lang="en-US" sz="3600" b="0" strike="noStrike" spc="-1" dirty="0" err="1">
                <a:solidFill>
                  <a:srgbClr val="F4F6FC"/>
                </a:solidFill>
                <a:latin typeface="HK Grotesk Medium"/>
              </a:rPr>
              <a:t>Professores</a:t>
            </a: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600" b="0" strike="noStrike" spc="-1" dirty="0" err="1">
                <a:solidFill>
                  <a:srgbClr val="F4F6FC"/>
                </a:solidFill>
                <a:latin typeface="HK Grotesk Medium"/>
              </a:rPr>
              <a:t>envolvidos</a:t>
            </a: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600" b="0" strike="noStrike" spc="-1" dirty="0" err="1">
                <a:solidFill>
                  <a:srgbClr val="F4F6FC"/>
                </a:solidFill>
                <a:latin typeface="HK Grotesk Medium"/>
              </a:rPr>
              <a:t>na</a:t>
            </a: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600" b="0" strike="noStrike" spc="-1" dirty="0" err="1">
                <a:solidFill>
                  <a:srgbClr val="F4F6FC"/>
                </a:solidFill>
                <a:latin typeface="HK Grotesk Medium"/>
              </a:rPr>
              <a:t>Matéria</a:t>
            </a: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: 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5040"/>
              </a:lnSpc>
            </a:pP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 .</a:t>
            </a:r>
            <a:r>
              <a:rPr lang="en-US" sz="3600" b="0" u="sng" strike="noStrike" spc="-1" dirty="0" err="1">
                <a:solidFill>
                  <a:srgbClr val="0000FF"/>
                </a:solidFill>
                <a:uFillTx/>
                <a:latin typeface="HK Grotesk Medium"/>
                <a:hlinkClick r:id="rId2"/>
              </a:rPr>
              <a:t>Amália</a:t>
            </a:r>
            <a:r>
              <a:rPr lang="en-US" sz="3600" b="0" u="sng" strike="noStrike" spc="-1" dirty="0">
                <a:solidFill>
                  <a:srgbClr val="0000FF"/>
                </a:solidFill>
                <a:uFillTx/>
                <a:latin typeface="HK Grotesk Medium"/>
                <a:hlinkClick r:id="rId2"/>
              </a:rPr>
              <a:t> Soares Vieira de Vasconcelos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5040"/>
              </a:lnSpc>
            </a:pP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 .</a:t>
            </a:r>
            <a:r>
              <a:rPr lang="en-US" sz="3600" b="0" u="sng" strike="noStrike" spc="-1" dirty="0">
                <a:solidFill>
                  <a:srgbClr val="0000FF"/>
                </a:solidFill>
                <a:uFillTx/>
                <a:latin typeface="HK Grotesk Medium"/>
                <a:hlinkClick r:id="rId3"/>
              </a:rPr>
              <a:t>Leonardo Vilela Cardoso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2"/>
          <p:cNvSpPr/>
          <p:nvPr/>
        </p:nvSpPr>
        <p:spPr>
          <a:xfrm>
            <a:off x="4635360" y="69840"/>
            <a:ext cx="9404640" cy="163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12881"/>
              </a:lnSpc>
            </a:pPr>
            <a:r>
              <a:rPr lang="en-US" sz="9200" b="0" strike="noStrike" spc="-1">
                <a:solidFill>
                  <a:srgbClr val="F4F6FC"/>
                </a:solidFill>
                <a:latin typeface="HK Grotesk Bold"/>
              </a:rPr>
              <a:t>Metodologia</a:t>
            </a:r>
            <a:endParaRPr lang="pt-BR" sz="9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Box 3"/>
          <p:cNvSpPr/>
          <p:nvPr/>
        </p:nvSpPr>
        <p:spPr>
          <a:xfrm>
            <a:off x="1028880" y="5652000"/>
            <a:ext cx="14037840" cy="268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216000" indent="-216000" defTabSz="914400">
              <a:lnSpc>
                <a:spcPts val="5287"/>
              </a:lnSpc>
              <a:buClr>
                <a:srgbClr val="F4F6FC"/>
              </a:buClr>
              <a:buFont typeface="Wingdings" charset="2"/>
              <a:buChar char=""/>
            </a:pPr>
            <a:r>
              <a:rPr lang="en-US" sz="3780" b="0" strike="noStrike" spc="-1">
                <a:solidFill>
                  <a:srgbClr val="F4F6FC"/>
                </a:solidFill>
                <a:latin typeface="HK Grotesk Medium"/>
              </a:rPr>
              <a:t>Como framework utilizamos: </a:t>
            </a:r>
            <a:r>
              <a:rPr lang="en-US" sz="3780" b="1" strike="noStrike" spc="-1">
                <a:solidFill>
                  <a:srgbClr val="F4F6FC"/>
                </a:solidFill>
                <a:latin typeface="HK Grotesk Medium"/>
              </a:rPr>
              <a:t>Scrum</a:t>
            </a:r>
            <a:endParaRPr lang="pt-BR" sz="378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ts val="5287"/>
              </a:lnSpc>
              <a:buClr>
                <a:srgbClr val="F4F6FC"/>
              </a:buClr>
              <a:buFont typeface="Wingdings" charset="2"/>
              <a:buChar char=""/>
            </a:pPr>
            <a:r>
              <a:rPr lang="en-US" sz="3780" b="0" strike="noStrike" spc="-1">
                <a:solidFill>
                  <a:srgbClr val="F4F6FC"/>
                </a:solidFill>
                <a:latin typeface="HK Grotesk Medium"/>
              </a:rPr>
              <a:t>Gestão do projeto e divisão de tarefas: </a:t>
            </a:r>
            <a:r>
              <a:rPr lang="en-US" sz="3780" b="1" strike="noStrike" spc="-1">
                <a:solidFill>
                  <a:srgbClr val="F4F6FC"/>
                </a:solidFill>
                <a:latin typeface="HK Grotesk Medium"/>
              </a:rPr>
              <a:t>Trello</a:t>
            </a:r>
            <a:r>
              <a:rPr lang="en-US" sz="3780" b="0" strike="noStrike" spc="-1">
                <a:solidFill>
                  <a:srgbClr val="F4F6FC"/>
                </a:solidFill>
                <a:latin typeface="HK Grotesk Medium"/>
              </a:rPr>
              <a:t> </a:t>
            </a:r>
            <a:endParaRPr lang="pt-BR" sz="378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ts val="5287"/>
              </a:lnSpc>
              <a:buClr>
                <a:srgbClr val="F4F6FC"/>
              </a:buClr>
              <a:buFont typeface="Wingdings" charset="2"/>
              <a:buChar char=""/>
            </a:pPr>
            <a:r>
              <a:rPr lang="en-US" sz="3780" b="0" strike="noStrike" spc="-1">
                <a:solidFill>
                  <a:srgbClr val="F4F6FC"/>
                </a:solidFill>
                <a:latin typeface="HK Grotesk Medium"/>
              </a:rPr>
              <a:t>Versionamento e documentação: </a:t>
            </a:r>
            <a:r>
              <a:rPr lang="en-US" sz="3780" b="1" strike="noStrike" spc="-1">
                <a:solidFill>
                  <a:srgbClr val="F4F6FC"/>
                </a:solidFill>
                <a:latin typeface="HK Grotesk Medium"/>
              </a:rPr>
              <a:t>GitHub e Google docs </a:t>
            </a:r>
            <a:r>
              <a:rPr lang="en-US" sz="3780" b="0" strike="noStrike" spc="-1">
                <a:solidFill>
                  <a:srgbClr val="F4F6FC"/>
                </a:solidFill>
                <a:latin typeface="HK Grotesk Medium"/>
              </a:rPr>
              <a:t> </a:t>
            </a:r>
            <a:endParaRPr lang="pt-BR" sz="378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5287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Box 4"/>
          <p:cNvSpPr/>
          <p:nvPr/>
        </p:nvSpPr>
        <p:spPr>
          <a:xfrm>
            <a:off x="540000" y="2793240"/>
            <a:ext cx="17640000" cy="170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6721"/>
              </a:lnSpc>
            </a:pPr>
            <a:r>
              <a:rPr lang="en-US" sz="3600" b="0" strike="noStrike" spc="381">
                <a:solidFill>
                  <a:srgbClr val="F4F6FC"/>
                </a:solidFill>
                <a:latin typeface="HK Grotesk Bold"/>
              </a:rPr>
              <a:t>PRINCIPAIS FERRAMENTAS UTILIZADAS PARA DESENVOLVIMENTO DA PRIMEIRA SPRINT </a:t>
            </a:r>
            <a:endParaRPr lang="pt-BR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AutoShape 6"/>
          <p:cNvSpPr/>
          <p:nvPr/>
        </p:nvSpPr>
        <p:spPr>
          <a:xfrm>
            <a:off x="-493560" y="1697760"/>
            <a:ext cx="19275120" cy="360"/>
          </a:xfrm>
          <a:prstGeom prst="line">
            <a:avLst/>
          </a:prstGeom>
          <a:ln w="47625" cap="rnd">
            <a:solidFill>
              <a:srgbClr val="CAE8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2"/>
          <p:cNvSpPr/>
          <p:nvPr/>
        </p:nvSpPr>
        <p:spPr>
          <a:xfrm>
            <a:off x="1298520" y="211320"/>
            <a:ext cx="15621480" cy="163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12881"/>
              </a:lnSpc>
            </a:pPr>
            <a:r>
              <a:rPr lang="en-US" sz="9200" b="0" strike="noStrike" spc="-1">
                <a:solidFill>
                  <a:srgbClr val="F4F6FC"/>
                </a:solidFill>
                <a:latin typeface="HK Grotesk Bold"/>
              </a:rPr>
              <a:t>Divulgação e marketing </a:t>
            </a:r>
            <a:endParaRPr lang="pt-BR" sz="9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Box 3"/>
          <p:cNvSpPr/>
          <p:nvPr/>
        </p:nvSpPr>
        <p:spPr>
          <a:xfrm>
            <a:off x="1124820" y="2939155"/>
            <a:ext cx="15945480" cy="73478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4759"/>
              </a:lnSpc>
            </a:pPr>
            <a:r>
              <a:rPr lang="en-US" sz="3400" b="1" strike="noStrike" spc="-1" dirty="0">
                <a:solidFill>
                  <a:srgbClr val="F4F6FC"/>
                </a:solidFill>
                <a:latin typeface="HK Grotesk Medium"/>
              </a:rPr>
              <a:t>Como </a:t>
            </a:r>
            <a:r>
              <a:rPr lang="en-US" sz="3400" b="1" strike="noStrike" spc="-1" dirty="0" err="1">
                <a:solidFill>
                  <a:srgbClr val="F4F6FC"/>
                </a:solidFill>
                <a:latin typeface="HK Grotesk Medium"/>
              </a:rPr>
              <a:t>método</a:t>
            </a:r>
            <a:r>
              <a:rPr lang="en-US" sz="3400" b="1" strike="noStrike" spc="-1" dirty="0">
                <a:solidFill>
                  <a:srgbClr val="F4F6FC"/>
                </a:solidFill>
                <a:latin typeface="HK Grotesk Medium"/>
              </a:rPr>
              <a:t> de </a:t>
            </a:r>
            <a:r>
              <a:rPr lang="en-US" sz="3400" b="1" strike="noStrike" spc="-1" dirty="0" err="1">
                <a:solidFill>
                  <a:srgbClr val="F4F6FC"/>
                </a:solidFill>
                <a:latin typeface="HK Grotesk Medium"/>
              </a:rPr>
              <a:t>divulgação</a:t>
            </a:r>
            <a:r>
              <a:rPr lang="en-US" sz="3400" b="1" strike="noStrike" spc="-1" dirty="0">
                <a:solidFill>
                  <a:srgbClr val="F4F6FC"/>
                </a:solidFill>
                <a:latin typeface="HK Grotesk Medium"/>
              </a:rPr>
              <a:t> e marketing do </a:t>
            </a:r>
            <a:r>
              <a:rPr lang="en-US" sz="3400" b="1" strike="noStrike" spc="-1" dirty="0" err="1">
                <a:solidFill>
                  <a:srgbClr val="F4F6FC"/>
                </a:solidFill>
                <a:latin typeface="HK Grotesk Medium"/>
              </a:rPr>
              <a:t>nosso</a:t>
            </a:r>
            <a:r>
              <a:rPr lang="en-US" sz="3400" b="1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400" b="1" strike="noStrike" spc="-1" dirty="0" err="1">
                <a:solidFill>
                  <a:srgbClr val="F4F6FC"/>
                </a:solidFill>
                <a:latin typeface="HK Grotesk Medium"/>
              </a:rPr>
              <a:t>sistema</a:t>
            </a:r>
            <a:r>
              <a:rPr lang="en-US" sz="3400" b="1" strike="noStrike" spc="-1" dirty="0">
                <a:solidFill>
                  <a:srgbClr val="F4F6FC"/>
                </a:solidFill>
                <a:latin typeface="HK Grotesk Medium"/>
              </a:rPr>
              <a:t>, </a:t>
            </a:r>
            <a:r>
              <a:rPr lang="en-US" sz="3400" b="1" strike="noStrike" spc="-1" dirty="0" err="1">
                <a:solidFill>
                  <a:srgbClr val="F4F6FC"/>
                </a:solidFill>
                <a:latin typeface="HK Grotesk Medium"/>
              </a:rPr>
              <a:t>começaremos</a:t>
            </a:r>
            <a:r>
              <a:rPr lang="en-US" sz="3400" b="1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400" b="1" strike="noStrike" spc="-1" dirty="0" err="1">
                <a:solidFill>
                  <a:srgbClr val="F4F6FC"/>
                </a:solidFill>
                <a:latin typeface="HK Grotesk Medium"/>
              </a:rPr>
              <a:t>nas</a:t>
            </a:r>
            <a:r>
              <a:rPr lang="en-US" sz="3400" b="1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400" b="1" strike="noStrike" spc="-1" dirty="0" err="1">
                <a:solidFill>
                  <a:srgbClr val="F4F6FC"/>
                </a:solidFill>
                <a:latin typeface="HK Grotesk Medium"/>
              </a:rPr>
              <a:t>principais</a:t>
            </a:r>
            <a:r>
              <a:rPr lang="en-US" sz="3400" b="1" strike="noStrike" spc="-1" dirty="0">
                <a:solidFill>
                  <a:srgbClr val="F4F6FC"/>
                </a:solidFill>
                <a:latin typeface="HK Grotesk Medium"/>
              </a:rPr>
              <a:t> redes </a:t>
            </a:r>
            <a:r>
              <a:rPr lang="en-US" sz="3400" b="1" strike="noStrike" spc="-1" dirty="0" err="1">
                <a:solidFill>
                  <a:srgbClr val="F4F6FC"/>
                </a:solidFill>
                <a:latin typeface="HK Grotesk Medium"/>
              </a:rPr>
              <a:t>sociais</a:t>
            </a:r>
            <a:r>
              <a:rPr lang="en-US" sz="3400" b="1" strike="noStrike" spc="-1" dirty="0">
                <a:solidFill>
                  <a:srgbClr val="F4F6FC"/>
                </a:solidFill>
                <a:latin typeface="HK Grotesk Medium"/>
              </a:rPr>
              <a:t>: </a:t>
            </a:r>
            <a:endParaRPr lang="pt-BR" sz="3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4759"/>
              </a:lnSpc>
            </a:pPr>
            <a:endParaRPr lang="pt-BR" sz="3400" b="0" strike="noStrike" spc="-1" dirty="0">
              <a:solidFill>
                <a:srgbClr val="000000"/>
              </a:solidFill>
              <a:latin typeface="Arial"/>
            </a:endParaRPr>
          </a:p>
          <a:p>
            <a:pPr marL="734040" lvl="1" indent="-367200" defTabSz="914400">
              <a:lnSpc>
                <a:spcPts val="4759"/>
              </a:lnSpc>
              <a:buClr>
                <a:srgbClr val="F4F6FC"/>
              </a:buClr>
              <a:buFont typeface="Arial"/>
              <a:buChar char="•"/>
            </a:pPr>
            <a:r>
              <a:rPr lang="en-US" sz="3400" b="0" strike="noStrike" spc="270" dirty="0">
                <a:solidFill>
                  <a:srgbClr val="F4F6FC"/>
                </a:solidFill>
                <a:latin typeface="HK Grotesk Bold"/>
              </a:rPr>
              <a:t>INSTAGRAM </a:t>
            </a:r>
            <a:endParaRPr lang="pt-BR" sz="3400" b="0" strike="noStrike" spc="-1" dirty="0">
              <a:solidFill>
                <a:srgbClr val="000000"/>
              </a:solidFill>
              <a:latin typeface="Arial"/>
            </a:endParaRPr>
          </a:p>
          <a:p>
            <a:pPr marL="734040" lvl="1" indent="-367200" defTabSz="914400">
              <a:lnSpc>
                <a:spcPts val="4759"/>
              </a:lnSpc>
              <a:buClr>
                <a:srgbClr val="F4F6FC"/>
              </a:buClr>
              <a:buFont typeface="Arial"/>
              <a:buChar char="•"/>
            </a:pPr>
            <a:r>
              <a:rPr lang="en-US" sz="3400" b="0" strike="noStrike" spc="270" dirty="0">
                <a:solidFill>
                  <a:srgbClr val="F4F6FC"/>
                </a:solidFill>
                <a:latin typeface="HK Grotesk Bold"/>
              </a:rPr>
              <a:t>X</a:t>
            </a:r>
            <a:endParaRPr lang="pt-BR" sz="3400" b="0" strike="noStrike" spc="-1" dirty="0">
              <a:solidFill>
                <a:srgbClr val="000000"/>
              </a:solidFill>
              <a:latin typeface="Arial"/>
            </a:endParaRPr>
          </a:p>
          <a:p>
            <a:pPr marL="734040" lvl="1" indent="-367200" defTabSz="914400">
              <a:lnSpc>
                <a:spcPts val="4759"/>
              </a:lnSpc>
              <a:buClr>
                <a:srgbClr val="F4F6FC"/>
              </a:buClr>
              <a:buFont typeface="Arial"/>
              <a:buChar char="•"/>
            </a:pPr>
            <a:r>
              <a:rPr lang="en-US" sz="3400" b="0" strike="noStrike" spc="270" dirty="0">
                <a:solidFill>
                  <a:srgbClr val="F4F6FC"/>
                </a:solidFill>
                <a:latin typeface="HK Grotesk Bold"/>
              </a:rPr>
              <a:t>FACEBOOK</a:t>
            </a:r>
            <a:endParaRPr lang="pt-BR" sz="3400" b="0" strike="noStrike" spc="-1" dirty="0">
              <a:solidFill>
                <a:srgbClr val="000000"/>
              </a:solidFill>
              <a:latin typeface="Arial"/>
            </a:endParaRPr>
          </a:p>
          <a:p>
            <a:pPr marL="734040" lvl="1" indent="-367200" defTabSz="914400">
              <a:lnSpc>
                <a:spcPts val="4759"/>
              </a:lnSpc>
              <a:buClr>
                <a:srgbClr val="F4F6FC"/>
              </a:buClr>
              <a:buFont typeface="Arial"/>
              <a:buChar char="•"/>
            </a:pPr>
            <a:r>
              <a:rPr lang="en-US" sz="3400" b="0" strike="noStrike" spc="270" dirty="0">
                <a:solidFill>
                  <a:srgbClr val="F4F6FC"/>
                </a:solidFill>
                <a:latin typeface="HK Grotesk Bold"/>
              </a:rPr>
              <a:t>GRUPOS DE WHATSAPP</a:t>
            </a:r>
          </a:p>
          <a:p>
            <a:pPr marL="366840" lvl="1">
              <a:lnSpc>
                <a:spcPts val="4759"/>
              </a:lnSpc>
              <a:buClr>
                <a:srgbClr val="F4F6FC"/>
              </a:buClr>
            </a:pPr>
            <a:endParaRPr lang="en-US" sz="3400" spc="270" dirty="0">
              <a:solidFill>
                <a:srgbClr val="F4F6FC"/>
              </a:solidFill>
              <a:latin typeface="HK Grotesk Bold"/>
            </a:endParaRPr>
          </a:p>
          <a:p>
            <a:pPr marL="366840" lvl="1">
              <a:lnSpc>
                <a:spcPts val="4759"/>
              </a:lnSpc>
              <a:buClr>
                <a:srgbClr val="F4F6FC"/>
              </a:buClr>
            </a:pPr>
            <a:r>
              <a:rPr lang="en-US" sz="3600" b="0" strike="noStrike" spc="-1" dirty="0" err="1">
                <a:solidFill>
                  <a:srgbClr val="F4F6FC"/>
                </a:solidFill>
                <a:latin typeface="HK Grotesk Medium"/>
              </a:rPr>
              <a:t>Além</a:t>
            </a: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 da </a:t>
            </a:r>
            <a:r>
              <a:rPr lang="en-US" sz="3600" b="0" strike="noStrike" spc="-1" dirty="0" err="1">
                <a:solidFill>
                  <a:srgbClr val="F4F6FC"/>
                </a:solidFill>
                <a:latin typeface="HK Grotesk Medium"/>
              </a:rPr>
              <a:t>divulgação</a:t>
            </a: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600" b="0" strike="noStrike" spc="-1" dirty="0" err="1">
                <a:solidFill>
                  <a:srgbClr val="F4F6FC"/>
                </a:solidFill>
                <a:latin typeface="HK Grotesk Medium"/>
              </a:rPr>
              <a:t>nas</a:t>
            </a: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600" b="0" strike="noStrike" spc="-1" dirty="0" err="1">
                <a:solidFill>
                  <a:srgbClr val="F4F6FC"/>
                </a:solidFill>
                <a:latin typeface="HK Grotesk Medium"/>
              </a:rPr>
              <a:t>principais</a:t>
            </a: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 redes, </a:t>
            </a:r>
            <a:r>
              <a:rPr lang="en-US" sz="3600" b="0" strike="noStrike" spc="-1" dirty="0" err="1">
                <a:solidFill>
                  <a:srgbClr val="F4F6FC"/>
                </a:solidFill>
                <a:latin typeface="HK Grotesk Medium"/>
              </a:rPr>
              <a:t>serão</a:t>
            </a: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600" b="0" strike="noStrike" spc="-1" dirty="0" err="1">
                <a:solidFill>
                  <a:srgbClr val="F4F6FC"/>
                </a:solidFill>
                <a:latin typeface="HK Grotesk Medium"/>
              </a:rPr>
              <a:t>criadas</a:t>
            </a: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600" b="0" strike="noStrike" spc="-1" dirty="0" err="1">
                <a:solidFill>
                  <a:srgbClr val="F4F6FC"/>
                </a:solidFill>
                <a:latin typeface="HK Grotesk Medium"/>
              </a:rPr>
              <a:t>comunidades</a:t>
            </a: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600" b="0" strike="noStrike" spc="-1" dirty="0" err="1">
                <a:solidFill>
                  <a:srgbClr val="F4F6FC"/>
                </a:solidFill>
                <a:latin typeface="HK Grotesk Medium"/>
              </a:rPr>
              <a:t>dentro</a:t>
            </a: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 delas. </a:t>
            </a:r>
            <a:r>
              <a:rPr lang="en-US" sz="3600" b="0" strike="noStrike" spc="-1" dirty="0" err="1">
                <a:solidFill>
                  <a:srgbClr val="F4F6FC"/>
                </a:solidFill>
                <a:latin typeface="HK Grotesk Medium"/>
              </a:rPr>
              <a:t>Assim</a:t>
            </a: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600" b="0" strike="noStrike" spc="-1" dirty="0" err="1">
                <a:solidFill>
                  <a:srgbClr val="F4F6FC"/>
                </a:solidFill>
                <a:latin typeface="HK Grotesk Medium"/>
              </a:rPr>
              <a:t>conseguimos</a:t>
            </a: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600" b="0" strike="noStrike" spc="-1" dirty="0" err="1">
                <a:solidFill>
                  <a:srgbClr val="F4F6FC"/>
                </a:solidFill>
                <a:latin typeface="HK Grotesk Medium"/>
              </a:rPr>
              <a:t>aumentar</a:t>
            </a: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 a </a:t>
            </a:r>
            <a:r>
              <a:rPr lang="en-US" sz="3600" b="0" strike="noStrike" spc="-1" dirty="0" err="1">
                <a:solidFill>
                  <a:srgbClr val="F4F6FC"/>
                </a:solidFill>
                <a:latin typeface="HK Grotesk Medium"/>
              </a:rPr>
              <a:t>credibilidade</a:t>
            </a: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 do </a:t>
            </a:r>
            <a:r>
              <a:rPr lang="en-US" sz="3600" b="0" strike="noStrike" spc="-1" dirty="0" err="1">
                <a:solidFill>
                  <a:srgbClr val="F4F6FC"/>
                </a:solidFill>
                <a:latin typeface="HK Grotesk Medium"/>
              </a:rPr>
              <a:t>nosso</a:t>
            </a: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600" b="0" strike="noStrike" spc="-1" dirty="0" err="1">
                <a:solidFill>
                  <a:srgbClr val="F4F6FC"/>
                </a:solidFill>
                <a:latin typeface="HK Grotesk Medium"/>
              </a:rPr>
              <a:t>projeto</a:t>
            </a: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 e </a:t>
            </a:r>
            <a:r>
              <a:rPr lang="en-US" sz="3600" b="0" strike="noStrike" spc="-1" dirty="0" err="1">
                <a:solidFill>
                  <a:srgbClr val="F4F6FC"/>
                </a:solidFill>
                <a:latin typeface="HK Grotesk Medium"/>
              </a:rPr>
              <a:t>receber</a:t>
            </a: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 feedbacks com </a:t>
            </a:r>
            <a:r>
              <a:rPr lang="en-US" sz="3600" b="0" strike="noStrike" spc="-1" dirty="0" err="1">
                <a:solidFill>
                  <a:srgbClr val="F4F6FC"/>
                </a:solidFill>
                <a:latin typeface="HK Grotesk Medium"/>
              </a:rPr>
              <a:t>mais</a:t>
            </a: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600" b="0" strike="noStrike" spc="-1" dirty="0" err="1">
                <a:solidFill>
                  <a:srgbClr val="F4F6FC"/>
                </a:solidFill>
                <a:latin typeface="HK Grotesk Medium"/>
              </a:rPr>
              <a:t>constancia</a:t>
            </a: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 dos </a:t>
            </a:r>
            <a:r>
              <a:rPr lang="en-US" sz="3600" b="0" strike="noStrike" spc="-1" dirty="0" err="1">
                <a:solidFill>
                  <a:srgbClr val="F4F6FC"/>
                </a:solidFill>
                <a:latin typeface="HK Grotesk Medium"/>
              </a:rPr>
              <a:t>usuários</a:t>
            </a:r>
            <a:r>
              <a:rPr lang="en-US" sz="3600" b="0" strike="noStrike" spc="-1" dirty="0">
                <a:solidFill>
                  <a:srgbClr val="F4F6FC"/>
                </a:solidFill>
                <a:latin typeface="HK Grotesk Medium"/>
              </a:rPr>
              <a:t>.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  <a:p>
            <a:pPr marL="734040" lvl="1" indent="-367200" defTabSz="914400">
              <a:lnSpc>
                <a:spcPts val="4759"/>
              </a:lnSpc>
              <a:buClr>
                <a:srgbClr val="F4F6FC"/>
              </a:buClr>
              <a:buFont typeface="Arial"/>
              <a:buChar char="•"/>
            </a:pPr>
            <a:endParaRPr lang="en-US" sz="3400" b="0" strike="noStrike" spc="270" dirty="0">
              <a:solidFill>
                <a:srgbClr val="F4F6FC"/>
              </a:solidFill>
              <a:latin typeface="HK Grotesk Bold"/>
            </a:endParaRPr>
          </a:p>
        </p:txBody>
      </p:sp>
      <p:sp>
        <p:nvSpPr>
          <p:cNvPr id="156" name="AutoShape 7"/>
          <p:cNvSpPr/>
          <p:nvPr/>
        </p:nvSpPr>
        <p:spPr>
          <a:xfrm>
            <a:off x="-540000" y="1979640"/>
            <a:ext cx="19275120" cy="360"/>
          </a:xfrm>
          <a:prstGeom prst="line">
            <a:avLst/>
          </a:prstGeom>
          <a:ln w="47625" cap="rnd">
            <a:solidFill>
              <a:srgbClr val="CAE8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Box 2"/>
          <p:cNvSpPr/>
          <p:nvPr/>
        </p:nvSpPr>
        <p:spPr>
          <a:xfrm>
            <a:off x="2700000" y="150120"/>
            <a:ext cx="13510080" cy="163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12881"/>
              </a:lnSpc>
            </a:pPr>
            <a:r>
              <a:rPr lang="en-US" sz="9200" b="0" strike="noStrike" spc="-1">
                <a:solidFill>
                  <a:srgbClr val="F4F6FC"/>
                </a:solidFill>
                <a:latin typeface="HK Grotesk Bold"/>
              </a:rPr>
              <a:t>Conclusão da Sprint </a:t>
            </a:r>
            <a:endParaRPr lang="pt-BR" sz="9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Box 3"/>
          <p:cNvSpPr/>
          <p:nvPr/>
        </p:nvSpPr>
        <p:spPr>
          <a:xfrm>
            <a:off x="0" y="3319920"/>
            <a:ext cx="18287640" cy="591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5179"/>
              </a:lnSpc>
            </a:pP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Durante a Sprint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conseguimos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ter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uma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visão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clara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do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projeto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em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geral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,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isso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se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deu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principalmente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devido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às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: </a:t>
            </a:r>
            <a:endParaRPr lang="pt-BR" sz="37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5179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98840" lvl="1" indent="-399240" defTabSz="914400">
              <a:lnSpc>
                <a:spcPts val="5179"/>
              </a:lnSpc>
              <a:buClr>
                <a:srgbClr val="F4F6FC"/>
              </a:buClr>
              <a:buFont typeface="Arial"/>
              <a:buChar char="•"/>
            </a:pP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Reuniões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semanais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do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grupo</a:t>
            </a:r>
            <a:endParaRPr lang="pt-BR" sz="3700" b="0" strike="noStrike" spc="-1" dirty="0">
              <a:solidFill>
                <a:srgbClr val="000000"/>
              </a:solidFill>
              <a:latin typeface="Arial"/>
            </a:endParaRPr>
          </a:p>
          <a:p>
            <a:pPr marL="798840" lvl="1" indent="-399240" defTabSz="914400">
              <a:lnSpc>
                <a:spcPts val="5179"/>
              </a:lnSpc>
              <a:buClr>
                <a:srgbClr val="F4F6FC"/>
              </a:buClr>
              <a:buFont typeface="Arial"/>
              <a:buChar char="•"/>
            </a:pP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Entrevistas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qualitativas</a:t>
            </a:r>
            <a:endParaRPr lang="pt-BR" sz="3700" b="0" strike="noStrike" spc="-1" dirty="0">
              <a:solidFill>
                <a:srgbClr val="000000"/>
              </a:solidFill>
              <a:latin typeface="Arial"/>
            </a:endParaRPr>
          </a:p>
          <a:p>
            <a:pPr marL="798840" lvl="1" indent="-399240" defTabSz="914400">
              <a:lnSpc>
                <a:spcPts val="5179"/>
              </a:lnSpc>
              <a:buClr>
                <a:srgbClr val="F4F6FC"/>
              </a:buClr>
              <a:buFont typeface="Arial"/>
              <a:buChar char="•"/>
            </a:pP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Personas e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mapa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de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empatia</a:t>
            </a:r>
            <a:endParaRPr lang="pt-BR" sz="3700" b="0" strike="noStrike" spc="-1" dirty="0">
              <a:solidFill>
                <a:srgbClr val="000000"/>
              </a:solidFill>
              <a:latin typeface="Arial"/>
            </a:endParaRPr>
          </a:p>
          <a:p>
            <a:pPr marL="798840" lvl="1" indent="-399240" defTabSz="914400">
              <a:lnSpc>
                <a:spcPts val="5179"/>
              </a:lnSpc>
              <a:buClr>
                <a:srgbClr val="F4F6FC"/>
              </a:buClr>
              <a:buFont typeface="Arial"/>
              <a:buChar char="•"/>
            </a:pP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wireframes</a:t>
            </a:r>
            <a:endParaRPr lang="pt-BR" sz="3700" b="0" strike="noStrike" spc="-1" dirty="0">
              <a:solidFill>
                <a:srgbClr val="000000"/>
              </a:solidFill>
              <a:latin typeface="Arial"/>
            </a:endParaRPr>
          </a:p>
          <a:p>
            <a:pPr marL="798840" lvl="1" indent="-399240" defTabSz="914400">
              <a:lnSpc>
                <a:spcPts val="5179"/>
              </a:lnSpc>
              <a:buClr>
                <a:srgbClr val="F4F6FC"/>
              </a:buClr>
              <a:buFont typeface="Arial"/>
              <a:buChar char="•"/>
            </a:pP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user flow </a:t>
            </a:r>
            <a:endParaRPr lang="pt-BR" sz="37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5179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AutoShape 9"/>
          <p:cNvSpPr/>
          <p:nvPr/>
        </p:nvSpPr>
        <p:spPr>
          <a:xfrm>
            <a:off x="-360000" y="2159640"/>
            <a:ext cx="19275120" cy="360"/>
          </a:xfrm>
          <a:prstGeom prst="line">
            <a:avLst/>
          </a:prstGeom>
          <a:ln w="47625" cap="rnd">
            <a:solidFill>
              <a:srgbClr val="CAE8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2"/>
          <p:cNvSpPr/>
          <p:nvPr/>
        </p:nvSpPr>
        <p:spPr>
          <a:xfrm rot="21587400">
            <a:off x="5582520" y="201600"/>
            <a:ext cx="8222400" cy="149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11761"/>
              </a:lnSpc>
            </a:pPr>
            <a:r>
              <a:rPr lang="en-US" sz="8400" b="0" strike="noStrike" spc="-1">
                <a:solidFill>
                  <a:srgbClr val="F4F6FC"/>
                </a:solidFill>
                <a:latin typeface="HK Grotesk Bold"/>
              </a:rPr>
              <a:t>Introdução</a:t>
            </a:r>
            <a:endParaRPr lang="pt-BR" sz="8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Box 3"/>
          <p:cNvSpPr/>
          <p:nvPr/>
        </p:nvSpPr>
        <p:spPr>
          <a:xfrm>
            <a:off x="166680" y="3676320"/>
            <a:ext cx="17954640" cy="45538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5179"/>
              </a:lnSpc>
            </a:pP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Hoje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o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profissional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da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área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de TI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conta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cada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vez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mais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com a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liberdade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de tempo e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liberdade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geográfica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, tendo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isso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em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vista,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muitos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desses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profissionais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tem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preferência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por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desenvolver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projetos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na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modalidade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freelancer. </a:t>
            </a:r>
            <a:endParaRPr lang="pt-BR" sz="37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5179"/>
              </a:lnSpc>
            </a:pP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Nosso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trabalho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consiste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em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desenvolver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um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sistema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onde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podemos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intermediar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os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projetos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entre as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empresas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necessitadas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e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os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profissionais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que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optam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pelo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modo de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trabalho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freelancer. </a:t>
            </a:r>
            <a:endParaRPr lang="pt-BR" sz="37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5179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AutoShape 4"/>
          <p:cNvSpPr/>
          <p:nvPr/>
        </p:nvSpPr>
        <p:spPr>
          <a:xfrm>
            <a:off x="0" y="1740600"/>
            <a:ext cx="19275480" cy="360"/>
          </a:xfrm>
          <a:prstGeom prst="line">
            <a:avLst/>
          </a:prstGeom>
          <a:ln w="47625" cap="rnd">
            <a:solidFill>
              <a:srgbClr val="CAE8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2"/>
          <p:cNvSpPr/>
          <p:nvPr/>
        </p:nvSpPr>
        <p:spPr>
          <a:xfrm>
            <a:off x="2931120" y="180000"/>
            <a:ext cx="13088880" cy="149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11761"/>
              </a:lnSpc>
            </a:pPr>
            <a:r>
              <a:rPr lang="en-US" sz="8400" b="0" strike="noStrike" spc="-1">
                <a:solidFill>
                  <a:srgbClr val="F4F6FC"/>
                </a:solidFill>
                <a:latin typeface="HK Grotesk Bold"/>
              </a:rPr>
              <a:t>Proposta de solução</a:t>
            </a:r>
            <a:endParaRPr lang="pt-BR" sz="8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Box 3"/>
          <p:cNvSpPr/>
          <p:nvPr/>
        </p:nvSpPr>
        <p:spPr>
          <a:xfrm>
            <a:off x="734760" y="3712680"/>
            <a:ext cx="16818120" cy="3289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5179"/>
              </a:lnSpc>
            </a:pP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Criação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de um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sistema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,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onde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intermediamos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de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maneira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simples a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contratação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dos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profissionais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informais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da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área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de TI. </a:t>
            </a:r>
            <a:endParaRPr lang="pt-BR" sz="37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5179"/>
              </a:lnSpc>
            </a:pP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Nesse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sistema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o professional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apresenta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todas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as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competências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spc="-1" dirty="0" err="1">
                <a:solidFill>
                  <a:srgbClr val="F4F6FC"/>
                </a:solidFill>
                <a:latin typeface="HK Grotesk Medium"/>
              </a:rPr>
              <a:t>em</a:t>
            </a:r>
            <a:r>
              <a:rPr lang="en-US" sz="3700" spc="-1" dirty="0">
                <a:solidFill>
                  <a:srgbClr val="F4F6FC"/>
                </a:solidFill>
                <a:latin typeface="HK Grotesk Medium"/>
              </a:rPr>
              <a:t> um Sistema de </a:t>
            </a:r>
            <a:r>
              <a:rPr lang="en-US" sz="3700" spc="-1" dirty="0" err="1">
                <a:solidFill>
                  <a:srgbClr val="F4F6FC"/>
                </a:solidFill>
                <a:latin typeface="HK Grotesk Medium"/>
              </a:rPr>
              <a:t>avaliação</a:t>
            </a:r>
            <a:r>
              <a:rPr lang="en-US" sz="3700" spc="-1" dirty="0">
                <a:solidFill>
                  <a:srgbClr val="F4F6FC"/>
                </a:solidFill>
                <a:latin typeface="HK Grotesk Medium"/>
              </a:rPr>
              <a:t>, e </a:t>
            </a:r>
            <a:r>
              <a:rPr lang="en-US" sz="3700" spc="-1" dirty="0" err="1">
                <a:solidFill>
                  <a:srgbClr val="F4F6FC"/>
                </a:solidFill>
                <a:latin typeface="HK Grotesk Medium"/>
              </a:rPr>
              <a:t>após</a:t>
            </a:r>
            <a:r>
              <a:rPr lang="en-US" sz="3700" spc="-1" dirty="0">
                <a:solidFill>
                  <a:srgbClr val="F4F6FC"/>
                </a:solidFill>
                <a:latin typeface="HK Grotesk Medium"/>
              </a:rPr>
              <a:t>, </a:t>
            </a:r>
            <a:r>
              <a:rPr lang="en-US" sz="3700" spc="-1" dirty="0" err="1">
                <a:solidFill>
                  <a:srgbClr val="F4F6FC"/>
                </a:solidFill>
                <a:latin typeface="HK Grotesk Medium"/>
              </a:rPr>
              <a:t>apresentamos</a:t>
            </a:r>
            <a:r>
              <a:rPr lang="en-US" sz="3700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spc="-1" dirty="0" err="1">
                <a:solidFill>
                  <a:srgbClr val="F4F6FC"/>
                </a:solidFill>
                <a:latin typeface="HK Grotesk Medium"/>
              </a:rPr>
              <a:t>todas</a:t>
            </a:r>
            <a:r>
              <a:rPr lang="en-US" sz="3700" spc="-1" dirty="0">
                <a:solidFill>
                  <a:srgbClr val="F4F6FC"/>
                </a:solidFill>
                <a:latin typeface="HK Grotesk Medium"/>
              </a:rPr>
              <a:t> as </a:t>
            </a:r>
            <a:r>
              <a:rPr lang="en-US" sz="3700" spc="-1" dirty="0" err="1">
                <a:solidFill>
                  <a:srgbClr val="F4F6FC"/>
                </a:solidFill>
                <a:latin typeface="HK Grotesk Medium"/>
              </a:rPr>
              <a:t>opcões</a:t>
            </a:r>
            <a:r>
              <a:rPr lang="en-US" sz="3700" spc="-1" dirty="0">
                <a:solidFill>
                  <a:srgbClr val="F4F6FC"/>
                </a:solidFill>
                <a:latin typeface="HK Grotesk Medium"/>
              </a:rPr>
              <a:t> de </a:t>
            </a:r>
            <a:r>
              <a:rPr lang="en-US" sz="3700" spc="-1" dirty="0" err="1">
                <a:solidFill>
                  <a:srgbClr val="F4F6FC"/>
                </a:solidFill>
                <a:latin typeface="HK Grotesk Medium"/>
              </a:rPr>
              <a:t>projetos</a:t>
            </a:r>
            <a:r>
              <a:rPr lang="en-US" sz="3700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spc="-1" dirty="0" err="1">
                <a:solidFill>
                  <a:srgbClr val="F4F6FC"/>
                </a:solidFill>
                <a:latin typeface="HK Grotesk Medium"/>
              </a:rPr>
              <a:t>disponíveis</a:t>
            </a:r>
            <a:r>
              <a:rPr lang="en-US" sz="3700" spc="-1" dirty="0">
                <a:solidFill>
                  <a:srgbClr val="F4F6FC"/>
                </a:solidFill>
                <a:latin typeface="HK Grotesk Medium"/>
              </a:rPr>
              <a:t> de </a:t>
            </a:r>
            <a:r>
              <a:rPr lang="en-US" sz="3700" spc="-1" dirty="0" err="1">
                <a:solidFill>
                  <a:srgbClr val="F4F6FC"/>
                </a:solidFill>
                <a:latin typeface="HK Grotesk Medium"/>
              </a:rPr>
              <a:t>acordo</a:t>
            </a:r>
            <a:r>
              <a:rPr lang="en-US" sz="3700" spc="-1" dirty="0">
                <a:solidFill>
                  <a:srgbClr val="F4F6FC"/>
                </a:solidFill>
                <a:latin typeface="HK Grotesk Medium"/>
              </a:rPr>
              <a:t> com o </a:t>
            </a:r>
            <a:r>
              <a:rPr lang="en-US" sz="3700" spc="-1" dirty="0" err="1">
                <a:solidFill>
                  <a:srgbClr val="F4F6FC"/>
                </a:solidFill>
                <a:latin typeface="HK Grotesk Medium"/>
              </a:rPr>
              <a:t>perfil</a:t>
            </a:r>
            <a:r>
              <a:rPr lang="en-US" sz="3700" spc="-1" dirty="0">
                <a:solidFill>
                  <a:srgbClr val="F4F6FC"/>
                </a:solidFill>
                <a:latin typeface="HK Grotesk Medium"/>
              </a:rPr>
              <a:t> do </a:t>
            </a:r>
            <a:r>
              <a:rPr lang="en-US" sz="3700" spc="-1" dirty="0" err="1">
                <a:solidFill>
                  <a:srgbClr val="F4F6FC"/>
                </a:solidFill>
                <a:latin typeface="HK Grotesk Medium"/>
              </a:rPr>
              <a:t>profissional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endParaRPr lang="pt-BR" sz="37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AutoShape 4"/>
          <p:cNvSpPr/>
          <p:nvPr/>
        </p:nvSpPr>
        <p:spPr>
          <a:xfrm>
            <a:off x="-987480" y="1664280"/>
            <a:ext cx="19275480" cy="360"/>
          </a:xfrm>
          <a:prstGeom prst="line">
            <a:avLst/>
          </a:prstGeom>
          <a:ln w="47625" cap="rnd">
            <a:solidFill>
              <a:srgbClr val="CAE8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2"/>
          <p:cNvSpPr/>
          <p:nvPr/>
        </p:nvSpPr>
        <p:spPr>
          <a:xfrm>
            <a:off x="3669120" y="155520"/>
            <a:ext cx="12350880" cy="149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11761"/>
              </a:lnSpc>
            </a:pPr>
            <a:r>
              <a:rPr lang="en-US" sz="8400" b="0" strike="noStrike" spc="-1">
                <a:solidFill>
                  <a:srgbClr val="F4F6FC"/>
                </a:solidFill>
                <a:latin typeface="HK Grotesk Bold"/>
              </a:rPr>
              <a:t>Nosso diferencial </a:t>
            </a:r>
            <a:endParaRPr lang="pt-BR" sz="8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Box 3"/>
          <p:cNvSpPr/>
          <p:nvPr/>
        </p:nvSpPr>
        <p:spPr>
          <a:xfrm>
            <a:off x="208800" y="4106520"/>
            <a:ext cx="18078840" cy="3289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5179"/>
              </a:lnSpc>
            </a:pP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Para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trazer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um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diferencial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aos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nossos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usuarios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,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deixaremos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inicialmente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o Sistema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totalmente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gratuito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,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iniciamos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diferentemente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de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outras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empresas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, com o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encaminhamento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do </a:t>
            </a:r>
            <a:r>
              <a:rPr lang="en-US" sz="3700" spc="-1" dirty="0" err="1">
                <a:solidFill>
                  <a:srgbClr val="F4F6FC"/>
                </a:solidFill>
                <a:latin typeface="HK Grotesk Medium"/>
              </a:rPr>
              <a:t>profissional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até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sua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integração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no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projeto</a:t>
            </a:r>
            <a:r>
              <a:rPr lang="en-US" sz="3700" spc="-1" dirty="0">
                <a:solidFill>
                  <a:srgbClr val="F4F6FC"/>
                </a:solidFill>
                <a:latin typeface="HK Grotesk Medium"/>
              </a:rPr>
              <a:t>. Outro </a:t>
            </a:r>
            <a:r>
              <a:rPr lang="en-US" sz="3700" spc="-1" dirty="0" err="1">
                <a:solidFill>
                  <a:srgbClr val="F4F6FC"/>
                </a:solidFill>
                <a:latin typeface="HK Grotesk Medium"/>
              </a:rPr>
              <a:t>diferencial</a:t>
            </a:r>
            <a:r>
              <a:rPr lang="en-US" sz="3700" spc="-1" dirty="0">
                <a:solidFill>
                  <a:srgbClr val="F4F6FC"/>
                </a:solidFill>
                <a:latin typeface="HK Grotesk Medium"/>
              </a:rPr>
              <a:t> seria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própria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plataforma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realizar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o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tramite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financeiro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,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evitando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frustrações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do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usuário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com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problemas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relacionados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ao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não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cumprimento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do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contrato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.</a:t>
            </a:r>
            <a:endParaRPr lang="pt-BR" sz="37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AutoShape 4"/>
          <p:cNvSpPr/>
          <p:nvPr/>
        </p:nvSpPr>
        <p:spPr>
          <a:xfrm>
            <a:off x="-987480" y="1979640"/>
            <a:ext cx="19275480" cy="360"/>
          </a:xfrm>
          <a:prstGeom prst="line">
            <a:avLst/>
          </a:prstGeom>
          <a:ln w="47625" cap="rnd">
            <a:solidFill>
              <a:srgbClr val="CAE8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2"/>
          <p:cNvSpPr/>
          <p:nvPr/>
        </p:nvSpPr>
        <p:spPr>
          <a:xfrm>
            <a:off x="2111040" y="221760"/>
            <a:ext cx="14628960" cy="149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11761"/>
              </a:lnSpc>
            </a:pPr>
            <a:r>
              <a:rPr lang="en-US" sz="8400" b="0" strike="noStrike" spc="-1">
                <a:solidFill>
                  <a:srgbClr val="F4F6FC"/>
                </a:solidFill>
                <a:latin typeface="HK Grotesk Bold"/>
              </a:rPr>
              <a:t>Entrevistas Qualitativas </a:t>
            </a:r>
            <a:endParaRPr lang="pt-BR" sz="8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Box 3"/>
          <p:cNvSpPr/>
          <p:nvPr/>
        </p:nvSpPr>
        <p:spPr>
          <a:xfrm>
            <a:off x="109440" y="2869560"/>
            <a:ext cx="18068760" cy="662335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5179"/>
              </a:lnSpc>
            </a:pP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Nas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entrevistas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realizadas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,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entendemos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as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principais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dificuldades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dos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profissionais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que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já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prestaram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algum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tipo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de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serviço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nessa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modalidade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, e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também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,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os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receios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de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profissionais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que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atuam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CLT e PJ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em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relação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aos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trabalhos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informais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. </a:t>
            </a:r>
            <a:endParaRPr lang="pt-BR" sz="37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5179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5179"/>
              </a:lnSpc>
            </a:pP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Alguns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dos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principais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pontos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levantados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pelos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entrevistados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: </a:t>
            </a:r>
            <a:endParaRPr lang="pt-BR" sz="37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5179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98840" lvl="1" indent="-399240" defTabSz="914400">
              <a:lnSpc>
                <a:spcPts val="5179"/>
              </a:lnSpc>
              <a:buClr>
                <a:srgbClr val="F4F6FC"/>
              </a:buClr>
              <a:buFont typeface="Arial"/>
              <a:buChar char="•"/>
            </a:pP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Insegurança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sobre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pagamento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endParaRPr lang="pt-BR" sz="3700" b="0" strike="noStrike" spc="-1" dirty="0">
              <a:solidFill>
                <a:srgbClr val="000000"/>
              </a:solidFill>
              <a:latin typeface="Arial"/>
            </a:endParaRPr>
          </a:p>
          <a:p>
            <a:pPr marL="798840" lvl="1" indent="-399240" defTabSz="914400">
              <a:lnSpc>
                <a:spcPts val="5179"/>
              </a:lnSpc>
              <a:buClr>
                <a:srgbClr val="F4F6FC"/>
              </a:buClr>
              <a:buFont typeface="Arial"/>
              <a:buChar char="•"/>
            </a:pP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facilidade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de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integração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na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plataforma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endParaRPr lang="pt-BR" sz="3700" b="0" strike="noStrike" spc="-1" dirty="0">
              <a:solidFill>
                <a:srgbClr val="000000"/>
              </a:solidFill>
              <a:latin typeface="Arial"/>
            </a:endParaRPr>
          </a:p>
          <a:p>
            <a:pPr marL="798840" lvl="1" indent="-399240" defTabSz="914400">
              <a:lnSpc>
                <a:spcPts val="5179"/>
              </a:lnSpc>
              <a:buClr>
                <a:srgbClr val="F4F6FC"/>
              </a:buClr>
              <a:buFont typeface="Arial"/>
              <a:buChar char="•"/>
            </a:pP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Flexibilidade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de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horário</a:t>
            </a:r>
            <a:endParaRPr lang="en-US" sz="3700" b="0" strike="noStrike" spc="-1" dirty="0">
              <a:solidFill>
                <a:srgbClr val="F4F6FC"/>
              </a:solidFill>
              <a:latin typeface="HK Grotesk Medium"/>
            </a:endParaRPr>
          </a:p>
          <a:p>
            <a:pPr marL="798840" lvl="1" indent="-399240">
              <a:lnSpc>
                <a:spcPts val="5179"/>
              </a:lnSpc>
              <a:buClr>
                <a:srgbClr val="F4F6FC"/>
              </a:buClr>
              <a:buFont typeface="Arial"/>
              <a:buChar char="•"/>
            </a:pP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Garantia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de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entrega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do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trabalho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proposto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(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por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parte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da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empresa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contratante</a:t>
            </a:r>
            <a:r>
              <a:rPr lang="en-US" sz="3700" spc="-1" dirty="0">
                <a:solidFill>
                  <a:srgbClr val="F4F6FC"/>
                </a:solidFill>
                <a:latin typeface="HK Grotesk Medium"/>
              </a:rPr>
              <a:t>)</a:t>
            </a:r>
            <a:endParaRPr lang="pt-BR" sz="37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AutoShape 4"/>
          <p:cNvSpPr/>
          <p:nvPr/>
        </p:nvSpPr>
        <p:spPr>
          <a:xfrm>
            <a:off x="-493740" y="1905219"/>
            <a:ext cx="19275120" cy="360"/>
          </a:xfrm>
          <a:prstGeom prst="line">
            <a:avLst/>
          </a:prstGeom>
          <a:ln w="47625" cap="rnd">
            <a:solidFill>
              <a:srgbClr val="CAE8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2"/>
          <p:cNvSpPr/>
          <p:nvPr/>
        </p:nvSpPr>
        <p:spPr>
          <a:xfrm>
            <a:off x="4831920" y="150120"/>
            <a:ext cx="9748080" cy="163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12881"/>
              </a:lnSpc>
            </a:pPr>
            <a:r>
              <a:rPr lang="en-US" sz="9200" b="0" strike="noStrike" spc="-1" dirty="0">
                <a:solidFill>
                  <a:srgbClr val="F4F6FC"/>
                </a:solidFill>
                <a:latin typeface="HK Grotesk Bold"/>
              </a:rPr>
              <a:t>Wireframes</a:t>
            </a:r>
            <a:endParaRPr lang="pt-BR" sz="9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AutoShape 1"/>
          <p:cNvSpPr/>
          <p:nvPr/>
        </p:nvSpPr>
        <p:spPr>
          <a:xfrm>
            <a:off x="-493560" y="1979640"/>
            <a:ext cx="19275120" cy="360"/>
          </a:xfrm>
          <a:prstGeom prst="line">
            <a:avLst/>
          </a:prstGeom>
          <a:ln w="47625" cap="rnd">
            <a:solidFill>
              <a:srgbClr val="CAE8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4" descr="A screenshot of a login form&#10;&#10;Description automatically generated">
            <a:extLst>
              <a:ext uri="{FF2B5EF4-FFF2-40B4-BE49-F238E27FC236}">
                <a16:creationId xmlns:a16="http://schemas.microsoft.com/office/drawing/2014/main" id="{739DB59F-EF02-8B82-4BB4-151A8A402F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37" y="6286228"/>
            <a:ext cx="5186833" cy="3744245"/>
          </a:xfrm>
          <a:prstGeom prst="rect">
            <a:avLst/>
          </a:prstGeom>
        </p:spPr>
      </p:pic>
      <p:pic>
        <p:nvPicPr>
          <p:cNvPr id="7" name="Picture 6" descr="A grey box with black and white text&#10;&#10;Description automatically generated">
            <a:extLst>
              <a:ext uri="{FF2B5EF4-FFF2-40B4-BE49-F238E27FC236}">
                <a16:creationId xmlns:a16="http://schemas.microsoft.com/office/drawing/2014/main" id="{2841E7E4-C84E-F1CF-31EA-B97655A9DA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37" y="2267913"/>
            <a:ext cx="5186833" cy="368265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8AA4620-DBBC-3CE7-E5E4-276F3BA65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965" y="2601508"/>
            <a:ext cx="4332230" cy="6795655"/>
          </a:xfrm>
          <a:prstGeom prst="rect">
            <a:avLst/>
          </a:prstGeom>
        </p:spPr>
      </p:pic>
      <p:pic>
        <p:nvPicPr>
          <p:cNvPr id="11" name="Picture 10" descr="A screenshot of a login form&#10;&#10;Description automatically generated">
            <a:extLst>
              <a:ext uri="{FF2B5EF4-FFF2-40B4-BE49-F238E27FC236}">
                <a16:creationId xmlns:a16="http://schemas.microsoft.com/office/drawing/2014/main" id="{41136788-A1B0-E1AD-7C75-DE87F84457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6" y="3840322"/>
            <a:ext cx="7349836" cy="43180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42B86C4-E50E-B256-2AA6-D3A9C04F22A2}"/>
              </a:ext>
            </a:extLst>
          </p:cNvPr>
          <p:cNvSpPr/>
          <p:nvPr/>
        </p:nvSpPr>
        <p:spPr>
          <a:xfrm>
            <a:off x="4831920" y="150120"/>
            <a:ext cx="9748080" cy="163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12881"/>
              </a:lnSpc>
            </a:pPr>
            <a:r>
              <a:rPr lang="en-US" sz="9200" b="0" strike="noStrike" spc="-1" dirty="0">
                <a:solidFill>
                  <a:srgbClr val="F4F6FC"/>
                </a:solidFill>
                <a:latin typeface="HK Grotesk Bold"/>
              </a:rPr>
              <a:t>Wireframes</a:t>
            </a:r>
            <a:endParaRPr lang="pt-BR" sz="9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AutoShape 1">
            <a:extLst>
              <a:ext uri="{FF2B5EF4-FFF2-40B4-BE49-F238E27FC236}">
                <a16:creationId xmlns:a16="http://schemas.microsoft.com/office/drawing/2014/main" id="{1E2CBAAE-86E4-14D3-E9F3-89D5FF26D72A}"/>
              </a:ext>
            </a:extLst>
          </p:cNvPr>
          <p:cNvSpPr/>
          <p:nvPr/>
        </p:nvSpPr>
        <p:spPr>
          <a:xfrm>
            <a:off x="-493560" y="1979640"/>
            <a:ext cx="19275120" cy="360"/>
          </a:xfrm>
          <a:prstGeom prst="line">
            <a:avLst/>
          </a:prstGeom>
          <a:ln w="47625" cap="rnd">
            <a:solidFill>
              <a:srgbClr val="CAE8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D5F9E62-9B35-7F00-DB79-37D9C9AA0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6" y="2369127"/>
            <a:ext cx="6971600" cy="64008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38C78D2-5D04-518F-40F6-5DFC38DE3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946" y="2369126"/>
            <a:ext cx="6966858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0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2"/>
          <p:cNvSpPr/>
          <p:nvPr/>
        </p:nvSpPr>
        <p:spPr>
          <a:xfrm>
            <a:off x="5400000" y="150120"/>
            <a:ext cx="8021880" cy="163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12881"/>
              </a:lnSpc>
            </a:pPr>
            <a:r>
              <a:rPr lang="en-US" sz="9200" b="0" strike="noStrike" spc="-1">
                <a:solidFill>
                  <a:srgbClr val="F4F6FC"/>
                </a:solidFill>
                <a:latin typeface="HK Grotesk Bold"/>
              </a:rPr>
              <a:t>User Flow</a:t>
            </a:r>
            <a:endParaRPr lang="pt-BR" sz="9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AutoShape 2"/>
          <p:cNvSpPr/>
          <p:nvPr/>
        </p:nvSpPr>
        <p:spPr>
          <a:xfrm>
            <a:off x="-540000" y="1979640"/>
            <a:ext cx="19275120" cy="360"/>
          </a:xfrm>
          <a:prstGeom prst="line">
            <a:avLst/>
          </a:prstGeom>
          <a:ln w="47625" cap="rnd">
            <a:solidFill>
              <a:srgbClr val="CAE8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EF19C-D57B-3097-007E-D42C94D75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2660793"/>
            <a:ext cx="7339255" cy="68988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2"/>
          <p:cNvSpPr/>
          <p:nvPr/>
        </p:nvSpPr>
        <p:spPr>
          <a:xfrm>
            <a:off x="2160000" y="0"/>
            <a:ext cx="14187240" cy="163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12881"/>
              </a:lnSpc>
            </a:pPr>
            <a:r>
              <a:rPr lang="en-US" sz="9200" b="0" strike="noStrike" spc="-1">
                <a:solidFill>
                  <a:srgbClr val="F4F6FC"/>
                </a:solidFill>
                <a:latin typeface="HK Grotesk Bold"/>
              </a:rPr>
              <a:t>Requisitos do projeto</a:t>
            </a:r>
            <a:endParaRPr lang="pt-BR" sz="9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3"/>
          <p:cNvSpPr/>
          <p:nvPr/>
        </p:nvSpPr>
        <p:spPr>
          <a:xfrm>
            <a:off x="948240" y="2313720"/>
            <a:ext cx="8195400" cy="202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5318"/>
              </a:lnSpc>
            </a:pPr>
            <a:r>
              <a:rPr lang="en-US" sz="3800" b="0" strike="noStrike" spc="301">
                <a:solidFill>
                  <a:srgbClr val="F4F6FC"/>
                </a:solidFill>
                <a:latin typeface="HK Grotesk Bold"/>
              </a:rPr>
              <a:t>REQUISITOS NÃO FUNCIONAIS: </a:t>
            </a:r>
            <a:endParaRPr lang="pt-BR" sz="38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5318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Box 4"/>
          <p:cNvSpPr/>
          <p:nvPr/>
        </p:nvSpPr>
        <p:spPr>
          <a:xfrm>
            <a:off x="1028880" y="4223520"/>
            <a:ext cx="9143640" cy="197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5179"/>
              </a:lnSpc>
            </a:pP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RNF-001 - O site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deve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ser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responsivo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e se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adequar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corretamente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a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dispositivos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móveis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endParaRPr lang="pt-BR" sz="37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5"/>
          <p:cNvSpPr/>
          <p:nvPr/>
        </p:nvSpPr>
        <p:spPr>
          <a:xfrm>
            <a:off x="1083960" y="5931360"/>
            <a:ext cx="9088200" cy="131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5179"/>
              </a:lnSpc>
            </a:pP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RNF-002 - O site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deve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ser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compatível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com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os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princípais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navegadores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do mercado</a:t>
            </a:r>
            <a:endParaRPr lang="pt-BR" sz="37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Box 6"/>
          <p:cNvSpPr/>
          <p:nvPr/>
        </p:nvSpPr>
        <p:spPr>
          <a:xfrm>
            <a:off x="1083960" y="7635960"/>
            <a:ext cx="9088200" cy="131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5179"/>
              </a:lnSpc>
            </a:pP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RNF-003 - O site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deve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ser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intuitivo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e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fácil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de se </a:t>
            </a:r>
            <a:r>
              <a:rPr lang="en-US" sz="3700" b="0" strike="noStrike" spc="-1" dirty="0" err="1">
                <a:solidFill>
                  <a:srgbClr val="F4F6FC"/>
                </a:solidFill>
                <a:latin typeface="HK Grotesk Medium"/>
              </a:rPr>
              <a:t>utilizar</a:t>
            </a:r>
            <a:r>
              <a:rPr lang="en-US" sz="3700" b="0" strike="noStrike" spc="-1" dirty="0">
                <a:solidFill>
                  <a:srgbClr val="F4F6FC"/>
                </a:solidFill>
                <a:latin typeface="HK Grotesk Medium"/>
              </a:rPr>
              <a:t> </a:t>
            </a:r>
            <a:endParaRPr lang="pt-BR" sz="37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AutoShape 3"/>
          <p:cNvSpPr/>
          <p:nvPr/>
        </p:nvSpPr>
        <p:spPr>
          <a:xfrm>
            <a:off x="-360000" y="1800000"/>
            <a:ext cx="19275120" cy="360"/>
          </a:xfrm>
          <a:prstGeom prst="line">
            <a:avLst/>
          </a:prstGeom>
          <a:ln w="47625" cap="rnd">
            <a:solidFill>
              <a:srgbClr val="CAE8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492</Words>
  <Application>Microsoft Office PowerPoint</Application>
  <PresentationFormat>Custom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Century Gothic</vt:lpstr>
      <vt:lpstr>HK Grotesk Bold</vt:lpstr>
      <vt:lpstr>HK Grotesk Medium</vt:lpstr>
      <vt:lpstr>Symbol</vt:lpstr>
      <vt:lpstr>Times New Roman</vt:lpstr>
      <vt:lpstr>Wingdings</vt:lpstr>
      <vt:lpstr>Wingdings 3</vt:lpstr>
      <vt:lpstr>Office Theme</vt:lpstr>
      <vt:lpstr>Office Theme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Informal voltado para TI</dc:title>
  <dc:subject/>
  <dc:creator/>
  <dc:description/>
  <cp:lastModifiedBy>Christiano Barbosa</cp:lastModifiedBy>
  <cp:revision>12</cp:revision>
  <dcterms:created xsi:type="dcterms:W3CDTF">2006-08-16T00:00:00Z</dcterms:created>
  <dcterms:modified xsi:type="dcterms:W3CDTF">2024-04-13T23:29:38Z</dcterms:modified>
  <dc:identifier>DAGCKSTqukc</dc:identifier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