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4"/>
    <p:sldId id="257" r:id="rId45"/>
    <p:sldId id="258" r:id="rId46"/>
    <p:sldId id="259" r:id="rId47"/>
    <p:sldId id="260" r:id="rId48"/>
    <p:sldId id="261" r:id="rId49"/>
    <p:sldId id="262" r:id="rId50"/>
    <p:sldId id="263" r:id="rId51"/>
    <p:sldId id="264" r:id="rId52"/>
    <p:sldId id="265" r:id="rId53"/>
    <p:sldId id="266" r:id="rId54"/>
    <p:sldId id="267" r:id="rId5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Neue Machina" charset="1" panose="00000500000000000000"/>
      <p:regular r:id="rId10"/>
    </p:embeddedFont>
    <p:embeddedFont>
      <p:font typeface="Neue Machina Light" charset="1" panose="00000400000000000000"/>
      <p:regular r:id="rId11"/>
    </p:embeddedFont>
    <p:embeddedFont>
      <p:font typeface="Neue Machina Ultra-Bold" charset="1" panose="00000900000000000000"/>
      <p:regular r:id="rId12"/>
    </p:embeddedFont>
    <p:embeddedFont>
      <p:font typeface="Nunito" charset="1" panose="00000000000000000000"/>
      <p:regular r:id="rId13"/>
    </p:embeddedFont>
    <p:embeddedFont>
      <p:font typeface="Nunito Bold" charset="1" panose="00000000000000000000"/>
      <p:regular r:id="rId14"/>
    </p:embeddedFont>
    <p:embeddedFont>
      <p:font typeface="Nunito Italics" charset="1" panose="00000000000000000000"/>
      <p:regular r:id="rId15"/>
    </p:embeddedFont>
    <p:embeddedFont>
      <p:font typeface="Nunito Bold Italics" charset="1" panose="00000000000000000000"/>
      <p:regular r:id="rId16"/>
    </p:embeddedFont>
    <p:embeddedFont>
      <p:font typeface="Nunito Extra-Light" charset="1" panose="00000000000000000000"/>
      <p:regular r:id="rId17"/>
    </p:embeddedFont>
    <p:embeddedFont>
      <p:font typeface="Nunito Extra-Light Italics" charset="1" panose="00000000000000000000"/>
      <p:regular r:id="rId18"/>
    </p:embeddedFont>
    <p:embeddedFont>
      <p:font typeface="Nunito Light" charset="1" panose="00000000000000000000"/>
      <p:regular r:id="rId19"/>
    </p:embeddedFont>
    <p:embeddedFont>
      <p:font typeface="Nunito Light Italics" charset="1" panose="00000000000000000000"/>
      <p:regular r:id="rId20"/>
    </p:embeddedFont>
    <p:embeddedFont>
      <p:font typeface="Nunito Medium" charset="1" panose="00000000000000000000"/>
      <p:regular r:id="rId21"/>
    </p:embeddedFont>
    <p:embeddedFont>
      <p:font typeface="Nunito Medium Italics" charset="1" panose="00000000000000000000"/>
      <p:regular r:id="rId22"/>
    </p:embeddedFont>
    <p:embeddedFont>
      <p:font typeface="Nunito Semi-Bold" charset="1" panose="00000000000000000000"/>
      <p:regular r:id="rId23"/>
    </p:embeddedFont>
    <p:embeddedFont>
      <p:font typeface="Nunito Semi-Bold Italics" charset="1" panose="00000000000000000000"/>
      <p:regular r:id="rId24"/>
    </p:embeddedFont>
    <p:embeddedFont>
      <p:font typeface="Nunito Ultra-Bold" charset="1" panose="00000000000000000000"/>
      <p:regular r:id="rId25"/>
    </p:embeddedFont>
    <p:embeddedFont>
      <p:font typeface="Nunito Ultra-Bold Italics" charset="1" panose="00000000000000000000"/>
      <p:regular r:id="rId26"/>
    </p:embeddedFont>
    <p:embeddedFont>
      <p:font typeface="Nunito Heavy" charset="1" panose="00000000000000000000"/>
      <p:regular r:id="rId27"/>
    </p:embeddedFont>
    <p:embeddedFont>
      <p:font typeface="Nunito Heavy Italics" charset="1" panose="00000000000000000000"/>
      <p:regular r:id="rId28"/>
    </p:embeddedFont>
    <p:embeddedFont>
      <p:font typeface="Cy Grotesk Key" charset="1" panose="00000500000000000000"/>
      <p:regular r:id="rId29"/>
    </p:embeddedFont>
    <p:embeddedFont>
      <p:font typeface="Cy Grotesk Key Bold" charset="1" panose="00000800000000000000"/>
      <p:regular r:id="rId30"/>
    </p:embeddedFont>
    <p:embeddedFont>
      <p:font typeface="Cy Grotesk Key Thin" charset="1" panose="00000200000000000000"/>
      <p:regular r:id="rId31"/>
    </p:embeddedFont>
    <p:embeddedFont>
      <p:font typeface="Cy Grotesk Key Light" charset="1" panose="00000400000000000000"/>
      <p:regular r:id="rId32"/>
    </p:embeddedFont>
    <p:embeddedFont>
      <p:font typeface="Cy Grotesk Key Semi-Bold" charset="1" panose="00000700000000000000"/>
      <p:regular r:id="rId33"/>
    </p:embeddedFont>
    <p:embeddedFont>
      <p:font typeface="Cy Grotesk Key Ultra-Bold" charset="1" panose="00000900000000000000"/>
      <p:regular r:id="rId34"/>
    </p:embeddedFont>
    <p:embeddedFont>
      <p:font typeface="Cy Grotesk Key Heavy" charset="1" panose="00000A00000000000000"/>
      <p:regular r:id="rId35"/>
    </p:embeddedFont>
    <p:embeddedFont>
      <p:font typeface="Open Sans" charset="1" panose="020B0606030504020204"/>
      <p:regular r:id="rId36"/>
    </p:embeddedFont>
    <p:embeddedFont>
      <p:font typeface="Open Sans Bold" charset="1" panose="020B0806030504020204"/>
      <p:regular r:id="rId37"/>
    </p:embeddedFont>
    <p:embeddedFont>
      <p:font typeface="Open Sans Italics" charset="1" panose="020B0606030504020204"/>
      <p:regular r:id="rId38"/>
    </p:embeddedFont>
    <p:embeddedFont>
      <p:font typeface="Open Sans Bold Italics" charset="1" panose="020B0806030504020204"/>
      <p:regular r:id="rId39"/>
    </p:embeddedFont>
    <p:embeddedFont>
      <p:font typeface="Open Sans Light" charset="1" panose="020B0306030504020204"/>
      <p:regular r:id="rId40"/>
    </p:embeddedFont>
    <p:embeddedFont>
      <p:font typeface="Open Sans Light Italics" charset="1" panose="020B0306030504020204"/>
      <p:regular r:id="rId41"/>
    </p:embeddedFont>
    <p:embeddedFont>
      <p:font typeface="Open Sans Ultra-Bold" charset="1" panose="00000000000000000000"/>
      <p:regular r:id="rId42"/>
    </p:embeddedFont>
    <p:embeddedFont>
      <p:font typeface="Open Sans Ultra-Bold Italics" charset="1" panose="0000000000000000000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slides/slide1.xml" Type="http://schemas.openxmlformats.org/officeDocument/2006/relationships/slide"/><Relationship Id="rId45" Target="slides/slide2.xml" Type="http://schemas.openxmlformats.org/officeDocument/2006/relationships/slide"/><Relationship Id="rId46" Target="slides/slide3.xml" Type="http://schemas.openxmlformats.org/officeDocument/2006/relationships/slide"/><Relationship Id="rId47" Target="slides/slide4.xml" Type="http://schemas.openxmlformats.org/officeDocument/2006/relationships/slide"/><Relationship Id="rId48" Target="slides/slide5.xml" Type="http://schemas.openxmlformats.org/officeDocument/2006/relationships/slide"/><Relationship Id="rId49" Target="slides/slide6.xml" Type="http://schemas.openxmlformats.org/officeDocument/2006/relationships/slide"/><Relationship Id="rId5" Target="tableStyles.xml" Type="http://schemas.openxmlformats.org/officeDocument/2006/relationships/tableStyles"/><Relationship Id="rId50" Target="slides/slide7.xml" Type="http://schemas.openxmlformats.org/officeDocument/2006/relationships/slide"/><Relationship Id="rId51" Target="slides/slide8.xml" Type="http://schemas.openxmlformats.org/officeDocument/2006/relationships/slide"/><Relationship Id="rId52" Target="slides/slide9.xml" Type="http://schemas.openxmlformats.org/officeDocument/2006/relationships/slide"/><Relationship Id="rId53" Target="slides/slide10.xml" Type="http://schemas.openxmlformats.org/officeDocument/2006/relationships/slide"/><Relationship Id="rId54" Target="slides/slide11.xml" Type="http://schemas.openxmlformats.org/officeDocument/2006/relationships/slide"/><Relationship Id="rId55" Target="slides/slide12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79339" y="-1950377"/>
            <a:ext cx="8717373" cy="10471305"/>
            <a:chOff x="0" y="0"/>
            <a:chExt cx="11623164" cy="13961740"/>
          </a:xfrm>
        </p:grpSpPr>
        <p:sp>
          <p:nvSpPr>
            <p:cNvPr name="Freeform 3" id="3"/>
            <p:cNvSpPr/>
            <p:nvPr/>
          </p:nvSpPr>
          <p:spPr>
            <a:xfrm flipH="false" flipV="false" rot="5400000">
              <a:off x="-1264289" y="1264289"/>
              <a:ext cx="11037448" cy="8508869"/>
            </a:xfrm>
            <a:custGeom>
              <a:avLst/>
              <a:gdLst/>
              <a:ahLst/>
              <a:cxnLst/>
              <a:rect r="r" b="b" t="t" l="l"/>
              <a:pathLst>
                <a:path h="8508869" w="11037448">
                  <a:moveTo>
                    <a:pt x="0" y="0"/>
                  </a:moveTo>
                  <a:lnTo>
                    <a:pt x="11037447" y="0"/>
                  </a:lnTo>
                  <a:lnTo>
                    <a:pt x="11037447" y="8508869"/>
                  </a:lnTo>
                  <a:lnTo>
                    <a:pt x="0" y="85088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0">
              <a:off x="4002144" y="6340719"/>
              <a:ext cx="7621020" cy="7621020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E2129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4315074" y="6653649"/>
              <a:ext cx="6995160" cy="6995160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2810" t="0" r="-2810" b="0"/>
                </a:stretch>
              </a:blipFill>
            </p:spPr>
          </p:sp>
        </p:grpSp>
      </p:grpSp>
      <p:grpSp>
        <p:nvGrpSpPr>
          <p:cNvPr name="Group 9" id="9"/>
          <p:cNvGrpSpPr/>
          <p:nvPr/>
        </p:nvGrpSpPr>
        <p:grpSpPr>
          <a:xfrm rot="0">
            <a:off x="8710754" y="1918796"/>
            <a:ext cx="4841289" cy="2626058"/>
            <a:chOff x="0" y="0"/>
            <a:chExt cx="6455052" cy="350141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247650"/>
              <a:ext cx="4280057" cy="2731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201"/>
                </a:lnSpc>
              </a:pPr>
              <a:r>
                <a:rPr lang="en-US" sz="12286">
                  <a:solidFill>
                    <a:srgbClr val="000000"/>
                  </a:solidFill>
                  <a:latin typeface="Neue Machina Ultra-Bold"/>
                </a:rPr>
                <a:t>U   i</a:t>
              </a:r>
            </a:p>
          </p:txBody>
        </p:sp>
        <p:grpSp>
          <p:nvGrpSpPr>
            <p:cNvPr name="Group 11" id="11"/>
            <p:cNvGrpSpPr/>
            <p:nvPr/>
          </p:nvGrpSpPr>
          <p:grpSpPr>
            <a:xfrm rot="0">
              <a:off x="1537924" y="302626"/>
              <a:ext cx="1672415" cy="1463363"/>
              <a:chOff x="0" y="0"/>
              <a:chExt cx="812800" cy="7112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5E2129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127000" y="301625"/>
                <a:ext cx="558800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2140029" y="1276592"/>
              <a:ext cx="4315023" cy="2224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079"/>
                </a:lnSpc>
              </a:pPr>
              <a:r>
                <a:rPr lang="en-US" sz="10056">
                  <a:solidFill>
                    <a:srgbClr val="000000"/>
                  </a:solidFill>
                  <a:latin typeface="Cy Grotesk Key"/>
                </a:rPr>
                <a:t>Jobs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2329381" y="7451205"/>
            <a:ext cx="6192982" cy="3096491"/>
          </a:xfrm>
          <a:custGeom>
            <a:avLst/>
            <a:gdLst/>
            <a:ahLst/>
            <a:cxnLst/>
            <a:rect r="r" b="b" t="t" l="l"/>
            <a:pathLst>
              <a:path h="3096491" w="6192982">
                <a:moveTo>
                  <a:pt x="0" y="0"/>
                </a:moveTo>
                <a:lnTo>
                  <a:pt x="6192981" y="0"/>
                </a:lnTo>
                <a:lnTo>
                  <a:pt x="6192981" y="3096491"/>
                </a:lnTo>
                <a:lnTo>
                  <a:pt x="0" y="30964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1131399" y="-1180465"/>
            <a:ext cx="9661815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Uma revolução no âmbito do trabalho informal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8710754" y="5076825"/>
            <a:ext cx="6484379" cy="1250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8"/>
              </a:lnSpc>
            </a:pPr>
            <a:r>
              <a:rPr lang="en-US" sz="3627">
                <a:solidFill>
                  <a:srgbClr val="000000"/>
                </a:solidFill>
                <a:latin typeface="Nunito Bold"/>
              </a:rPr>
              <a:t>“Uma revolução no âmbito do trabalho informal”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77941" y="6697507"/>
            <a:ext cx="8899998" cy="2472870"/>
          </a:xfrm>
          <a:custGeom>
            <a:avLst/>
            <a:gdLst/>
            <a:ahLst/>
            <a:cxnLst/>
            <a:rect r="r" b="b" t="t" l="l"/>
            <a:pathLst>
              <a:path h="2472870" w="8899998">
                <a:moveTo>
                  <a:pt x="0" y="0"/>
                </a:moveTo>
                <a:lnTo>
                  <a:pt x="8899998" y="0"/>
                </a:lnTo>
                <a:lnTo>
                  <a:pt x="8899998" y="2472870"/>
                </a:lnTo>
                <a:lnTo>
                  <a:pt x="0" y="24728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20703" y="2987614"/>
            <a:ext cx="6356152" cy="106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5"/>
              </a:lnSpc>
              <a:spcBef>
                <a:spcPct val="0"/>
              </a:spcBef>
            </a:pPr>
            <a:r>
              <a:rPr lang="en-US" sz="6197">
                <a:solidFill>
                  <a:srgbClr val="000000"/>
                </a:solidFill>
                <a:latin typeface="Cy Grotesk Key"/>
              </a:rPr>
              <a:t>METODOLOGIA </a:t>
            </a:r>
          </a:p>
        </p:txBody>
      </p:sp>
      <p:sp>
        <p:nvSpPr>
          <p:cNvPr name="TextBox 4" id="4"/>
          <p:cNvSpPr txBox="true"/>
          <p:nvPr/>
        </p:nvSpPr>
        <p:spPr>
          <a:xfrm rot="-10800000">
            <a:off x="897918" y="5143500"/>
            <a:ext cx="16198742" cy="1561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84"/>
              </a:lnSpc>
            </a:pPr>
            <a:r>
              <a:rPr lang="en-US" sz="9132">
                <a:solidFill>
                  <a:srgbClr val="5E2129"/>
                </a:solidFill>
                <a:latin typeface="Open Sans"/>
              </a:rPr>
              <a:t>____________________________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95745" y="6409584"/>
            <a:ext cx="6055947" cy="2157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5"/>
              </a:lnSpc>
              <a:spcBef>
                <a:spcPct val="0"/>
              </a:spcBef>
            </a:pPr>
            <a:r>
              <a:rPr lang="en-US" sz="6197">
                <a:solidFill>
                  <a:srgbClr val="000000"/>
                </a:solidFill>
                <a:latin typeface="Cy Grotesk Key"/>
              </a:rPr>
              <a:t>GESTÃO DE VERSÃO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72657" y="1964382"/>
            <a:ext cx="7736080" cy="3165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83196" indent="-391598" lvl="1">
              <a:lnSpc>
                <a:spcPts val="5078"/>
              </a:lnSpc>
              <a:buFont typeface="Arial"/>
              <a:buChar char="•"/>
            </a:pPr>
            <a:r>
              <a:rPr lang="en-US" sz="3627">
                <a:solidFill>
                  <a:srgbClr val="000000"/>
                </a:solidFill>
                <a:latin typeface="Nunito"/>
              </a:rPr>
              <a:t>ScrumBan</a:t>
            </a:r>
          </a:p>
          <a:p>
            <a:pPr marL="783196" indent="-391598" lvl="1">
              <a:lnSpc>
                <a:spcPts val="5078"/>
              </a:lnSpc>
              <a:buFont typeface="Arial"/>
              <a:buChar char="•"/>
            </a:pPr>
            <a:r>
              <a:rPr lang="en-US" sz="3627">
                <a:solidFill>
                  <a:srgbClr val="000000"/>
                </a:solidFill>
                <a:latin typeface="Nunito"/>
              </a:rPr>
              <a:t>Organização de tarefas</a:t>
            </a:r>
          </a:p>
          <a:p>
            <a:pPr marL="783196" indent="-391598" lvl="1">
              <a:lnSpc>
                <a:spcPts val="5078"/>
              </a:lnSpc>
              <a:buFont typeface="Arial"/>
              <a:buChar char="•"/>
            </a:pPr>
            <a:r>
              <a:rPr lang="en-US" sz="3627">
                <a:solidFill>
                  <a:srgbClr val="000000"/>
                </a:solidFill>
                <a:latin typeface="Nunito"/>
              </a:rPr>
              <a:t>Flexibilidade</a:t>
            </a:r>
          </a:p>
          <a:p>
            <a:pPr marL="783196" indent="-391598" lvl="1">
              <a:lnSpc>
                <a:spcPts val="5078"/>
              </a:lnSpc>
              <a:buFont typeface="Arial"/>
              <a:buChar char="•"/>
            </a:pPr>
            <a:r>
              <a:rPr lang="en-US" sz="3627">
                <a:solidFill>
                  <a:srgbClr val="000000"/>
                </a:solidFill>
                <a:latin typeface="Nunito"/>
              </a:rPr>
              <a:t>Agilidade</a:t>
            </a:r>
          </a:p>
          <a:p>
            <a:pPr>
              <a:lnSpc>
                <a:spcPts val="507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745297" y="5920700"/>
            <a:ext cx="10088022" cy="612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78"/>
              </a:lnSpc>
            </a:pPr>
            <a:r>
              <a:rPr lang="en-US" sz="3627">
                <a:solidFill>
                  <a:srgbClr val="000000"/>
                </a:solidFill>
                <a:latin typeface="Nunito"/>
              </a:rPr>
              <a:t>Commits em Branchs Secundárias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210460" y="2614681"/>
          <a:ext cx="15867079" cy="6815189"/>
        </p:xfrm>
        <a:graphic>
          <a:graphicData uri="http://schemas.openxmlformats.org/drawingml/2006/table">
            <a:tbl>
              <a:tblPr/>
              <a:tblGrid>
                <a:gridCol w="4177663"/>
                <a:gridCol w="2791210"/>
                <a:gridCol w="8898206"/>
              </a:tblGrid>
              <a:tr h="8118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DFBFA"/>
                          </a:solidFill>
                          <a:latin typeface="Cy Grotesk Key"/>
                        </a:rPr>
                        <a:t>AMBIENTE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212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DFBFA"/>
                          </a:solidFill>
                          <a:latin typeface="Cy Grotesk Key"/>
                        </a:rPr>
                        <a:t>PLATAFORMA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212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DFBFA"/>
                          </a:solidFill>
                          <a:latin typeface="Cy Grotesk Key"/>
                        </a:rPr>
                        <a:t>LINK DE ACESSO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2129"/>
                    </a:solidFill>
                  </a:tcPr>
                </a:tc>
              </a:tr>
              <a:tr h="76413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Processo de Design Thinkgin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Miro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https://miro.com/app/board/uXjVNjOu4ck=/ 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54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Repositório de código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GitHub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u="sng">
                          <a:solidFill>
                            <a:srgbClr val="000000"/>
                          </a:solidFill>
                          <a:latin typeface="Cy Grotesk Key"/>
                        </a:rPr>
                        <a:t>https://github.com/ICEI-PUC-Minas-PCO-SI/pco-si-2024-1-tiaw-uaijobs 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54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Documentação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Google Drive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https://drive.google.com/drive/folders/1Bt5ecXhlsIZ9WLKxS-o76BaBwXPInwzX?usp=drive_link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413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Hospedagem do site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Heroku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https://XXXXXXX.herokuapp.com 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9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Protótipo Interativo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MavelApp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https://marvelapp.com/prototype/1ah9095e/screen/94366212 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096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User flow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Figma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https://www.figma.com/file/Luqd8sBxzYdyUahcCHgC0H/User-Flow-UaiJobs?type=design&amp;node-id=0%3A1&amp;mode=design&amp;t=KzEpENNHxDYwQXGN-1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6006901" y="1091712"/>
            <a:ext cx="6274197" cy="106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5"/>
              </a:lnSpc>
              <a:spcBef>
                <a:spcPct val="0"/>
              </a:spcBef>
            </a:pPr>
            <a:r>
              <a:rPr lang="en-US" sz="6197">
                <a:solidFill>
                  <a:srgbClr val="000000"/>
                </a:solidFill>
                <a:latin typeface="Cy Grotesk Key"/>
              </a:rPr>
              <a:t>FERRAMENTAS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86117" y="2981009"/>
            <a:ext cx="5715765" cy="5715765"/>
            <a:chOff x="0" y="0"/>
            <a:chExt cx="7621020" cy="762102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621020" cy="7621020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E212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312930" y="312930"/>
              <a:ext cx="6995160" cy="6995160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2810" t="0" r="-2810" b="0"/>
                </a:stretch>
              </a:blipFill>
            </p:spPr>
          </p:sp>
        </p:grpSp>
      </p:grpSp>
      <p:sp>
        <p:nvSpPr>
          <p:cNvPr name="TextBox 8" id="8"/>
          <p:cNvSpPr txBox="true"/>
          <p:nvPr/>
        </p:nvSpPr>
        <p:spPr>
          <a:xfrm rot="0">
            <a:off x="6864747" y="1289538"/>
            <a:ext cx="4558506" cy="106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5"/>
              </a:lnSpc>
              <a:spcBef>
                <a:spcPct val="0"/>
              </a:spcBef>
            </a:pPr>
            <a:r>
              <a:rPr lang="en-US" sz="6197">
                <a:solidFill>
                  <a:srgbClr val="000000"/>
                </a:solidFill>
                <a:latin typeface="Cy Grotesk Key"/>
              </a:rPr>
              <a:t>OBRIGADO!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4105" y="4473834"/>
            <a:ext cx="7870872" cy="1060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5"/>
              </a:lnSpc>
            </a:pPr>
            <a:r>
              <a:rPr lang="en-US" sz="6197">
                <a:solidFill>
                  <a:srgbClr val="000000"/>
                </a:solidFill>
                <a:latin typeface="Cy Grotesk Key"/>
              </a:rPr>
              <a:t>COLABORADORES</a:t>
            </a:r>
          </a:p>
        </p:txBody>
      </p:sp>
      <p:sp>
        <p:nvSpPr>
          <p:cNvPr name="TextBox 3" id="3"/>
          <p:cNvSpPr txBox="true"/>
          <p:nvPr/>
        </p:nvSpPr>
        <p:spPr>
          <a:xfrm rot="-5400000">
            <a:off x="4687106" y="4285131"/>
            <a:ext cx="7804292" cy="1561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84"/>
              </a:lnSpc>
            </a:pPr>
            <a:r>
              <a:rPr lang="en-US" sz="9132">
                <a:solidFill>
                  <a:srgbClr val="5E2129"/>
                </a:solidFill>
                <a:latin typeface="Open Sans"/>
              </a:rPr>
              <a:t>_______________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120602" y="1612933"/>
            <a:ext cx="6860183" cy="6994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78"/>
              </a:lnSpc>
            </a:pPr>
            <a:r>
              <a:rPr lang="en-US" sz="3627">
                <a:solidFill>
                  <a:srgbClr val="000000"/>
                </a:solidFill>
                <a:latin typeface="Nunito Bold"/>
              </a:rPr>
              <a:t>Scrum Master:</a:t>
            </a:r>
            <a:r>
              <a:rPr lang="en-US" sz="3627">
                <a:solidFill>
                  <a:srgbClr val="000000"/>
                </a:solidFill>
                <a:latin typeface="Nunito"/>
              </a:rPr>
              <a:t> Leonardo Vilela</a:t>
            </a:r>
          </a:p>
          <a:p>
            <a:pPr algn="just">
              <a:lnSpc>
                <a:spcPts val="5078"/>
              </a:lnSpc>
            </a:pPr>
            <a:r>
              <a:rPr lang="en-US" sz="3627">
                <a:solidFill>
                  <a:srgbClr val="000000"/>
                </a:solidFill>
                <a:latin typeface="Nunito Bold"/>
              </a:rPr>
              <a:t>Product Owner:</a:t>
            </a:r>
            <a:r>
              <a:rPr lang="en-US" sz="3627">
                <a:solidFill>
                  <a:srgbClr val="000000"/>
                </a:solidFill>
                <a:latin typeface="Nunito"/>
              </a:rPr>
              <a:t> Amália Soares</a:t>
            </a:r>
          </a:p>
          <a:p>
            <a:pPr algn="just">
              <a:lnSpc>
                <a:spcPts val="5078"/>
              </a:lnSpc>
            </a:pPr>
            <a:r>
              <a:rPr lang="en-US" sz="3627">
                <a:solidFill>
                  <a:srgbClr val="000000"/>
                </a:solidFill>
                <a:latin typeface="Nunito Bold"/>
              </a:rPr>
              <a:t>Equipe de desenvolvimento:</a:t>
            </a:r>
          </a:p>
          <a:p>
            <a:pPr algn="just">
              <a:lnSpc>
                <a:spcPts val="5078"/>
              </a:lnSpc>
            </a:pPr>
          </a:p>
          <a:p>
            <a:pPr algn="just" marL="783196" indent="-391598" lvl="1">
              <a:lnSpc>
                <a:spcPts val="5078"/>
              </a:lnSpc>
              <a:buFont typeface="Arial"/>
              <a:buChar char="•"/>
            </a:pPr>
            <a:r>
              <a:rPr lang="en-US" sz="3627">
                <a:solidFill>
                  <a:srgbClr val="000000"/>
                </a:solidFill>
                <a:latin typeface="Nunito"/>
              </a:rPr>
              <a:t>Guilherme de Oliveira Souza</a:t>
            </a:r>
          </a:p>
          <a:p>
            <a:pPr algn="just" marL="783196" indent="-391598" lvl="1">
              <a:lnSpc>
                <a:spcPts val="5078"/>
              </a:lnSpc>
              <a:buFont typeface="Arial"/>
              <a:buChar char="•"/>
            </a:pPr>
            <a:r>
              <a:rPr lang="en-US" sz="3627">
                <a:solidFill>
                  <a:srgbClr val="000000"/>
                </a:solidFill>
                <a:latin typeface="Nunito"/>
              </a:rPr>
              <a:t>Igor Maia Moreira Fernandes</a:t>
            </a:r>
          </a:p>
          <a:p>
            <a:pPr algn="just" marL="783196" indent="-391598" lvl="1">
              <a:lnSpc>
                <a:spcPts val="5078"/>
              </a:lnSpc>
              <a:buFont typeface="Arial"/>
              <a:buChar char="•"/>
            </a:pPr>
            <a:r>
              <a:rPr lang="en-US" sz="3627">
                <a:solidFill>
                  <a:srgbClr val="000000"/>
                </a:solidFill>
                <a:latin typeface="Nunito"/>
              </a:rPr>
              <a:t>Luis Henrique Sampaio Vieira</a:t>
            </a:r>
          </a:p>
          <a:p>
            <a:pPr algn="just" marL="783196" indent="-391598" lvl="1">
              <a:lnSpc>
                <a:spcPts val="5078"/>
              </a:lnSpc>
              <a:buFont typeface="Arial"/>
              <a:buChar char="•"/>
            </a:pPr>
            <a:r>
              <a:rPr lang="en-US" sz="3627">
                <a:solidFill>
                  <a:srgbClr val="000000"/>
                </a:solidFill>
                <a:latin typeface="Nunito"/>
              </a:rPr>
              <a:t>Thiago Moreira de Queiroz</a:t>
            </a:r>
          </a:p>
          <a:p>
            <a:pPr algn="just" marL="783196" indent="-391598" lvl="1">
              <a:lnSpc>
                <a:spcPts val="5078"/>
              </a:lnSpc>
              <a:buFont typeface="Arial"/>
              <a:buChar char="•"/>
            </a:pPr>
            <a:r>
              <a:rPr lang="en-US" sz="3627">
                <a:solidFill>
                  <a:srgbClr val="000000"/>
                </a:solidFill>
                <a:latin typeface="Nunito"/>
              </a:rPr>
              <a:t>Victor Schneider do Vale</a:t>
            </a:r>
          </a:p>
          <a:p>
            <a:pPr algn="just" marL="783196" indent="-391598" lvl="1">
              <a:lnSpc>
                <a:spcPts val="5078"/>
              </a:lnSpc>
              <a:buFont typeface="Arial"/>
              <a:buChar char="•"/>
            </a:pPr>
            <a:r>
              <a:rPr lang="en-US" sz="3627">
                <a:solidFill>
                  <a:srgbClr val="000000"/>
                </a:solidFill>
                <a:latin typeface="Nunito"/>
              </a:rPr>
              <a:t>Vitor Prates Souza Lima</a:t>
            </a:r>
          </a:p>
          <a:p>
            <a:pPr algn="just">
              <a:lnSpc>
                <a:spcPts val="5078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56387" y="1721447"/>
            <a:ext cx="4575225" cy="1064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75"/>
              </a:lnSpc>
              <a:spcBef>
                <a:spcPct val="0"/>
              </a:spcBef>
            </a:pPr>
            <a:r>
              <a:rPr lang="en-US" sz="6197" strike="noStrike" u="none">
                <a:solidFill>
                  <a:srgbClr val="000000"/>
                </a:solidFill>
                <a:latin typeface="Cy Grotesk Key"/>
              </a:rPr>
              <a:t>PROBLEMA</a:t>
            </a:r>
          </a:p>
        </p:txBody>
      </p:sp>
      <p:sp>
        <p:nvSpPr>
          <p:cNvPr name="TextBox 3" id="3"/>
          <p:cNvSpPr txBox="true"/>
          <p:nvPr/>
        </p:nvSpPr>
        <p:spPr>
          <a:xfrm rot="-10800000">
            <a:off x="2396446" y="3519944"/>
            <a:ext cx="13495108" cy="1561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84"/>
              </a:lnSpc>
            </a:pPr>
            <a:r>
              <a:rPr lang="en-US" sz="9132">
                <a:solidFill>
                  <a:srgbClr val="5E2129"/>
                </a:solidFill>
                <a:latin typeface="Open Sans"/>
              </a:rPr>
              <a:t>______________________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28744" y="5076825"/>
            <a:ext cx="13030512" cy="1250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8"/>
              </a:lnSpc>
              <a:spcBef>
                <a:spcPct val="0"/>
              </a:spcBef>
            </a:pPr>
            <a:r>
              <a:rPr lang="en-US" sz="3627" strike="noStrike" u="none">
                <a:solidFill>
                  <a:srgbClr val="000000"/>
                </a:solidFill>
                <a:latin typeface="Nunito"/>
              </a:rPr>
              <a:t>O </a:t>
            </a:r>
            <a:r>
              <a:rPr lang="en-US" sz="3627" strike="noStrike" u="none">
                <a:solidFill>
                  <a:srgbClr val="000000"/>
                </a:solidFill>
                <a:latin typeface="Nunito Bold"/>
              </a:rPr>
              <a:t>trabalho informal</a:t>
            </a:r>
            <a:r>
              <a:rPr lang="en-US" sz="3627" strike="noStrike" u="none">
                <a:solidFill>
                  <a:srgbClr val="000000"/>
                </a:solidFill>
                <a:latin typeface="Nunito"/>
              </a:rPr>
              <a:t> e a necessidade de encontrar fontes de renda de maneira rápida e eficiente </a:t>
            </a:r>
          </a:p>
        </p:txBody>
      </p:sp>
      <p:sp>
        <p:nvSpPr>
          <p:cNvPr name="TextBox 5" id="5"/>
          <p:cNvSpPr txBox="true"/>
          <p:nvPr/>
        </p:nvSpPr>
        <p:spPr>
          <a:xfrm rot="-10800000">
            <a:off x="2396446" y="7486007"/>
            <a:ext cx="13495108" cy="1561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84"/>
              </a:lnSpc>
            </a:pPr>
            <a:r>
              <a:rPr lang="en-US" sz="9132">
                <a:solidFill>
                  <a:srgbClr val="5E2129"/>
                </a:solidFill>
                <a:latin typeface="Open Sans"/>
              </a:rPr>
              <a:t>______________________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73489" y="3326954"/>
            <a:ext cx="8097715" cy="5108331"/>
            <a:chOff x="0" y="0"/>
            <a:chExt cx="10796954" cy="681110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0796954" cy="6811108"/>
              <a:chOff x="0" y="0"/>
              <a:chExt cx="2132732" cy="1345404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132732" cy="1345404"/>
              </a:xfrm>
              <a:custGeom>
                <a:avLst/>
                <a:gdLst/>
                <a:ahLst/>
                <a:cxnLst/>
                <a:rect r="r" b="b" t="t" l="l"/>
                <a:pathLst>
                  <a:path h="1345404" w="2132732">
                    <a:moveTo>
                      <a:pt x="0" y="0"/>
                    </a:moveTo>
                    <a:lnTo>
                      <a:pt x="2132732" y="0"/>
                    </a:lnTo>
                    <a:lnTo>
                      <a:pt x="2132732" y="1345404"/>
                    </a:lnTo>
                    <a:lnTo>
                      <a:pt x="0" y="1345404"/>
                    </a:lnTo>
                    <a:close/>
                  </a:path>
                </a:pathLst>
              </a:custGeom>
              <a:solidFill>
                <a:srgbClr val="5E212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2132732" cy="13835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225373" y="209720"/>
              <a:ext cx="10346208" cy="6391668"/>
            </a:xfrm>
            <a:custGeom>
              <a:avLst/>
              <a:gdLst/>
              <a:ahLst/>
              <a:cxnLst/>
              <a:rect r="r" b="b" t="t" l="l"/>
              <a:pathLst>
                <a:path h="6391668" w="10346208">
                  <a:moveTo>
                    <a:pt x="0" y="0"/>
                  </a:moveTo>
                  <a:lnTo>
                    <a:pt x="10346208" y="0"/>
                  </a:lnTo>
                  <a:lnTo>
                    <a:pt x="10346208" y="6391668"/>
                  </a:lnTo>
                  <a:lnTo>
                    <a:pt x="0" y="6391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133" t="0" r="-1133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848404" y="3326954"/>
            <a:ext cx="8097715" cy="5108331"/>
            <a:chOff x="0" y="0"/>
            <a:chExt cx="10796954" cy="6811108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0796954" cy="6811108"/>
              <a:chOff x="0" y="0"/>
              <a:chExt cx="2132732" cy="134540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132732" cy="1345404"/>
              </a:xfrm>
              <a:custGeom>
                <a:avLst/>
                <a:gdLst/>
                <a:ahLst/>
                <a:cxnLst/>
                <a:rect r="r" b="b" t="t" l="l"/>
                <a:pathLst>
                  <a:path h="1345404" w="2132732">
                    <a:moveTo>
                      <a:pt x="0" y="0"/>
                    </a:moveTo>
                    <a:lnTo>
                      <a:pt x="2132732" y="0"/>
                    </a:lnTo>
                    <a:lnTo>
                      <a:pt x="2132732" y="1345404"/>
                    </a:lnTo>
                    <a:lnTo>
                      <a:pt x="0" y="1345404"/>
                    </a:lnTo>
                    <a:close/>
                  </a:path>
                </a:pathLst>
              </a:custGeom>
              <a:solidFill>
                <a:srgbClr val="5E2129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2132732" cy="13835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215522" y="224374"/>
              <a:ext cx="10321949" cy="6391668"/>
            </a:xfrm>
            <a:custGeom>
              <a:avLst/>
              <a:gdLst/>
              <a:ahLst/>
              <a:cxnLst/>
              <a:rect r="r" b="b" t="t" l="l"/>
              <a:pathLst>
                <a:path h="6391668" w="10321949">
                  <a:moveTo>
                    <a:pt x="0" y="0"/>
                  </a:moveTo>
                  <a:lnTo>
                    <a:pt x="10321948" y="0"/>
                  </a:lnTo>
                  <a:lnTo>
                    <a:pt x="10321948" y="6391668"/>
                  </a:lnTo>
                  <a:lnTo>
                    <a:pt x="0" y="6391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897262" y="904875"/>
            <a:ext cx="7870872" cy="1060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5"/>
              </a:lnSpc>
            </a:pPr>
            <a:r>
              <a:rPr lang="en-US" sz="6197">
                <a:solidFill>
                  <a:srgbClr val="000000"/>
                </a:solidFill>
                <a:latin typeface="Cy Grotesk Key"/>
              </a:rPr>
              <a:t>DESEMPREGO</a:t>
            </a:r>
          </a:p>
        </p:txBody>
      </p:sp>
      <p:sp>
        <p:nvSpPr>
          <p:cNvPr name="TextBox 13" id="13"/>
          <p:cNvSpPr txBox="true"/>
          <p:nvPr/>
        </p:nvSpPr>
        <p:spPr>
          <a:xfrm rot="-10800000">
            <a:off x="-1932822" y="2107937"/>
            <a:ext cx="21531040" cy="1558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84"/>
              </a:lnSpc>
            </a:pPr>
            <a:r>
              <a:rPr lang="en-US" sz="9132">
                <a:solidFill>
                  <a:srgbClr val="5E2129"/>
                </a:solidFill>
                <a:latin typeface="Open Sans Bold"/>
              </a:rPr>
              <a:t>_________________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206483" cy="10287000"/>
          </a:xfrm>
          <a:custGeom>
            <a:avLst/>
            <a:gdLst/>
            <a:ahLst/>
            <a:cxnLst/>
            <a:rect r="r" b="b" t="t" l="l"/>
            <a:pathLst>
              <a:path h="10287000" w="8206483">
                <a:moveTo>
                  <a:pt x="0" y="0"/>
                </a:moveTo>
                <a:lnTo>
                  <a:pt x="8206483" y="0"/>
                </a:lnTo>
                <a:lnTo>
                  <a:pt x="820648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000" y="1342630"/>
            <a:ext cx="7870872" cy="2153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5"/>
              </a:lnSpc>
            </a:pPr>
            <a:r>
              <a:rPr lang="en-US" sz="6197">
                <a:solidFill>
                  <a:srgbClr val="000000"/>
                </a:solidFill>
                <a:latin typeface="Cy Grotesk Key"/>
              </a:rPr>
              <a:t>PÚBLICO ALVO E PERSONAS</a:t>
            </a:r>
          </a:p>
        </p:txBody>
      </p:sp>
      <p:sp>
        <p:nvSpPr>
          <p:cNvPr name="TextBox 4" id="4"/>
          <p:cNvSpPr txBox="true"/>
          <p:nvPr/>
        </p:nvSpPr>
        <p:spPr>
          <a:xfrm rot="5400000">
            <a:off x="2977715" y="5918039"/>
            <a:ext cx="21531040" cy="1327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5"/>
              </a:lnSpc>
            </a:pPr>
            <a:r>
              <a:rPr lang="en-US" sz="7732">
                <a:solidFill>
                  <a:srgbClr val="5E2129"/>
                </a:solidFill>
                <a:latin typeface="Open Sans Bold"/>
              </a:rPr>
              <a:t>__________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478877" y="4178366"/>
            <a:ext cx="4328164" cy="5079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83196" indent="-391598" lvl="1">
              <a:lnSpc>
                <a:spcPts val="5078"/>
              </a:lnSpc>
              <a:buFont typeface="Arial"/>
              <a:buChar char="•"/>
            </a:pPr>
            <a:r>
              <a:rPr lang="en-US" sz="3627">
                <a:solidFill>
                  <a:srgbClr val="000000"/>
                </a:solidFill>
                <a:latin typeface="Nunito"/>
              </a:rPr>
              <a:t>Pessoas a partir de 16 anos</a:t>
            </a:r>
          </a:p>
          <a:p>
            <a:pPr marL="783196" indent="-391598" lvl="1">
              <a:lnSpc>
                <a:spcPts val="5078"/>
              </a:lnSpc>
              <a:buFont typeface="Arial"/>
              <a:buChar char="•"/>
            </a:pPr>
            <a:r>
              <a:rPr lang="en-US" sz="3627">
                <a:solidFill>
                  <a:srgbClr val="000000"/>
                </a:solidFill>
                <a:latin typeface="Nunito"/>
              </a:rPr>
              <a:t>Pessoas em busca de renda complementar</a:t>
            </a:r>
          </a:p>
          <a:p>
            <a:pPr algn="l" marL="783196" indent="-391598" lvl="1">
              <a:lnSpc>
                <a:spcPts val="5078"/>
              </a:lnSpc>
              <a:spcBef>
                <a:spcPct val="0"/>
              </a:spcBef>
              <a:buFont typeface="Arial"/>
              <a:buChar char="•"/>
            </a:pPr>
            <a:r>
              <a:rPr lang="en-US" sz="3627">
                <a:solidFill>
                  <a:srgbClr val="000000"/>
                </a:solidFill>
                <a:latin typeface="Nunito"/>
              </a:rPr>
              <a:t>Empregadores em busca de funcionários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254634" y="4178366"/>
            <a:ext cx="3060705" cy="3803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78"/>
              </a:lnSpc>
            </a:pPr>
            <a:r>
              <a:rPr lang="en-US" sz="3627" strike="noStrike" u="none">
                <a:solidFill>
                  <a:srgbClr val="000000"/>
                </a:solidFill>
                <a:latin typeface="Nunito"/>
              </a:rPr>
              <a:t>Estipulamos padrões de possíveis usuários para complementar a pesquisa: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231943" y="2624455"/>
          <a:ext cx="15824113" cy="6530645"/>
        </p:xfrm>
        <a:graphic>
          <a:graphicData uri="http://schemas.openxmlformats.org/drawingml/2006/table">
            <a:tbl>
              <a:tblPr/>
              <a:tblGrid>
                <a:gridCol w="2292332"/>
                <a:gridCol w="1350116"/>
                <a:gridCol w="1291458"/>
                <a:gridCol w="2246663"/>
                <a:gridCol w="2562646"/>
                <a:gridCol w="3180336"/>
                <a:gridCol w="2900564"/>
              </a:tblGrid>
              <a:tr h="8119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DFBFA"/>
                          </a:solidFill>
                          <a:latin typeface="Cy Grotesk Key"/>
                        </a:rPr>
                        <a:t>FOTO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212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DFBFA"/>
                          </a:solidFill>
                          <a:latin typeface="Cy Grotesk Key"/>
                        </a:rPr>
                        <a:t>NOME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212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DFBFA"/>
                          </a:solidFill>
                          <a:latin typeface="Cy Grotesk Key"/>
                        </a:rPr>
                        <a:t>IDADE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212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DFBFA"/>
                          </a:solidFill>
                          <a:latin typeface="Cy Grotesk Key"/>
                        </a:rPr>
                        <a:t>PROFISSÃO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212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DFBFA"/>
                          </a:solidFill>
                          <a:latin typeface="Cy Grotesk Key"/>
                        </a:rPr>
                        <a:t>MOTIVAÇÕES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212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DFBFA"/>
                          </a:solidFill>
                          <a:latin typeface="Cy Grotesk Key"/>
                        </a:rPr>
                        <a:t>FRUSTRAÇÕES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212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DFBFA"/>
                          </a:solidFill>
                          <a:latin typeface="Cy Grotesk Key"/>
                        </a:rPr>
                        <a:t>HOBBIE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2129"/>
                    </a:solidFill>
                  </a:tcPr>
                </a:tc>
              </a:tr>
              <a:tr h="17935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Ana Silva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21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Universitária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Aprimoramento profissional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Falta de tempo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Fotografia e edição de vídeos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236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Pedro Oliveira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32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Designer gráfico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Liberdade de trabalho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Baixa Renda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Arte digital e Música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275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Maria da Silva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51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Proprietária do bar “Calabouço”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Sucesso financeiro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Dificuldade de gestão pessoal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y Grotesk Key"/>
                        </a:rPr>
                        <a:t>Culinária e artesanato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476104" y="3698661"/>
            <a:ext cx="1833251" cy="1444839"/>
            <a:chOff x="0" y="0"/>
            <a:chExt cx="1197180" cy="9435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7180" cy="943532"/>
            </a:xfrm>
            <a:custGeom>
              <a:avLst/>
              <a:gdLst/>
              <a:ahLst/>
              <a:cxnLst/>
              <a:rect r="r" b="b" t="t" l="l"/>
              <a:pathLst>
                <a:path h="943532" w="1197180">
                  <a:moveTo>
                    <a:pt x="0" y="0"/>
                  </a:moveTo>
                  <a:lnTo>
                    <a:pt x="1197180" y="0"/>
                  </a:lnTo>
                  <a:lnTo>
                    <a:pt x="1197180" y="943532"/>
                  </a:lnTo>
                  <a:lnTo>
                    <a:pt x="0" y="943532"/>
                  </a:lnTo>
                  <a:close/>
                </a:path>
              </a:pathLst>
            </a:custGeom>
            <a:blipFill>
              <a:blip r:embed="rId2"/>
              <a:stretch>
                <a:fillRect l="0" t="-5458" r="0" b="-5458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76104" y="5389489"/>
            <a:ext cx="1833251" cy="1492555"/>
            <a:chOff x="0" y="0"/>
            <a:chExt cx="1197180" cy="9746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97180" cy="974693"/>
            </a:xfrm>
            <a:custGeom>
              <a:avLst/>
              <a:gdLst/>
              <a:ahLst/>
              <a:cxnLst/>
              <a:rect r="r" b="b" t="t" l="l"/>
              <a:pathLst>
                <a:path h="974693" w="1197180">
                  <a:moveTo>
                    <a:pt x="0" y="0"/>
                  </a:moveTo>
                  <a:lnTo>
                    <a:pt x="1197180" y="0"/>
                  </a:lnTo>
                  <a:lnTo>
                    <a:pt x="1197180" y="974693"/>
                  </a:lnTo>
                  <a:lnTo>
                    <a:pt x="0" y="974693"/>
                  </a:lnTo>
                  <a:close/>
                </a:path>
              </a:pathLst>
            </a:custGeom>
            <a:blipFill>
              <a:blip r:embed="rId3"/>
              <a:stretch>
                <a:fillRect l="-10698" t="0" r="-10698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76104" y="7440716"/>
            <a:ext cx="1851693" cy="1439975"/>
            <a:chOff x="0" y="0"/>
            <a:chExt cx="1332150" cy="10359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32150" cy="1035951"/>
            </a:xfrm>
            <a:custGeom>
              <a:avLst/>
              <a:gdLst/>
              <a:ahLst/>
              <a:cxnLst/>
              <a:rect r="r" b="b" t="t" l="l"/>
              <a:pathLst>
                <a:path h="1035951" w="1332150">
                  <a:moveTo>
                    <a:pt x="0" y="0"/>
                  </a:moveTo>
                  <a:lnTo>
                    <a:pt x="1332150" y="0"/>
                  </a:lnTo>
                  <a:lnTo>
                    <a:pt x="1332150" y="1035951"/>
                  </a:lnTo>
                  <a:lnTo>
                    <a:pt x="0" y="1035951"/>
                  </a:lnTo>
                  <a:close/>
                </a:path>
              </a:pathLst>
            </a:custGeom>
            <a:blipFill>
              <a:blip r:embed="rId4"/>
              <a:stretch>
                <a:fillRect l="-8558" t="0" r="-8558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6844705" y="904875"/>
            <a:ext cx="4598591" cy="106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5"/>
              </a:lnSpc>
              <a:spcBef>
                <a:spcPct val="0"/>
              </a:spcBef>
            </a:pPr>
            <a:r>
              <a:rPr lang="en-US" sz="6197">
                <a:solidFill>
                  <a:srgbClr val="000000"/>
                </a:solidFill>
                <a:latin typeface="Cy Grotesk Key"/>
              </a:rPr>
              <a:t>PERSONAS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290441" y="1373860"/>
            <a:ext cx="7968859" cy="2157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5"/>
              </a:lnSpc>
              <a:spcBef>
                <a:spcPct val="0"/>
              </a:spcBef>
            </a:pPr>
            <a:r>
              <a:rPr lang="en-US" sz="6197">
                <a:solidFill>
                  <a:srgbClr val="000000"/>
                </a:solidFill>
                <a:latin typeface="Cy Grotesk Key"/>
              </a:rPr>
              <a:t>PROPOSTA DE SOLUÇÃO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56441" y="1452563"/>
            <a:ext cx="4694337" cy="106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5"/>
              </a:lnSpc>
              <a:spcBef>
                <a:spcPct val="0"/>
              </a:spcBef>
            </a:pPr>
            <a:r>
              <a:rPr lang="en-US" sz="6197">
                <a:solidFill>
                  <a:srgbClr val="000000"/>
                </a:solidFill>
                <a:latin typeface="Cy Grotesk Key"/>
              </a:rPr>
              <a:t>OBJETIVOS</a:t>
            </a:r>
          </a:p>
        </p:txBody>
      </p:sp>
      <p:sp>
        <p:nvSpPr>
          <p:cNvPr name="TextBox 4" id="4"/>
          <p:cNvSpPr txBox="true"/>
          <p:nvPr/>
        </p:nvSpPr>
        <p:spPr>
          <a:xfrm rot="5400000">
            <a:off x="-992943" y="4368482"/>
            <a:ext cx="21531040" cy="1550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39"/>
              </a:lnSpc>
            </a:pPr>
            <a:r>
              <a:rPr lang="en-US" sz="9099">
                <a:solidFill>
                  <a:srgbClr val="5E2129"/>
                </a:solidFill>
                <a:latin typeface="Open Sans Bold"/>
              </a:rPr>
              <a:t>______________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686852" y="4263372"/>
            <a:ext cx="7736080" cy="3803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83196" indent="-391598" lvl="1">
              <a:lnSpc>
                <a:spcPts val="5078"/>
              </a:lnSpc>
              <a:buFont typeface="Arial"/>
              <a:buChar char="•"/>
            </a:pPr>
            <a:r>
              <a:rPr lang="en-US" sz="3627">
                <a:solidFill>
                  <a:srgbClr val="000000"/>
                </a:solidFill>
                <a:latin typeface="Nunito"/>
              </a:rPr>
              <a:t>Fornecer um ambiente seguro para divulgação de vagas</a:t>
            </a:r>
          </a:p>
          <a:p>
            <a:pPr marL="783196" indent="-391598" lvl="1">
              <a:lnSpc>
                <a:spcPts val="5078"/>
              </a:lnSpc>
              <a:buFont typeface="Arial"/>
              <a:buChar char="•"/>
            </a:pPr>
            <a:r>
              <a:rPr lang="en-US" sz="3627">
                <a:solidFill>
                  <a:srgbClr val="000000"/>
                </a:solidFill>
                <a:latin typeface="Nunito"/>
              </a:rPr>
              <a:t>Criar um sistema de avaliações dos serviços</a:t>
            </a:r>
          </a:p>
          <a:p>
            <a:pPr marL="783196" indent="-391598" lvl="1">
              <a:lnSpc>
                <a:spcPts val="5078"/>
              </a:lnSpc>
              <a:buFont typeface="Arial"/>
              <a:buChar char="•"/>
            </a:pPr>
            <a:r>
              <a:rPr lang="en-US" sz="3627">
                <a:solidFill>
                  <a:srgbClr val="000000"/>
                </a:solidFill>
                <a:latin typeface="Nunito"/>
              </a:rPr>
              <a:t>Promover o contato entre empregador e empregado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263372"/>
            <a:ext cx="7736080" cy="3803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83196" indent="-391598" lvl="1">
              <a:lnSpc>
                <a:spcPts val="5078"/>
              </a:lnSpc>
              <a:buFont typeface="Arial"/>
              <a:buChar char="•"/>
            </a:pPr>
            <a:r>
              <a:rPr lang="en-US" sz="3627">
                <a:solidFill>
                  <a:srgbClr val="000000"/>
                </a:solidFill>
                <a:latin typeface="Nunito"/>
              </a:rPr>
              <a:t>Trazer empregadores ao mercado informal</a:t>
            </a:r>
          </a:p>
          <a:p>
            <a:pPr marL="783196" indent="-391598" lvl="1">
              <a:lnSpc>
                <a:spcPts val="5078"/>
              </a:lnSpc>
              <a:buFont typeface="Arial"/>
              <a:buChar char="•"/>
            </a:pPr>
            <a:r>
              <a:rPr lang="en-US" sz="3627">
                <a:solidFill>
                  <a:srgbClr val="000000"/>
                </a:solidFill>
                <a:latin typeface="Nunito"/>
              </a:rPr>
              <a:t>Estimular a qualidade do serviço</a:t>
            </a:r>
          </a:p>
          <a:p>
            <a:pPr marL="783196" indent="-391598" lvl="1">
              <a:lnSpc>
                <a:spcPts val="5078"/>
              </a:lnSpc>
              <a:buFont typeface="Arial"/>
              <a:buChar char="•"/>
            </a:pPr>
            <a:r>
              <a:rPr lang="en-US" sz="3627">
                <a:solidFill>
                  <a:srgbClr val="000000"/>
                </a:solidFill>
                <a:latin typeface="Nunito"/>
              </a:rPr>
              <a:t>Criar formas de gerar renda para pessoas que buscam oportunidades de trabalho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24340" y="1042316"/>
            <a:ext cx="5039320" cy="106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5"/>
              </a:lnSpc>
              <a:spcBef>
                <a:spcPct val="0"/>
              </a:spcBef>
            </a:pPr>
            <a:r>
              <a:rPr lang="en-US" sz="6197">
                <a:solidFill>
                  <a:srgbClr val="000000"/>
                </a:solidFill>
                <a:latin typeface="Cy Grotesk Key"/>
              </a:rPr>
              <a:t>REQUISITOS</a:t>
            </a:r>
          </a:p>
        </p:txBody>
      </p:sp>
      <p:sp>
        <p:nvSpPr>
          <p:cNvPr name="TextBox 3" id="3"/>
          <p:cNvSpPr txBox="true"/>
          <p:nvPr/>
        </p:nvSpPr>
        <p:spPr>
          <a:xfrm rot="5400000">
            <a:off x="-1069876" y="4928992"/>
            <a:ext cx="21531040" cy="1550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39"/>
              </a:lnSpc>
            </a:pPr>
            <a:r>
              <a:rPr lang="en-US" sz="9099">
                <a:solidFill>
                  <a:srgbClr val="5E2129"/>
                </a:solidFill>
                <a:latin typeface="Open Sans Bold"/>
              </a:rPr>
              <a:t>_________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90187" y="2763411"/>
            <a:ext cx="3620294" cy="896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5"/>
              </a:lnSpc>
              <a:spcBef>
                <a:spcPct val="0"/>
              </a:spcBef>
            </a:pPr>
            <a:r>
              <a:rPr lang="en-US" sz="5197">
                <a:solidFill>
                  <a:srgbClr val="000000"/>
                </a:solidFill>
                <a:latin typeface="Cy Grotesk Key"/>
              </a:rPr>
              <a:t>Funcionais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067943" y="2763411"/>
            <a:ext cx="5290146" cy="896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5"/>
              </a:lnSpc>
              <a:spcBef>
                <a:spcPct val="0"/>
              </a:spcBef>
            </a:pPr>
            <a:r>
              <a:rPr lang="en-US" sz="5197">
                <a:solidFill>
                  <a:srgbClr val="000000"/>
                </a:solidFill>
                <a:latin typeface="Cy Grotesk Key"/>
              </a:rPr>
              <a:t>Não-Funcionais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98632" y="4806035"/>
            <a:ext cx="5003403" cy="188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83196" indent="-391598" lvl="1">
              <a:lnSpc>
                <a:spcPts val="5078"/>
              </a:lnSpc>
              <a:buFont typeface="Arial"/>
              <a:buChar char="•"/>
            </a:pPr>
            <a:r>
              <a:rPr lang="en-US" sz="3627">
                <a:solidFill>
                  <a:srgbClr val="000000"/>
                </a:solidFill>
                <a:latin typeface="Nunito"/>
              </a:rPr>
              <a:t>Cadastro do Usuário</a:t>
            </a:r>
          </a:p>
          <a:p>
            <a:pPr marL="783196" indent="-391598" lvl="1">
              <a:lnSpc>
                <a:spcPts val="5078"/>
              </a:lnSpc>
              <a:buFont typeface="Arial"/>
              <a:buChar char="•"/>
            </a:pPr>
            <a:r>
              <a:rPr lang="en-US" sz="3627">
                <a:solidFill>
                  <a:srgbClr val="000000"/>
                </a:solidFill>
                <a:latin typeface="Nunito"/>
              </a:rPr>
              <a:t>Cadastro das Vagas</a:t>
            </a:r>
          </a:p>
          <a:p>
            <a:pPr marL="783196" indent="-391598" lvl="1">
              <a:lnSpc>
                <a:spcPts val="5078"/>
              </a:lnSpc>
              <a:buFont typeface="Arial"/>
              <a:buChar char="•"/>
            </a:pPr>
            <a:r>
              <a:rPr lang="en-US" sz="3627">
                <a:solidFill>
                  <a:srgbClr val="000000"/>
                </a:solidFill>
                <a:latin typeface="Nunito"/>
              </a:rPr>
              <a:t>Filtro de Vagas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067943" y="4726142"/>
            <a:ext cx="5419725" cy="188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83196" indent="-391598" lvl="1">
              <a:lnSpc>
                <a:spcPts val="5078"/>
              </a:lnSpc>
              <a:buFont typeface="Arial"/>
              <a:buChar char="•"/>
            </a:pPr>
            <a:r>
              <a:rPr lang="en-US" sz="3627">
                <a:solidFill>
                  <a:srgbClr val="000000"/>
                </a:solidFill>
                <a:latin typeface="Nunito"/>
              </a:rPr>
              <a:t>Plataforma responsiva</a:t>
            </a:r>
          </a:p>
          <a:p>
            <a:pPr marL="783196" indent="-391598" lvl="1">
              <a:lnSpc>
                <a:spcPts val="5078"/>
              </a:lnSpc>
              <a:buFont typeface="Arial"/>
              <a:buChar char="•"/>
            </a:pPr>
            <a:r>
              <a:rPr lang="en-US" sz="3627">
                <a:solidFill>
                  <a:srgbClr val="000000"/>
                </a:solidFill>
                <a:latin typeface="Nunito"/>
              </a:rPr>
              <a:t>Sistema intuitivo</a:t>
            </a:r>
          </a:p>
          <a:p>
            <a:pPr>
              <a:lnSpc>
                <a:spcPts val="5078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55839" y="692187"/>
            <a:ext cx="9404182" cy="8902625"/>
          </a:xfrm>
          <a:custGeom>
            <a:avLst/>
            <a:gdLst/>
            <a:ahLst/>
            <a:cxnLst/>
            <a:rect r="r" b="b" t="t" l="l"/>
            <a:pathLst>
              <a:path h="8902625" w="9404182">
                <a:moveTo>
                  <a:pt x="0" y="0"/>
                </a:moveTo>
                <a:lnTo>
                  <a:pt x="9404182" y="0"/>
                </a:lnTo>
                <a:lnTo>
                  <a:pt x="9404182" y="8902626"/>
                </a:lnTo>
                <a:lnTo>
                  <a:pt x="0" y="89026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1094" y="1846879"/>
            <a:ext cx="4903193" cy="106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5"/>
              </a:lnSpc>
              <a:spcBef>
                <a:spcPct val="0"/>
              </a:spcBef>
            </a:pPr>
            <a:r>
              <a:rPr lang="en-US" sz="6197">
                <a:solidFill>
                  <a:srgbClr val="000000"/>
                </a:solidFill>
                <a:latin typeface="Cy Grotesk Key"/>
              </a:rPr>
              <a:t>USER FLOW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6507918" y="1578946"/>
            <a:ext cx="21531040" cy="1550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39"/>
              </a:lnSpc>
            </a:pPr>
            <a:r>
              <a:rPr lang="en-US" sz="9099">
                <a:solidFill>
                  <a:srgbClr val="5E2129"/>
                </a:solidFill>
                <a:latin typeface="Open Sans Bold"/>
              </a:rPr>
              <a:t>____________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90847" y="3868040"/>
            <a:ext cx="4763687" cy="4061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7089" indent="-313544" lvl="1">
              <a:lnSpc>
                <a:spcPts val="4066"/>
              </a:lnSpc>
              <a:buFont typeface="Arial"/>
              <a:buChar char="•"/>
            </a:pPr>
            <a:r>
              <a:rPr lang="en-US" sz="2904">
                <a:solidFill>
                  <a:srgbClr val="000000"/>
                </a:solidFill>
                <a:latin typeface="Nunito"/>
              </a:rPr>
              <a:t>Home</a:t>
            </a:r>
          </a:p>
          <a:p>
            <a:pPr marL="627089" indent="-313544" lvl="1">
              <a:lnSpc>
                <a:spcPts val="4066"/>
              </a:lnSpc>
              <a:buFont typeface="Arial"/>
              <a:buChar char="•"/>
            </a:pPr>
            <a:r>
              <a:rPr lang="en-US" sz="2904">
                <a:solidFill>
                  <a:srgbClr val="000000"/>
                </a:solidFill>
                <a:latin typeface="Nunito"/>
              </a:rPr>
              <a:t>Cadastro</a:t>
            </a:r>
          </a:p>
          <a:p>
            <a:pPr marL="627089" indent="-313544" lvl="1">
              <a:lnSpc>
                <a:spcPts val="4066"/>
              </a:lnSpc>
              <a:buFont typeface="Arial"/>
              <a:buChar char="•"/>
            </a:pPr>
            <a:r>
              <a:rPr lang="en-US" sz="2904">
                <a:solidFill>
                  <a:srgbClr val="000000"/>
                </a:solidFill>
                <a:latin typeface="Nunito"/>
              </a:rPr>
              <a:t>Login</a:t>
            </a:r>
          </a:p>
          <a:p>
            <a:pPr marL="627089" indent="-313544" lvl="1">
              <a:lnSpc>
                <a:spcPts val="4066"/>
              </a:lnSpc>
              <a:buFont typeface="Arial"/>
              <a:buChar char="•"/>
            </a:pPr>
            <a:r>
              <a:rPr lang="en-US" sz="2904">
                <a:solidFill>
                  <a:srgbClr val="000000"/>
                </a:solidFill>
                <a:latin typeface="Nunito"/>
              </a:rPr>
              <a:t>Freelancers Disponíveis</a:t>
            </a:r>
          </a:p>
          <a:p>
            <a:pPr marL="627089" indent="-313544" lvl="1">
              <a:lnSpc>
                <a:spcPts val="4066"/>
              </a:lnSpc>
              <a:buFont typeface="Arial"/>
              <a:buChar char="•"/>
            </a:pPr>
            <a:r>
              <a:rPr lang="en-US" sz="2904">
                <a:solidFill>
                  <a:srgbClr val="000000"/>
                </a:solidFill>
                <a:latin typeface="Nunito"/>
              </a:rPr>
              <a:t>Cadastrar vaga</a:t>
            </a:r>
          </a:p>
          <a:p>
            <a:pPr marL="627089" indent="-313544" lvl="1">
              <a:lnSpc>
                <a:spcPts val="4066"/>
              </a:lnSpc>
              <a:buFont typeface="Arial"/>
              <a:buChar char="•"/>
            </a:pPr>
            <a:r>
              <a:rPr lang="en-US" sz="2904">
                <a:solidFill>
                  <a:srgbClr val="000000"/>
                </a:solidFill>
                <a:latin typeface="Nunito"/>
              </a:rPr>
              <a:t>Detalhes da vaga</a:t>
            </a:r>
          </a:p>
          <a:p>
            <a:pPr marL="627089" indent="-313544" lvl="1">
              <a:lnSpc>
                <a:spcPts val="4066"/>
              </a:lnSpc>
              <a:buFont typeface="Arial"/>
              <a:buChar char="•"/>
            </a:pPr>
            <a:r>
              <a:rPr lang="en-US" sz="2904">
                <a:solidFill>
                  <a:srgbClr val="000000"/>
                </a:solidFill>
                <a:latin typeface="Nunito"/>
              </a:rPr>
              <a:t>Como funciona o UaiJobs</a:t>
            </a:r>
          </a:p>
          <a:p>
            <a:pPr marL="627089" indent="-313544" lvl="1">
              <a:lnSpc>
                <a:spcPts val="4066"/>
              </a:lnSpc>
              <a:buFont typeface="Arial"/>
              <a:buChar char="•"/>
            </a:pPr>
            <a:r>
              <a:rPr lang="en-US" sz="2904">
                <a:solidFill>
                  <a:srgbClr val="000000"/>
                </a:solidFill>
                <a:latin typeface="Nunito"/>
              </a:rPr>
              <a:t>Vagas Disponíveis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DAGCaHBAewM</dc:identifier>
  <dcterms:modified xsi:type="dcterms:W3CDTF">2011-08-01T06:04:30Z</dcterms:modified>
  <cp:revision>1</cp:revision>
  <dc:title>Texto do seu parágrafo</dc:title>
</cp:coreProperties>
</file>