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João Lucas Azeredo Coutinho Cur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4-16T23:16:37.307">
    <p:pos x="6000" y="0"/>
    <p:text>com o crescimento do mercado financeiro, investimentos entre outros</p:text>
  </p:cm>
  <p:cm authorId="0" idx="2" dt="2023-04-16T23:12:47.272">
    <p:pos x="6000" y="100"/>
    <p:text>devida a falta de ferramentas simplificadas e acessíveis.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3-04-16T23:22:50.581">
    <p:pos x="6000" y="0"/>
    <p:text>de forma fácil e integrada.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e7d05a233_2_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2e7d05a233_2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e7d05a233_2_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2e7d05a233_2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7d05a233_2_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2e7d05a233_2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e7d05a233_2_1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2e7d05a233_2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e7d05a233_2_1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2e7d05a233_2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e7d05a233_2_1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2e7d05a233_2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e7d05a233_2_1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2e7d05a233_2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e7d05a233_2_1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2e7d05a233_2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-1" y="0"/>
            <a:ext cx="9144000" cy="3429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342900" y="3720103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6457950" y="3720103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65" name="Google Shape;65;p14"/>
          <p:cNvCxnSpPr/>
          <p:nvPr/>
        </p:nvCxnSpPr>
        <p:spPr>
          <a:xfrm rot="10800000">
            <a:off x="6290132" y="3948080"/>
            <a:ext cx="0" cy="6858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42900" y="3720104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/>
          <p:nvPr>
            <p:ph idx="2" type="pic"/>
          </p:nvPr>
        </p:nvSpPr>
        <p:spPr>
          <a:xfrm>
            <a:off x="0" y="-1"/>
            <a:ext cx="9141714" cy="3429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6457950" y="3720104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79" name="Google Shape;79;p16"/>
          <p:cNvCxnSpPr/>
          <p:nvPr/>
        </p:nvCxnSpPr>
        <p:spPr>
          <a:xfrm rot="10800000">
            <a:off x="6290132" y="3948080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-1" y="0"/>
            <a:ext cx="9144000" cy="3429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42900" y="3720103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b="0" sz="3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6457950" y="3720103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88" name="Google Shape;88;p17"/>
          <p:cNvCxnSpPr/>
          <p:nvPr/>
        </p:nvCxnSpPr>
        <p:spPr>
          <a:xfrm rot="10800000">
            <a:off x="6290132" y="3948080"/>
            <a:ext cx="0" cy="6858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768095" y="1714500"/>
            <a:ext cx="356616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491990" y="1714500"/>
            <a:ext cx="356616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68096" y="1634727"/>
            <a:ext cx="3566160" cy="617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102875" spcFirstLastPara="1" rIns="1028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0" sz="17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768096" y="2225841"/>
            <a:ext cx="3566160" cy="25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3" type="body"/>
          </p:nvPr>
        </p:nvSpPr>
        <p:spPr>
          <a:xfrm>
            <a:off x="4493166" y="1634727"/>
            <a:ext cx="3566160" cy="617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102875" spcFirstLastPara="1" rIns="1028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0" sz="17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01" name="Google Shape;101;p19"/>
          <p:cNvSpPr txBox="1"/>
          <p:nvPr>
            <p:ph idx="4" type="body"/>
          </p:nvPr>
        </p:nvSpPr>
        <p:spPr>
          <a:xfrm>
            <a:off x="4493166" y="2225841"/>
            <a:ext cx="3566160" cy="25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1" type="ftr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1" type="ftr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768096" y="353632"/>
            <a:ext cx="3291840" cy="1303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4286250" y="617220"/>
            <a:ext cx="4258818" cy="38884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Char char="🢝"/>
              <a:defRPr sz="1500"/>
            </a:lvl2pPr>
            <a:lvl3pPr indent="-3048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🢝"/>
              <a:defRPr sz="1200"/>
            </a:lvl9pPr>
          </a:lstStyle>
          <a:p/>
        </p:txBody>
      </p:sp>
      <p:sp>
        <p:nvSpPr>
          <p:cNvPr id="117" name="Google Shape;117;p22"/>
          <p:cNvSpPr txBox="1"/>
          <p:nvPr>
            <p:ph idx="2" type="body"/>
          </p:nvPr>
        </p:nvSpPr>
        <p:spPr>
          <a:xfrm>
            <a:off x="768096" y="1693130"/>
            <a:ext cx="3291840" cy="28217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8" name="Google Shape;118;p22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1" type="ftr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 rot="5400000">
            <a:off x="2904363" y="-421767"/>
            <a:ext cx="3017520" cy="72900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1" type="ftr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showMasterSp="0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 rot="5400000">
            <a:off x="5500688" y="1614488"/>
            <a:ext cx="4057650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4275" spcFirstLastPara="1" rIns="34275" wrap="square" tIns="6857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 rot="5400000">
            <a:off x="1557338" y="-242887"/>
            <a:ext cx="4057650" cy="56864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1" type="ftr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33" name="Google Shape;133;p24"/>
          <p:cNvCxnSpPr/>
          <p:nvPr/>
        </p:nvCxnSpPr>
        <p:spPr>
          <a:xfrm rot="10800000">
            <a:off x="7543800" y="44447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b="0" i="0" sz="3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Twentieth Century"/>
              <a:buChar char=" "/>
              <a:defRPr b="0" i="0" sz="17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56" name="Google Shape;56;p13"/>
          <p:cNvCxnSpPr/>
          <p:nvPr/>
        </p:nvCxnSpPr>
        <p:spPr>
          <a:xfrm rot="10800000">
            <a:off x="571500" y="619743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ctrTitle"/>
          </p:nvPr>
        </p:nvSpPr>
        <p:spPr>
          <a:xfrm>
            <a:off x="342900" y="3720103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pt-BR"/>
              <a:t>PROJETO GESTÃO FINANCEIRA</a:t>
            </a:r>
            <a:endParaRPr/>
          </a:p>
        </p:txBody>
      </p:sp>
      <p:sp>
        <p:nvSpPr>
          <p:cNvPr id="139" name="Google Shape;139;p25"/>
          <p:cNvSpPr txBox="1"/>
          <p:nvPr>
            <p:ph idx="1" type="subTitle"/>
          </p:nvPr>
        </p:nvSpPr>
        <p:spPr>
          <a:xfrm>
            <a:off x="6457950" y="3720103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800"/>
              <a:t>Equipe</a:t>
            </a:r>
            <a:endParaRPr b="1"/>
          </a:p>
          <a:p>
            <a:pPr indent="-215900" lvl="0" marL="2159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pt-BR"/>
              <a:t>Emanuel Gandra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pt-BR"/>
              <a:t>João Lucas Curi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pt-BR"/>
              <a:t>João Madeira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pt-BR"/>
              <a:t>CONTEXTO DO PROBLEMA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768125" y="2164200"/>
            <a:ext cx="72900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pt-BR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pt-BR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organização financeira é um objetivo de grande parte da população.</a:t>
            </a:r>
            <a:r>
              <a:rPr lang="pt-BR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pt-BR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Dificuldade para a organização financeira individual ou conjunta.</a:t>
            </a:r>
            <a:endParaRPr sz="11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/>
        </p:nvSpPr>
        <p:spPr>
          <a:xfrm>
            <a:off x="903825" y="1764000"/>
            <a:ext cx="41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wentieth Century"/>
                <a:ea typeface="Twentieth Century"/>
                <a:cs typeface="Twentieth Century"/>
                <a:sym typeface="Twentieth Century"/>
              </a:rPr>
              <a:t>PROBLEMAS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939575" y="2757475"/>
            <a:ext cx="41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wentieth Century"/>
                <a:ea typeface="Twentieth Century"/>
                <a:cs typeface="Twentieth Century"/>
                <a:sym typeface="Twentieth Century"/>
              </a:rPr>
              <a:t>SOLUÇÃO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768125" y="3121825"/>
            <a:ext cx="41148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Ferramenta auxiliar para gerirem as suas finanças.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Fazer a controladoria de seus gastos de forma fácil e integrada.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pt-BR"/>
              <a:t>PÚBLICO-ALVO | PERSONAS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Homens e mulheres adultos;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Trabalham de forma remunerada ou estão entrando no </a:t>
            </a:r>
            <a:r>
              <a:rPr lang="pt-BR"/>
              <a:t>âmbito profissional;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Buscam uma forma de facilitar a gestão financeira;</a:t>
            </a:r>
            <a:r>
              <a:rPr lang="pt-BR"/>
              <a:t>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pt-BR"/>
              <a:t>PROPOSTA DE SOLUÇÃO | OBJETIVOS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Criação de uma plataforma que apresenta ferramentas que auxiliem os usuários a gerirem suas finanças e fazerem a controladoria de seus gastos.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Rastreamento de despesas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Organização Financeira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Alertas de gastos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Segurança e privacidade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768071" y="1103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pt-BR"/>
              <a:t>HISTÓRIAS DE USUÁRIOS E REQUISITOS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768096" y="1278725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pt-BR" sz="1100"/>
              <a:t>Histórias de Usuários</a:t>
            </a:r>
            <a:endParaRPr sz="1100"/>
          </a:p>
          <a:p>
            <a:pPr indent="-171450" lvl="0" marL="203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Noto Sans Symbols"/>
              <a:buChar char="▪"/>
            </a:pPr>
            <a:r>
              <a:rPr lang="pt-BR" sz="1100"/>
              <a:t>Dificuldade na gestão financeira;</a:t>
            </a:r>
            <a:endParaRPr sz="1100"/>
          </a:p>
          <a:p>
            <a:pPr indent="-171450" lvl="0" marL="203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Char char="▪"/>
            </a:pPr>
            <a:r>
              <a:rPr lang="pt-BR" sz="1100"/>
              <a:t>Dificuldade em economizar dinheiro;</a:t>
            </a:r>
            <a:endParaRPr sz="1100"/>
          </a:p>
          <a:p>
            <a:pPr indent="-171450" lvl="0" marL="203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Char char="▪"/>
            </a:pPr>
            <a:r>
              <a:rPr lang="pt-BR" sz="1100"/>
              <a:t>Complexidade do mundo financeiro;</a:t>
            </a:r>
            <a:endParaRPr sz="1100"/>
          </a:p>
          <a:p>
            <a:pPr indent="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None/>
            </a:pPr>
            <a:r>
              <a:rPr lang="pt-BR" sz="1100"/>
              <a:t>Requisitos Funcionais</a:t>
            </a:r>
            <a:endParaRPr sz="1100"/>
          </a:p>
          <a:p>
            <a:pPr indent="-171450" lvl="0" marL="203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Noto Sans Symbols"/>
              <a:buChar char="▪"/>
            </a:pPr>
            <a:r>
              <a:rPr lang="pt-BR" sz="1100"/>
              <a:t>Registro de receitas e despesas;</a:t>
            </a:r>
            <a:endParaRPr sz="1100"/>
          </a:p>
          <a:p>
            <a:pPr indent="-171450" lvl="0" marL="203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Char char="▪"/>
            </a:pPr>
            <a:r>
              <a:rPr lang="pt-BR" sz="1100"/>
              <a:t>Gerenciamento de orçamentos;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None/>
            </a:pPr>
            <a:r>
              <a:rPr lang="pt-BR" sz="1100"/>
              <a:t>Requisitos Não Funcionais</a:t>
            </a:r>
            <a:endParaRPr sz="1100"/>
          </a:p>
          <a:p>
            <a:pPr indent="-171450" lvl="0" marL="203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Noto Sans Symbols"/>
              <a:buChar char="▪"/>
            </a:pPr>
            <a:r>
              <a:rPr lang="pt-BR" sz="1100"/>
              <a:t>Segurança;</a:t>
            </a:r>
            <a:endParaRPr sz="1100"/>
          </a:p>
          <a:p>
            <a:pPr indent="-171450" lvl="0" marL="203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Char char="▪"/>
            </a:pPr>
            <a:r>
              <a:rPr lang="pt-BR" sz="1100"/>
              <a:t>Responsividade;</a:t>
            </a:r>
            <a:endParaRPr sz="1100"/>
          </a:p>
        </p:txBody>
      </p:sp>
      <p:sp>
        <p:nvSpPr>
          <p:cNvPr id="167" name="Google Shape;167;p29"/>
          <p:cNvSpPr txBox="1"/>
          <p:nvPr/>
        </p:nvSpPr>
        <p:spPr>
          <a:xfrm>
            <a:off x="3043200" y="2964700"/>
            <a:ext cx="4114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7800" lvl="0" marL="203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Twentieth Century"/>
              <a:buChar char="▪"/>
            </a:pPr>
            <a:r>
              <a:rPr lang="pt-BR" sz="1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Alertas relacionados a limite de gasto;</a:t>
            </a:r>
            <a:endParaRPr sz="1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762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Twentieth Century"/>
              <a:buChar char="▪"/>
            </a:pPr>
            <a:r>
              <a:rPr lang="pt-BR" sz="1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Categorização de gastos;</a:t>
            </a:r>
            <a:endParaRPr sz="1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3000325" y="4021050"/>
            <a:ext cx="41148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8750" lvl="0" marL="203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wentieth Century"/>
              <a:buChar char="▪"/>
            </a:pPr>
            <a:r>
              <a:rPr lang="pt-BR" sz="1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Compatibilidade;</a:t>
            </a:r>
            <a:endParaRPr sz="1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58750" lvl="0" marL="203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wentieth Century"/>
              <a:buChar char="▪"/>
            </a:pPr>
            <a:r>
              <a:rPr lang="pt-BR" sz="1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Disponibilidade;</a:t>
            </a:r>
            <a:endParaRPr sz="1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pt-BR"/>
              <a:t>PROJETO DA INTERFACE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1307300"/>
            <a:ext cx="7529526" cy="38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10795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 "/>
            </a:pPr>
            <a:r>
              <a:rPr lang="pt-BR"/>
              <a:t>Processo de Trabalho (Design Thinking e Scrum)</a:t>
            </a:r>
            <a:endParaRPr/>
          </a:p>
          <a:p>
            <a:pPr indent="-1079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Char char=" "/>
            </a:pPr>
            <a:r>
              <a:rPr lang="pt-BR"/>
              <a:t>Divisão de Papéis (em cada sprint delegamos as tarefas que cada um irá fazer na semana)</a:t>
            </a:r>
            <a:endParaRPr/>
          </a:p>
          <a:p>
            <a:pPr indent="-1079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Char char=" "/>
            </a:pPr>
            <a:r>
              <a:rPr lang="pt-BR"/>
              <a:t>Ferramentas (Trello e Miro)</a:t>
            </a:r>
            <a:endParaRPr/>
          </a:p>
          <a:p>
            <a:pPr indent="-1079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Char char=" "/>
            </a:pPr>
            <a:r>
              <a:rPr lang="pt-BR"/>
              <a:t>Controle de Versão (GitHub)</a:t>
            </a:r>
            <a:endParaRPr/>
          </a:p>
          <a:p>
            <a:pPr indent="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42900" y="3720104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pt-BR"/>
              <a:t>PROJETO XPTO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6457950" y="3720104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800"/>
              <a:t>Equipe</a:t>
            </a:r>
            <a:endParaRPr b="1"/>
          </a:p>
          <a:p>
            <a:pPr indent="-215900" lvl="0" marL="2159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pt-BR"/>
              <a:t>Fulano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pt-BR"/>
              <a:t>Ciclano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pt-BR"/>
              <a:t>Beltrano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88" name="Google Shape;188;p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4275" l="0" r="0" t="14275"/>
          <a:stretch/>
        </p:blipFill>
        <p:spPr>
          <a:xfrm>
            <a:off x="0" y="-1"/>
            <a:ext cx="9141714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