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Average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6d13527c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6d13527c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6f980f91_0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c6f980f9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youtu.be/qYGlprZxRDI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704950" y="130845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Georgia"/>
                <a:ea typeface="Georgia"/>
                <a:cs typeface="Georgia"/>
                <a:sym typeface="Georgia"/>
              </a:rPr>
              <a:t>VAN DIESEL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verage"/>
                <a:ea typeface="Average"/>
                <a:cs typeface="Average"/>
                <a:sym typeface="Average"/>
              </a:rPr>
              <a:t> 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Arial"/>
                <a:ea typeface="Arial"/>
                <a:cs typeface="Arial"/>
                <a:sym typeface="Arial"/>
              </a:rPr>
              <a:t>Digitalizar serviços</a:t>
            </a:r>
            <a:r>
              <a:rPr lang="pt-BR" sz="3000">
                <a:latin typeface="Arial"/>
                <a:ea typeface="Arial"/>
                <a:cs typeface="Arial"/>
                <a:sym typeface="Arial"/>
              </a:rPr>
              <a:t> de vans fretadas para </a:t>
            </a:r>
            <a:r>
              <a:rPr lang="pt-BR" sz="3000">
                <a:latin typeface="Arial"/>
                <a:ea typeface="Arial"/>
                <a:cs typeface="Arial"/>
                <a:sym typeface="Arial"/>
              </a:rPr>
              <a:t>transporte</a:t>
            </a:r>
            <a:r>
              <a:rPr lang="pt-BR" sz="3000">
                <a:latin typeface="Arial"/>
                <a:ea typeface="Arial"/>
                <a:cs typeface="Arial"/>
                <a:sym typeface="Arial"/>
              </a:rPr>
              <a:t> escolar e </a:t>
            </a:r>
            <a:r>
              <a:rPr lang="pt-BR" sz="3000">
                <a:latin typeface="Arial"/>
                <a:ea typeface="Arial"/>
                <a:cs typeface="Arial"/>
                <a:sym typeface="Arial"/>
              </a:rPr>
              <a:t>universitário.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304800" y="4083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440"/>
              <a:t>PROBLEMAS</a:t>
            </a:r>
            <a:endParaRPr b="1" sz="24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24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73225" y="2571750"/>
            <a:ext cx="59973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pt-BR" sz="1600">
                <a:solidFill>
                  <a:schemeClr val="lt1"/>
                </a:solidFill>
              </a:rPr>
              <a:t>Dependência</a:t>
            </a:r>
            <a:r>
              <a:rPr lang="pt-BR" sz="1600">
                <a:solidFill>
                  <a:schemeClr val="lt1"/>
                </a:solidFill>
              </a:rPr>
              <a:t> do </a:t>
            </a:r>
            <a:r>
              <a:rPr lang="pt-BR" sz="1600">
                <a:solidFill>
                  <a:schemeClr val="lt1"/>
                </a:solidFill>
              </a:rPr>
              <a:t>transporte</a:t>
            </a:r>
            <a:r>
              <a:rPr lang="pt-BR" sz="1600">
                <a:solidFill>
                  <a:schemeClr val="lt1"/>
                </a:solidFill>
              </a:rPr>
              <a:t> público. (sujeito a greves).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pt-BR" sz="1600">
                <a:solidFill>
                  <a:schemeClr val="lt1"/>
                </a:solidFill>
              </a:rPr>
              <a:t>Perigoso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pt-BR" sz="1600">
                <a:solidFill>
                  <a:schemeClr val="lt1"/>
                </a:solidFill>
              </a:rPr>
              <a:t>Rotas ineficientes, limitadas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pt-BR" sz="1600">
                <a:solidFill>
                  <a:schemeClr val="lt1"/>
                </a:solidFill>
              </a:rPr>
              <a:t>Não flexibilidade de Horários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pt-BR" sz="1600">
                <a:solidFill>
                  <a:schemeClr val="lt1"/>
                </a:solidFill>
              </a:rPr>
              <a:t>Superlotação</a:t>
            </a:r>
            <a:r>
              <a:rPr lang="pt-BR" sz="1600">
                <a:solidFill>
                  <a:schemeClr val="lt1"/>
                </a:solidFill>
              </a:rPr>
              <a:t> do transporte</a:t>
            </a:r>
            <a:endParaRPr sz="16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79675" y="348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200"/>
              <a:t>OBJETIVOS DO PROJETO</a:t>
            </a:r>
            <a:endParaRPr b="1"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/>
          </a:p>
          <a:p>
            <a:pPr indent="-261620" lvl="0" marL="457200" rtl="0" algn="l">
              <a:spcBef>
                <a:spcPts val="0"/>
              </a:spcBef>
              <a:spcAft>
                <a:spcPts val="0"/>
              </a:spcAft>
              <a:buSzPct val="32500"/>
              <a:buFont typeface="Arial"/>
              <a:buAutoNum type="arabicPeriod"/>
            </a:pPr>
            <a:r>
              <a:rPr lang="pt-BR" sz="1777">
                <a:latin typeface="Arial"/>
                <a:ea typeface="Arial"/>
                <a:cs typeface="Arial"/>
                <a:sym typeface="Arial"/>
              </a:rPr>
              <a:t>Prover rotas eficientes </a:t>
            </a:r>
            <a:endParaRPr sz="1777">
              <a:latin typeface="Arial"/>
              <a:ea typeface="Arial"/>
              <a:cs typeface="Arial"/>
              <a:sym typeface="Arial"/>
            </a:endParaRPr>
          </a:p>
          <a:p>
            <a:pPr indent="-261620" lvl="0" marL="457200" rtl="0" algn="l">
              <a:spcBef>
                <a:spcPts val="0"/>
              </a:spcBef>
              <a:spcAft>
                <a:spcPts val="0"/>
              </a:spcAft>
              <a:buSzPct val="32500"/>
              <a:buFont typeface="Arial"/>
              <a:buAutoNum type="arabicPeriod"/>
            </a:pPr>
            <a:r>
              <a:rPr lang="pt-BR" sz="1777">
                <a:latin typeface="Arial"/>
                <a:ea typeface="Arial"/>
                <a:cs typeface="Arial"/>
                <a:sym typeface="Arial"/>
              </a:rPr>
              <a:t>Flexibilidade de </a:t>
            </a:r>
            <a:r>
              <a:rPr lang="pt-BR" sz="1777">
                <a:latin typeface="Arial"/>
                <a:ea typeface="Arial"/>
                <a:cs typeface="Arial"/>
                <a:sym typeface="Arial"/>
              </a:rPr>
              <a:t>horário</a:t>
            </a:r>
            <a:endParaRPr sz="1777">
              <a:latin typeface="Arial"/>
              <a:ea typeface="Arial"/>
              <a:cs typeface="Arial"/>
              <a:sym typeface="Arial"/>
            </a:endParaRPr>
          </a:p>
          <a:p>
            <a:pPr indent="-261620" lvl="0" marL="457200" rtl="0" algn="l">
              <a:spcBef>
                <a:spcPts val="0"/>
              </a:spcBef>
              <a:spcAft>
                <a:spcPts val="0"/>
              </a:spcAft>
              <a:buSzPct val="32500"/>
              <a:buFont typeface="Arial"/>
              <a:buAutoNum type="arabicPeriod"/>
            </a:pPr>
            <a:r>
              <a:rPr lang="pt-BR" sz="1777">
                <a:latin typeface="Arial"/>
                <a:ea typeface="Arial"/>
                <a:cs typeface="Arial"/>
                <a:sym typeface="Arial"/>
              </a:rPr>
              <a:t>Maior segurança no translado</a:t>
            </a:r>
            <a:endParaRPr sz="1777">
              <a:latin typeface="Arial"/>
              <a:ea typeface="Arial"/>
              <a:cs typeface="Arial"/>
              <a:sym typeface="Arial"/>
            </a:endParaRPr>
          </a:p>
          <a:p>
            <a:pPr indent="-267335" lvl="0" marL="457200" rtl="0" algn="l">
              <a:spcBef>
                <a:spcPts val="0"/>
              </a:spcBef>
              <a:spcAft>
                <a:spcPts val="0"/>
              </a:spcAft>
              <a:buSzPct val="38125"/>
              <a:buFont typeface="Arial"/>
              <a:buAutoNum type="arabicPeriod"/>
            </a:pPr>
            <a:r>
              <a:rPr lang="pt-BR" sz="1777">
                <a:latin typeface="Arial"/>
                <a:ea typeface="Arial"/>
                <a:cs typeface="Arial"/>
                <a:sym typeface="Arial"/>
              </a:rPr>
              <a:t>Melhor custo x </a:t>
            </a:r>
            <a:r>
              <a:rPr lang="pt-BR" sz="1777">
                <a:latin typeface="Arial"/>
                <a:ea typeface="Arial"/>
                <a:cs typeface="Arial"/>
                <a:sym typeface="Arial"/>
              </a:rPr>
              <a:t>benefício</a:t>
            </a:r>
            <a:endParaRPr sz="177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177450" y="2382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PÚBLICO-</a:t>
            </a:r>
            <a:r>
              <a:rPr b="1" lang="pt-BR"/>
              <a:t>ALVO</a:t>
            </a:r>
            <a:endParaRPr b="1"/>
          </a:p>
        </p:txBody>
      </p:sp>
      <p:sp>
        <p:nvSpPr>
          <p:cNvPr id="152" name="Google Shape;152;p16"/>
          <p:cNvSpPr txBox="1"/>
          <p:nvPr>
            <p:ph idx="2" type="body"/>
          </p:nvPr>
        </p:nvSpPr>
        <p:spPr>
          <a:xfrm>
            <a:off x="159925" y="2867025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Atingir </a:t>
            </a:r>
            <a:r>
              <a:rPr lang="pt-BR" sz="1600" u="sng">
                <a:latin typeface="Arial"/>
                <a:ea typeface="Arial"/>
                <a:cs typeface="Arial"/>
                <a:sym typeface="Arial"/>
              </a:rPr>
              <a:t>principalmente : </a:t>
            </a:r>
            <a:endParaRPr sz="16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Estudantes ;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600">
                <a:latin typeface="Arial"/>
                <a:ea typeface="Arial"/>
                <a:cs typeface="Arial"/>
                <a:sym typeface="Arial"/>
              </a:rPr>
              <a:t>Universitários ;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Motoristas de Vans ;</a:t>
            </a:r>
            <a:r>
              <a:rPr lang="pt-BR" sz="1600">
                <a:latin typeface="Arial"/>
                <a:ea typeface="Arial"/>
                <a:cs typeface="Arial"/>
                <a:sym typeface="Arial"/>
              </a:rPr>
              <a:t> 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115100" y="6272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VISÃO GERAL</a:t>
            </a:r>
            <a:endParaRPr b="1"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44775" y="23336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O software é desenvolvido </a:t>
            </a:r>
            <a:r>
              <a:rPr lang="pt-BR" sz="1600">
                <a:latin typeface="Arial"/>
                <a:ea typeface="Arial"/>
                <a:cs typeface="Arial"/>
                <a:sym typeface="Arial"/>
              </a:rPr>
              <a:t>através</a:t>
            </a:r>
            <a:r>
              <a:rPr lang="pt-BR" sz="1600">
                <a:latin typeface="Arial"/>
                <a:ea typeface="Arial"/>
                <a:cs typeface="Arial"/>
                <a:sym typeface="Arial"/>
              </a:rPr>
              <a:t> das tecnologias web. (HTML, CSS, JavaScript)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Desenvolvimento baseado em metodologia </a:t>
            </a:r>
            <a:r>
              <a:rPr lang="pt-BR" sz="1600">
                <a:latin typeface="Arial"/>
                <a:ea typeface="Arial"/>
                <a:cs typeface="Arial"/>
                <a:sym typeface="Arial"/>
              </a:rPr>
              <a:t>ágil</a:t>
            </a:r>
            <a:r>
              <a:rPr lang="pt-BR" sz="1600">
                <a:latin typeface="Arial"/>
                <a:ea typeface="Arial"/>
                <a:cs typeface="Arial"/>
                <a:sym typeface="Arial"/>
              </a:rPr>
              <a:t>: Scrum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473650" y="2067600"/>
            <a:ext cx="54141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ENTENDER O MERCADO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MERCADO</a:t>
            </a:r>
            <a:endParaRPr b="1" sz="3000"/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859750" y="183750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O mercado de transporte privado </a:t>
            </a:r>
            <a:r>
              <a:rPr lang="pt-BR" sz="1600">
                <a:latin typeface="Arial"/>
                <a:ea typeface="Arial"/>
                <a:cs typeface="Arial"/>
                <a:sym typeface="Arial"/>
              </a:rPr>
              <a:t>já existe.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Poucos softwares com o mesmo foco.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Motoristas</a:t>
            </a:r>
            <a:r>
              <a:rPr lang="pt-BR" sz="1600">
                <a:latin typeface="Arial"/>
                <a:ea typeface="Arial"/>
                <a:cs typeface="Arial"/>
                <a:sym typeface="Arial"/>
              </a:rPr>
              <a:t> e passageiros, </a:t>
            </a:r>
            <a:r>
              <a:rPr lang="pt-BR" sz="1600">
                <a:latin typeface="Arial"/>
                <a:ea typeface="Arial"/>
                <a:cs typeface="Arial"/>
                <a:sym typeface="Arial"/>
              </a:rPr>
              <a:t>têm</a:t>
            </a:r>
            <a:r>
              <a:rPr lang="pt-BR" sz="1600">
                <a:latin typeface="Arial"/>
                <a:ea typeface="Arial"/>
                <a:cs typeface="Arial"/>
                <a:sym typeface="Arial"/>
              </a:rPr>
              <a:t> dificuldade em encontrar novos clientes e motoristas. </a:t>
            </a:r>
            <a:r>
              <a:rPr lang="pt-BR" sz="1600">
                <a:latin typeface="Arial"/>
                <a:ea typeface="Arial"/>
                <a:cs typeface="Arial"/>
                <a:sym typeface="Arial"/>
              </a:rPr>
              <a:t>(métodos</a:t>
            </a:r>
            <a:r>
              <a:rPr lang="pt-BR" sz="1600">
                <a:latin typeface="Arial"/>
                <a:ea typeface="Arial"/>
                <a:cs typeface="Arial"/>
                <a:sym typeface="Arial"/>
              </a:rPr>
              <a:t> tradicionais)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2525" y="576650"/>
            <a:ext cx="3779962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9"/>
          <p:cNvSpPr/>
          <p:nvPr/>
        </p:nvSpPr>
        <p:spPr>
          <a:xfrm>
            <a:off x="5484600" y="657750"/>
            <a:ext cx="2759100" cy="2514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9"/>
          <p:cNvSpPr/>
          <p:nvPr/>
        </p:nvSpPr>
        <p:spPr>
          <a:xfrm>
            <a:off x="5484600" y="3881675"/>
            <a:ext cx="2759100" cy="2514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/>
        </p:nvSpPr>
        <p:spPr>
          <a:xfrm>
            <a:off x="700400" y="605550"/>
            <a:ext cx="3363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VÍDEO</a:t>
            </a:r>
            <a:r>
              <a:rPr b="1" lang="pt-BR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SOBRE NOSSO PROJETO 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20"/>
          <p:cNvSpPr txBox="1"/>
          <p:nvPr/>
        </p:nvSpPr>
        <p:spPr>
          <a:xfrm>
            <a:off x="729600" y="2356200"/>
            <a:ext cx="5960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https://youtu.be/qYGlprZxRDI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/>
          <p:nvPr/>
        </p:nvSpPr>
        <p:spPr>
          <a:xfrm>
            <a:off x="-855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1"/>
          <p:cNvSpPr txBox="1"/>
          <p:nvPr>
            <p:ph idx="4294967295" type="title"/>
          </p:nvPr>
        </p:nvSpPr>
        <p:spPr>
          <a:xfrm>
            <a:off x="156400" y="36520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NOSSA EQUIPE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1"/>
          <p:cNvSpPr txBox="1"/>
          <p:nvPr>
            <p:ph idx="4294967295" type="body"/>
          </p:nvPr>
        </p:nvSpPr>
        <p:spPr>
          <a:xfrm>
            <a:off x="156400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700"/>
              <a:t>Thiago </a:t>
            </a:r>
            <a:r>
              <a:rPr lang="pt-BR" sz="1700"/>
              <a:t>Cedro</a:t>
            </a:r>
            <a:endParaRPr sz="1700"/>
          </a:p>
        </p:txBody>
      </p:sp>
      <p:cxnSp>
        <p:nvCxnSpPr>
          <p:cNvPr id="186" name="Google Shape;186;p21"/>
          <p:cNvCxnSpPr/>
          <p:nvPr/>
        </p:nvCxnSpPr>
        <p:spPr>
          <a:xfrm>
            <a:off x="1109625" y="356193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7" name="Google Shape;187;p21"/>
          <p:cNvSpPr txBox="1"/>
          <p:nvPr>
            <p:ph idx="4294967295" type="body"/>
          </p:nvPr>
        </p:nvSpPr>
        <p:spPr>
          <a:xfrm>
            <a:off x="2366009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700"/>
              <a:t>Pedro Bellone</a:t>
            </a:r>
            <a:endParaRPr sz="1700"/>
          </a:p>
        </p:txBody>
      </p:sp>
      <p:cxnSp>
        <p:nvCxnSpPr>
          <p:cNvPr id="188" name="Google Shape;188;p21"/>
          <p:cNvCxnSpPr/>
          <p:nvPr/>
        </p:nvCxnSpPr>
        <p:spPr>
          <a:xfrm>
            <a:off x="3319250" y="356193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9" name="Google Shape;189;p21"/>
          <p:cNvSpPr txBox="1"/>
          <p:nvPr>
            <p:ph idx="4294967295" type="body"/>
          </p:nvPr>
        </p:nvSpPr>
        <p:spPr>
          <a:xfrm>
            <a:off x="4575630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925"/>
              <a:t>Lucas Jardim</a:t>
            </a:r>
            <a:endParaRPr sz="1925"/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925"/>
          </a:p>
        </p:txBody>
      </p:sp>
      <p:cxnSp>
        <p:nvCxnSpPr>
          <p:cNvPr id="190" name="Google Shape;190;p21"/>
          <p:cNvCxnSpPr/>
          <p:nvPr/>
        </p:nvCxnSpPr>
        <p:spPr>
          <a:xfrm>
            <a:off x="5545525" y="356193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1" name="Google Shape;191;p21"/>
          <p:cNvSpPr txBox="1"/>
          <p:nvPr>
            <p:ph idx="4294967295" type="body"/>
          </p:nvPr>
        </p:nvSpPr>
        <p:spPr>
          <a:xfrm>
            <a:off x="6785251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700"/>
              <a:t>Welbert Almeida</a:t>
            </a:r>
            <a:endParaRPr sz="1700"/>
          </a:p>
        </p:txBody>
      </p:sp>
      <p:cxnSp>
        <p:nvCxnSpPr>
          <p:cNvPr id="192" name="Google Shape;192;p21"/>
          <p:cNvCxnSpPr/>
          <p:nvPr/>
        </p:nvCxnSpPr>
        <p:spPr>
          <a:xfrm>
            <a:off x="7738500" y="356193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3" name="Google Shape;193;p21"/>
          <p:cNvSpPr txBox="1"/>
          <p:nvPr>
            <p:ph idx="4294967295" type="body"/>
          </p:nvPr>
        </p:nvSpPr>
        <p:spPr>
          <a:xfrm>
            <a:off x="3272259" y="39693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700"/>
              <a:t>Duarte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