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80" r:id="rId3"/>
    <p:sldId id="281" r:id="rId4"/>
    <p:sldId id="292" r:id="rId5"/>
    <p:sldId id="293" r:id="rId6"/>
    <p:sldId id="282" r:id="rId7"/>
    <p:sldId id="297" r:id="rId8"/>
    <p:sldId id="295" r:id="rId9"/>
    <p:sldId id="296" r:id="rId10"/>
    <p:sldId id="285" r:id="rId11"/>
    <p:sldId id="287" r:id="rId12"/>
    <p:sldId id="288" r:id="rId13"/>
    <p:sldId id="289" r:id="rId14"/>
    <p:sldId id="290" r:id="rId15"/>
    <p:sldId id="291" r:id="rId16"/>
    <p:sldId id="284" r:id="rId17"/>
    <p:sldId id="294" r:id="rId18"/>
    <p:sldId id="28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113" d="100"/>
          <a:sy n="113" d="100"/>
        </p:scale>
        <p:origin x="214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E29EE-9B87-419F-AF79-1B2A070670AC}" type="datetimeFigureOut">
              <a:rPr lang="pt-BR" smtClean="0"/>
              <a:t>16/04/2023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9DF2EA-979D-4B16-A3DC-40115D39A058}" type="slidenum">
              <a:rPr lang="pt-BR" smtClean="0"/>
              <a:t>‹nº›</a:t>
            </a:fld>
            <a:endParaRPr lang="pt-BR"/>
          </a:p>
        </p:txBody>
      </p:sp>
    </p:spTree>
    <p:extLst>
      <p:ext uri="{BB962C8B-B14F-4D97-AF65-F5344CB8AC3E}">
        <p14:creationId xmlns:p14="http://schemas.microsoft.com/office/powerpoint/2010/main" val="396058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pt-BR"/>
              <a:t>Clique para editar o título Mestre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lvl1pPr algn="l">
              <a:defRPr/>
            </a:lvl1pPr>
          </a:lstStyle>
          <a:p>
            <a:fld id="{DC3F9AA5-1F73-45E6-BD6D-7E2F5AFE1A15}" type="datetimeFigureOut">
              <a:rPr lang="pt-BR" smtClean="0"/>
              <a:t>16/04/2023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B191585-A94C-4D80-8A82-6D256DD97170}" type="slidenum">
              <a:rPr lang="pt-BR" smtClean="0"/>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724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C3F9AA5-1F73-45E6-BD6D-7E2F5AFE1A15}" type="datetimeFigureOut">
              <a:rPr lang="pt-BR" smtClean="0"/>
              <a:t>16/04/2023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B191585-A94C-4D80-8A82-6D256DD97170}" type="slidenum">
              <a:rPr lang="pt-BR" smtClean="0"/>
              <a:t>‹nº›</a:t>
            </a:fld>
            <a:endParaRPr lang="pt-BR"/>
          </a:p>
        </p:txBody>
      </p:sp>
    </p:spTree>
    <p:extLst>
      <p:ext uri="{BB962C8B-B14F-4D97-AF65-F5344CB8AC3E}">
        <p14:creationId xmlns:p14="http://schemas.microsoft.com/office/powerpoint/2010/main" val="48994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pt-BR"/>
              <a:t>Clique para editar o título Mestre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C3F9AA5-1F73-45E6-BD6D-7E2F5AFE1A15}" type="datetimeFigureOut">
              <a:rPr lang="pt-BR" smtClean="0"/>
              <a:t>16/04/2023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B191585-A94C-4D80-8A82-6D256DD97170}" type="slidenum">
              <a:rPr lang="pt-BR" smtClean="0"/>
              <a:t>‹nº›</a:t>
            </a:fld>
            <a:endParaRPr lang="pt-B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572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C3F9AA5-1F73-45E6-BD6D-7E2F5AFE1A15}" type="datetimeFigureOut">
              <a:rPr lang="pt-BR" smtClean="0"/>
              <a:t>16/04/2023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B191585-A94C-4D80-8A82-6D256DD97170}" type="slidenum">
              <a:rPr lang="pt-BR" smtClean="0"/>
              <a:t>‹nº›</a:t>
            </a:fld>
            <a:endParaRPr lang="pt-BR"/>
          </a:p>
        </p:txBody>
      </p:sp>
    </p:spTree>
    <p:extLst>
      <p:ext uri="{BB962C8B-B14F-4D97-AF65-F5344CB8AC3E}">
        <p14:creationId xmlns:p14="http://schemas.microsoft.com/office/powerpoint/2010/main" val="145951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pt-BR"/>
              <a:t>Clique para editar o título Mestre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C3F9AA5-1F73-45E6-BD6D-7E2F5AFE1A15}" type="datetimeFigureOut">
              <a:rPr lang="pt-BR" smtClean="0"/>
              <a:t>16/04/2023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B191585-A94C-4D80-8A82-6D256DD97170}" type="slidenum">
              <a:rPr lang="pt-BR" smtClean="0"/>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606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C3F9AA5-1F73-45E6-BD6D-7E2F5AFE1A15}" type="datetimeFigureOut">
              <a:rPr lang="pt-BR" smtClean="0"/>
              <a:t>16/04/2023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B191585-A94C-4D80-8A82-6D256DD97170}" type="slidenum">
              <a:rPr lang="pt-BR" smtClean="0"/>
              <a:t>‹nº›</a:t>
            </a:fld>
            <a:endParaRPr lang="pt-BR"/>
          </a:p>
        </p:txBody>
      </p:sp>
    </p:spTree>
    <p:extLst>
      <p:ext uri="{BB962C8B-B14F-4D97-AF65-F5344CB8AC3E}">
        <p14:creationId xmlns:p14="http://schemas.microsoft.com/office/powerpoint/2010/main" val="1359323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24128" y="2967788"/>
            <a:ext cx="4754880" cy="33415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t-BR"/>
              <a:t>Clique para editar os estilos de texto Mestres</a:t>
            </a:r>
          </a:p>
        </p:txBody>
      </p:sp>
      <p:sp>
        <p:nvSpPr>
          <p:cNvPr id="6" name="Content Placeholder 5"/>
          <p:cNvSpPr>
            <a:spLocks noGrp="1"/>
          </p:cNvSpPr>
          <p:nvPr>
            <p:ph sz="quarter" idx="4"/>
          </p:nvPr>
        </p:nvSpPr>
        <p:spPr>
          <a:xfrm>
            <a:off x="5990888" y="2967788"/>
            <a:ext cx="4754880" cy="33415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C3F9AA5-1F73-45E6-BD6D-7E2F5AFE1A15}" type="datetimeFigureOut">
              <a:rPr lang="pt-BR" smtClean="0"/>
              <a:t>16/04/2023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B191585-A94C-4D80-8A82-6D256DD97170}" type="slidenum">
              <a:rPr lang="pt-BR" smtClean="0"/>
              <a:t>‹nº›</a:t>
            </a:fld>
            <a:endParaRPr lang="pt-BR"/>
          </a:p>
        </p:txBody>
      </p:sp>
    </p:spTree>
    <p:extLst>
      <p:ext uri="{BB962C8B-B14F-4D97-AF65-F5344CB8AC3E}">
        <p14:creationId xmlns:p14="http://schemas.microsoft.com/office/powerpoint/2010/main" val="1649745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C3F9AA5-1F73-45E6-BD6D-7E2F5AFE1A15}" type="datetimeFigureOut">
              <a:rPr lang="pt-BR" smtClean="0"/>
              <a:t>16/04/2023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B191585-A94C-4D80-8A82-6D256DD97170}" type="slidenum">
              <a:rPr lang="pt-BR" smtClean="0"/>
              <a:t>‹nº›</a:t>
            </a:fld>
            <a:endParaRPr lang="pt-BR"/>
          </a:p>
        </p:txBody>
      </p:sp>
    </p:spTree>
    <p:extLst>
      <p:ext uri="{BB962C8B-B14F-4D97-AF65-F5344CB8AC3E}">
        <p14:creationId xmlns:p14="http://schemas.microsoft.com/office/powerpoint/2010/main" val="1656618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F9AA5-1F73-45E6-BD6D-7E2F5AFE1A15}" type="datetimeFigureOut">
              <a:rPr lang="pt-BR" smtClean="0"/>
              <a:t>16/04/2023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B191585-A94C-4D80-8A82-6D256DD97170}" type="slidenum">
              <a:rPr lang="pt-BR" smtClean="0"/>
              <a:t>‹nº›</a:t>
            </a:fld>
            <a:endParaRPr lang="pt-BR"/>
          </a:p>
        </p:txBody>
      </p:sp>
    </p:spTree>
    <p:extLst>
      <p:ext uri="{BB962C8B-B14F-4D97-AF65-F5344CB8AC3E}">
        <p14:creationId xmlns:p14="http://schemas.microsoft.com/office/powerpoint/2010/main" val="2718878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pt-BR"/>
              <a:t>Clique para editar o título Mestre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C3F9AA5-1F73-45E6-BD6D-7E2F5AFE1A15}" type="datetimeFigureOut">
              <a:rPr lang="pt-BR" smtClean="0"/>
              <a:t>16/04/2023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B191585-A94C-4D80-8A82-6D256DD97170}" type="slidenum">
              <a:rPr lang="pt-BR" smtClean="0"/>
              <a:t>‹nº›</a:t>
            </a:fld>
            <a:endParaRPr lang="pt-BR"/>
          </a:p>
        </p:txBody>
      </p:sp>
    </p:spTree>
    <p:extLst>
      <p:ext uri="{BB962C8B-B14F-4D97-AF65-F5344CB8AC3E}">
        <p14:creationId xmlns:p14="http://schemas.microsoft.com/office/powerpoint/2010/main" val="141047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C3F9AA5-1F73-45E6-BD6D-7E2F5AFE1A15}" type="datetimeFigureOut">
              <a:rPr lang="pt-BR" smtClean="0"/>
              <a:t>16/04/2023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B191585-A94C-4D80-8A82-6D256DD97170}" type="slidenum">
              <a:rPr lang="pt-BR" smtClean="0"/>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618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C3F9AA5-1F73-45E6-BD6D-7E2F5AFE1A15}" type="datetimeFigureOut">
              <a:rPr lang="pt-BR" smtClean="0"/>
              <a:t>16/04/2023</a:t>
            </a:fld>
            <a:endParaRPr lang="pt-B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pt-B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B191585-A94C-4D80-8A82-6D256DD97170}" type="slidenum">
              <a:rPr lang="pt-BR" smtClean="0"/>
              <a:t>‹nº›</a:t>
            </a:fld>
            <a:endParaRPr lang="pt-B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464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D3A67B-3B66-4FB5-9378-C13B68AE8AEF}"/>
              </a:ext>
            </a:extLst>
          </p:cNvPr>
          <p:cNvSpPr>
            <a:spLocks noGrp="1"/>
          </p:cNvSpPr>
          <p:nvPr>
            <p:ph type="ctrTitle"/>
          </p:nvPr>
        </p:nvSpPr>
        <p:spPr/>
        <p:txBody>
          <a:bodyPr/>
          <a:lstStyle/>
          <a:p>
            <a:r>
              <a:rPr lang="pt-BR" dirty="0"/>
              <a:t>Moda e estilo</a:t>
            </a:r>
          </a:p>
        </p:txBody>
      </p:sp>
      <p:sp>
        <p:nvSpPr>
          <p:cNvPr id="3" name="Subtítulo 2">
            <a:extLst>
              <a:ext uri="{FF2B5EF4-FFF2-40B4-BE49-F238E27FC236}">
                <a16:creationId xmlns:a16="http://schemas.microsoft.com/office/drawing/2014/main" id="{534A1FDD-31D4-4CD3-9338-8E3BECFC74B2}"/>
              </a:ext>
            </a:extLst>
          </p:cNvPr>
          <p:cNvSpPr>
            <a:spLocks noGrp="1"/>
          </p:cNvSpPr>
          <p:nvPr>
            <p:ph type="subTitle" idx="1"/>
          </p:nvPr>
        </p:nvSpPr>
        <p:spPr/>
        <p:txBody>
          <a:bodyPr>
            <a:normAutofit fontScale="70000" lnSpcReduction="20000"/>
          </a:bodyPr>
          <a:lstStyle/>
          <a:p>
            <a:pPr lvl="0"/>
            <a:r>
              <a:rPr lang="pt-BR" sz="2400" b="1" dirty="0"/>
              <a:t>Equipe</a:t>
            </a:r>
            <a:endParaRPr lang="pt-BR" b="1" dirty="0"/>
          </a:p>
          <a:p>
            <a:pPr marL="285750" lvl="0" indent="-285750">
              <a:buFont typeface="Arial" panose="020B0604020202020204" pitchFamily="34" charset="0"/>
              <a:buChar char="•"/>
            </a:pPr>
            <a:r>
              <a:rPr lang="pt-BR" dirty="0"/>
              <a:t>Julia Gabriela dos Santos Ramalho Aleluia</a:t>
            </a:r>
          </a:p>
          <a:p>
            <a:pPr marL="285750" lvl="0" indent="-285750">
              <a:buFont typeface="Arial" panose="020B0604020202020204" pitchFamily="34" charset="0"/>
              <a:buChar char="•"/>
            </a:pPr>
            <a:r>
              <a:rPr lang="pt-BR" dirty="0"/>
              <a:t>Júlio César Gonzaga Ferreira Silva</a:t>
            </a:r>
          </a:p>
          <a:p>
            <a:pPr marL="285750" lvl="0" indent="-285750">
              <a:buFont typeface="Arial" panose="020B0604020202020204" pitchFamily="34" charset="0"/>
              <a:buChar char="•"/>
            </a:pPr>
            <a:r>
              <a:rPr lang="pt-BR" dirty="0"/>
              <a:t>Pedro Guimarães da Silveira</a:t>
            </a:r>
          </a:p>
          <a:p>
            <a:pPr marL="285750" lvl="0" indent="-285750">
              <a:buFont typeface="Arial" panose="020B0604020202020204" pitchFamily="34" charset="0"/>
              <a:buChar char="•"/>
            </a:pPr>
            <a:r>
              <a:rPr lang="pt-BR" dirty="0"/>
              <a:t>Vitor Dias de Britto Militão </a:t>
            </a:r>
          </a:p>
          <a:p>
            <a:pPr marL="285750" lvl="0" indent="-285750">
              <a:buFont typeface="Arial" panose="020B0604020202020204" pitchFamily="34" charset="0"/>
              <a:buChar char="•"/>
            </a:pPr>
            <a:r>
              <a:rPr lang="pt-BR" dirty="0"/>
              <a:t>Vitor Lucio de Oliveira</a:t>
            </a:r>
          </a:p>
          <a:p>
            <a:endParaRPr lang="pt-BR" dirty="0"/>
          </a:p>
        </p:txBody>
      </p:sp>
      <p:pic>
        <p:nvPicPr>
          <p:cNvPr id="4098" name="Picture 2" descr="Vitrine profissional: organizando a frente de loja de roupa - Blog Alterdata">
            <a:extLst>
              <a:ext uri="{FF2B5EF4-FFF2-40B4-BE49-F238E27FC236}">
                <a16:creationId xmlns:a16="http://schemas.microsoft.com/office/drawing/2014/main" id="{95792167-EA50-4F3C-91B8-F8077B7F6F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466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F62400-F854-400D-9CE6-F618C75F5C97}"/>
              </a:ext>
            </a:extLst>
          </p:cNvPr>
          <p:cNvSpPr>
            <a:spLocks noGrp="1"/>
          </p:cNvSpPr>
          <p:nvPr>
            <p:ph type="title"/>
          </p:nvPr>
        </p:nvSpPr>
        <p:spPr/>
        <p:txBody>
          <a:bodyPr/>
          <a:lstStyle/>
          <a:p>
            <a:r>
              <a:rPr lang="pt-BR" dirty="0"/>
              <a:t>Projeto da Interface</a:t>
            </a:r>
          </a:p>
        </p:txBody>
      </p:sp>
      <p:pic>
        <p:nvPicPr>
          <p:cNvPr id="5" name="Espaço Reservado para Conteúdo 4">
            <a:extLst>
              <a:ext uri="{FF2B5EF4-FFF2-40B4-BE49-F238E27FC236}">
                <a16:creationId xmlns:a16="http://schemas.microsoft.com/office/drawing/2014/main" id="{03C97BD9-EF87-4086-B4DA-EEF496A0ED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3053" y="2084832"/>
            <a:ext cx="5662221" cy="4022725"/>
          </a:xfrm>
        </p:spPr>
      </p:pic>
    </p:spTree>
    <p:extLst>
      <p:ext uri="{BB962C8B-B14F-4D97-AF65-F5344CB8AC3E}">
        <p14:creationId xmlns:p14="http://schemas.microsoft.com/office/powerpoint/2010/main" val="3849347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44C364-572E-452F-9247-5289F8D6927E}"/>
              </a:ext>
            </a:extLst>
          </p:cNvPr>
          <p:cNvSpPr>
            <a:spLocks noGrp="1"/>
          </p:cNvSpPr>
          <p:nvPr>
            <p:ph type="title"/>
          </p:nvPr>
        </p:nvSpPr>
        <p:spPr/>
        <p:txBody>
          <a:bodyPr/>
          <a:lstStyle/>
          <a:p>
            <a:r>
              <a:rPr lang="pt-BR" dirty="0"/>
              <a:t>Projetos da interface </a:t>
            </a:r>
          </a:p>
        </p:txBody>
      </p:sp>
      <p:pic>
        <p:nvPicPr>
          <p:cNvPr id="5" name="Espaço Reservado para Conteúdo 4">
            <a:extLst>
              <a:ext uri="{FF2B5EF4-FFF2-40B4-BE49-F238E27FC236}">
                <a16:creationId xmlns:a16="http://schemas.microsoft.com/office/drawing/2014/main" id="{88FFD181-AED3-4D55-87F3-74BFFF77F6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736" y="2250059"/>
            <a:ext cx="5752264" cy="4022725"/>
          </a:xfrm>
        </p:spPr>
      </p:pic>
      <p:pic>
        <p:nvPicPr>
          <p:cNvPr id="9" name="Imagem 8">
            <a:extLst>
              <a:ext uri="{FF2B5EF4-FFF2-40B4-BE49-F238E27FC236}">
                <a16:creationId xmlns:a16="http://schemas.microsoft.com/office/drawing/2014/main" id="{16F49A2F-4953-4D3B-9C66-064596A8B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0279" y="2250059"/>
            <a:ext cx="5652388" cy="4022725"/>
          </a:xfrm>
          <a:prstGeom prst="rect">
            <a:avLst/>
          </a:prstGeom>
        </p:spPr>
      </p:pic>
    </p:spTree>
    <p:extLst>
      <p:ext uri="{BB962C8B-B14F-4D97-AF65-F5344CB8AC3E}">
        <p14:creationId xmlns:p14="http://schemas.microsoft.com/office/powerpoint/2010/main" val="3808341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44C364-572E-452F-9247-5289F8D6927E}"/>
              </a:ext>
            </a:extLst>
          </p:cNvPr>
          <p:cNvSpPr>
            <a:spLocks noGrp="1"/>
          </p:cNvSpPr>
          <p:nvPr>
            <p:ph type="title"/>
          </p:nvPr>
        </p:nvSpPr>
        <p:spPr/>
        <p:txBody>
          <a:bodyPr/>
          <a:lstStyle/>
          <a:p>
            <a:r>
              <a:rPr lang="pt-BR" dirty="0"/>
              <a:t>Projetos da interface </a:t>
            </a:r>
          </a:p>
        </p:txBody>
      </p:sp>
      <p:pic>
        <p:nvPicPr>
          <p:cNvPr id="7" name="Espaço Reservado para Conteúdo 6">
            <a:extLst>
              <a:ext uri="{FF2B5EF4-FFF2-40B4-BE49-F238E27FC236}">
                <a16:creationId xmlns:a16="http://schemas.microsoft.com/office/drawing/2014/main" id="{17DC80BA-7091-4436-A8BC-3827ABA262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3383" y="2250059"/>
            <a:ext cx="5705234" cy="4022725"/>
          </a:xfrm>
        </p:spPr>
      </p:pic>
    </p:spTree>
    <p:extLst>
      <p:ext uri="{BB962C8B-B14F-4D97-AF65-F5344CB8AC3E}">
        <p14:creationId xmlns:p14="http://schemas.microsoft.com/office/powerpoint/2010/main" val="3174653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44C364-572E-452F-9247-5289F8D6927E}"/>
              </a:ext>
            </a:extLst>
          </p:cNvPr>
          <p:cNvSpPr>
            <a:spLocks noGrp="1"/>
          </p:cNvSpPr>
          <p:nvPr>
            <p:ph type="title"/>
          </p:nvPr>
        </p:nvSpPr>
        <p:spPr/>
        <p:txBody>
          <a:bodyPr/>
          <a:lstStyle/>
          <a:p>
            <a:r>
              <a:rPr lang="pt-BR" dirty="0"/>
              <a:t>Projetos da interface </a:t>
            </a:r>
          </a:p>
        </p:txBody>
      </p:sp>
      <p:pic>
        <p:nvPicPr>
          <p:cNvPr id="6" name="Espaço Reservado para Conteúdo 5">
            <a:extLst>
              <a:ext uri="{FF2B5EF4-FFF2-40B4-BE49-F238E27FC236}">
                <a16:creationId xmlns:a16="http://schemas.microsoft.com/office/drawing/2014/main" id="{427FBFF8-523F-4745-A10F-3AA7FBDA8E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192" y="2084829"/>
            <a:ext cx="5655972" cy="4022725"/>
          </a:xfrm>
        </p:spPr>
      </p:pic>
      <p:pic>
        <p:nvPicPr>
          <p:cNvPr id="9" name="Imagem 8">
            <a:extLst>
              <a:ext uri="{FF2B5EF4-FFF2-40B4-BE49-F238E27FC236}">
                <a16:creationId xmlns:a16="http://schemas.microsoft.com/office/drawing/2014/main" id="{F890EDFF-3404-4385-83B8-2C5E5D659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7836" y="1991789"/>
            <a:ext cx="5655972" cy="4208809"/>
          </a:xfrm>
          <a:prstGeom prst="rect">
            <a:avLst/>
          </a:prstGeom>
        </p:spPr>
      </p:pic>
    </p:spTree>
    <p:extLst>
      <p:ext uri="{BB962C8B-B14F-4D97-AF65-F5344CB8AC3E}">
        <p14:creationId xmlns:p14="http://schemas.microsoft.com/office/powerpoint/2010/main" val="385012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44C364-572E-452F-9247-5289F8D6927E}"/>
              </a:ext>
            </a:extLst>
          </p:cNvPr>
          <p:cNvSpPr>
            <a:spLocks noGrp="1"/>
          </p:cNvSpPr>
          <p:nvPr>
            <p:ph type="title"/>
          </p:nvPr>
        </p:nvSpPr>
        <p:spPr/>
        <p:txBody>
          <a:bodyPr/>
          <a:lstStyle/>
          <a:p>
            <a:r>
              <a:rPr lang="pt-BR" dirty="0"/>
              <a:t>Projetos da interface </a:t>
            </a:r>
          </a:p>
        </p:txBody>
      </p:sp>
      <p:pic>
        <p:nvPicPr>
          <p:cNvPr id="7" name="Espaço Reservado para Conteúdo 6">
            <a:extLst>
              <a:ext uri="{FF2B5EF4-FFF2-40B4-BE49-F238E27FC236}">
                <a16:creationId xmlns:a16="http://schemas.microsoft.com/office/drawing/2014/main" id="{B6B4BCD1-4248-4EBD-BECB-38DCE632C6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359" y="1987593"/>
            <a:ext cx="5690941" cy="4022725"/>
          </a:xfrm>
        </p:spPr>
      </p:pic>
      <p:pic>
        <p:nvPicPr>
          <p:cNvPr id="10" name="Imagem 9">
            <a:extLst>
              <a:ext uri="{FF2B5EF4-FFF2-40B4-BE49-F238E27FC236}">
                <a16:creationId xmlns:a16="http://schemas.microsoft.com/office/drawing/2014/main" id="{1B2F36F2-9B66-4013-A841-C2E4C746CD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2212" y="1987592"/>
            <a:ext cx="5749788" cy="4022726"/>
          </a:xfrm>
          <a:prstGeom prst="rect">
            <a:avLst/>
          </a:prstGeom>
        </p:spPr>
      </p:pic>
    </p:spTree>
    <p:extLst>
      <p:ext uri="{BB962C8B-B14F-4D97-AF65-F5344CB8AC3E}">
        <p14:creationId xmlns:p14="http://schemas.microsoft.com/office/powerpoint/2010/main" val="627893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4ABD54-FFDC-47F2-B900-E7C16E5C521A}"/>
              </a:ext>
            </a:extLst>
          </p:cNvPr>
          <p:cNvSpPr>
            <a:spLocks noGrp="1"/>
          </p:cNvSpPr>
          <p:nvPr>
            <p:ph type="title"/>
          </p:nvPr>
        </p:nvSpPr>
        <p:spPr/>
        <p:txBody>
          <a:bodyPr/>
          <a:lstStyle/>
          <a:p>
            <a:r>
              <a:rPr lang="pt-BR" dirty="0"/>
              <a:t>Projetos da interface</a:t>
            </a:r>
          </a:p>
        </p:txBody>
      </p:sp>
      <p:pic>
        <p:nvPicPr>
          <p:cNvPr id="5" name="Espaço Reservado para Conteúdo 4">
            <a:extLst>
              <a:ext uri="{FF2B5EF4-FFF2-40B4-BE49-F238E27FC236}">
                <a16:creationId xmlns:a16="http://schemas.microsoft.com/office/drawing/2014/main" id="{A7DEDF9D-1798-4999-9E5D-8135469620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50" y="2167466"/>
            <a:ext cx="5533618" cy="4022725"/>
          </a:xfrm>
        </p:spPr>
      </p:pic>
      <p:pic>
        <p:nvPicPr>
          <p:cNvPr id="7" name="Imagem 6">
            <a:extLst>
              <a:ext uri="{FF2B5EF4-FFF2-40B4-BE49-F238E27FC236}">
                <a16:creationId xmlns:a16="http://schemas.microsoft.com/office/drawing/2014/main" id="{0324C0AB-3222-4938-8D7B-75E07BF55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67466"/>
            <a:ext cx="5719331" cy="4022725"/>
          </a:xfrm>
          <a:prstGeom prst="rect">
            <a:avLst/>
          </a:prstGeom>
        </p:spPr>
      </p:pic>
    </p:spTree>
    <p:extLst>
      <p:ext uri="{BB962C8B-B14F-4D97-AF65-F5344CB8AC3E}">
        <p14:creationId xmlns:p14="http://schemas.microsoft.com/office/powerpoint/2010/main" val="1200947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4530E-F8FB-46DF-B798-3DE41C9207D1}"/>
              </a:ext>
            </a:extLst>
          </p:cNvPr>
          <p:cNvSpPr>
            <a:spLocks noGrp="1"/>
          </p:cNvSpPr>
          <p:nvPr>
            <p:ph type="title"/>
          </p:nvPr>
        </p:nvSpPr>
        <p:spPr/>
        <p:txBody>
          <a:bodyPr/>
          <a:lstStyle/>
          <a:p>
            <a:r>
              <a:rPr lang="pt-BR" dirty="0"/>
              <a:t>Metodologia</a:t>
            </a:r>
          </a:p>
        </p:txBody>
      </p:sp>
      <p:sp>
        <p:nvSpPr>
          <p:cNvPr id="3" name="Espaço Reservado para Conteúdo 2">
            <a:extLst>
              <a:ext uri="{FF2B5EF4-FFF2-40B4-BE49-F238E27FC236}">
                <a16:creationId xmlns:a16="http://schemas.microsoft.com/office/drawing/2014/main" id="{64BA419B-8CAB-4B15-B0D8-E17B35CEB743}"/>
              </a:ext>
            </a:extLst>
          </p:cNvPr>
          <p:cNvSpPr>
            <a:spLocks noGrp="1"/>
          </p:cNvSpPr>
          <p:nvPr>
            <p:ph idx="1"/>
          </p:nvPr>
        </p:nvSpPr>
        <p:spPr>
          <a:xfrm>
            <a:off x="312928" y="1989667"/>
            <a:ext cx="5562939" cy="4201160"/>
          </a:xfrm>
        </p:spPr>
        <p:txBody>
          <a:bodyPr/>
          <a:lstStyle/>
          <a:p>
            <a:r>
              <a:rPr lang="pt-BR" dirty="0"/>
              <a:t>A equipe está organizada da seguinte maneira:</a:t>
            </a:r>
          </a:p>
          <a:p>
            <a:r>
              <a:rPr lang="pt-BR" dirty="0"/>
              <a:t>Scrum Master: Vitor Lucio</a:t>
            </a:r>
          </a:p>
          <a:p>
            <a:r>
              <a:rPr lang="pt-BR" dirty="0" err="1"/>
              <a:t>Product</a:t>
            </a:r>
            <a:r>
              <a:rPr lang="pt-BR" dirty="0"/>
              <a:t> </a:t>
            </a:r>
            <a:r>
              <a:rPr lang="pt-BR" dirty="0" err="1"/>
              <a:t>Owner</a:t>
            </a:r>
            <a:r>
              <a:rPr lang="pt-BR" dirty="0"/>
              <a:t>: Vitor Lucio</a:t>
            </a:r>
          </a:p>
          <a:p>
            <a:r>
              <a:rPr lang="pt-BR" dirty="0"/>
              <a:t>Equipe de Desenvolvimento:</a:t>
            </a:r>
          </a:p>
          <a:p>
            <a:r>
              <a:rPr lang="pt-BR" dirty="0"/>
              <a:t>-Vitor Dias (Desenvolvedor Front </a:t>
            </a:r>
            <a:r>
              <a:rPr lang="pt-BR" dirty="0" err="1"/>
              <a:t>End</a:t>
            </a:r>
            <a:r>
              <a:rPr lang="pt-BR" dirty="0"/>
              <a:t>)</a:t>
            </a:r>
            <a:br>
              <a:rPr lang="pt-BR" dirty="0"/>
            </a:br>
            <a:r>
              <a:rPr lang="pt-BR" dirty="0"/>
              <a:t>-</a:t>
            </a:r>
            <a:r>
              <a:rPr lang="pt-BR" dirty="0" err="1"/>
              <a:t>Julio</a:t>
            </a:r>
            <a:r>
              <a:rPr lang="pt-BR" dirty="0"/>
              <a:t> Cesar Silva (Desenvolvedor Back </a:t>
            </a:r>
            <a:r>
              <a:rPr lang="pt-BR" dirty="0" err="1"/>
              <a:t>End</a:t>
            </a:r>
            <a:r>
              <a:rPr lang="pt-BR" dirty="0"/>
              <a:t>)</a:t>
            </a:r>
            <a:br>
              <a:rPr lang="pt-BR" dirty="0"/>
            </a:br>
            <a:r>
              <a:rPr lang="pt-BR" dirty="0"/>
              <a:t>-Pedro Henriques Guimarães (Analista de Negócios)</a:t>
            </a:r>
            <a:br>
              <a:rPr lang="pt-BR" dirty="0"/>
            </a:br>
            <a:r>
              <a:rPr lang="pt-BR" dirty="0"/>
              <a:t>-Julia Gabriela (Designer)</a:t>
            </a:r>
          </a:p>
          <a:p>
            <a:pPr marL="0" indent="0">
              <a:buNone/>
            </a:pPr>
            <a:endParaRPr lang="pt-BR" dirty="0"/>
          </a:p>
        </p:txBody>
      </p:sp>
      <p:sp>
        <p:nvSpPr>
          <p:cNvPr id="4" name="Retângulo 3">
            <a:extLst>
              <a:ext uri="{FF2B5EF4-FFF2-40B4-BE49-F238E27FC236}">
                <a16:creationId xmlns:a16="http://schemas.microsoft.com/office/drawing/2014/main" id="{6682020C-367B-4916-A11D-6C248D938D50}"/>
              </a:ext>
            </a:extLst>
          </p:cNvPr>
          <p:cNvSpPr/>
          <p:nvPr/>
        </p:nvSpPr>
        <p:spPr>
          <a:xfrm>
            <a:off x="7281672" y="1989667"/>
            <a:ext cx="3886200" cy="923330"/>
          </a:xfrm>
          <a:prstGeom prst="rect">
            <a:avLst/>
          </a:prstGeom>
        </p:spPr>
        <p:txBody>
          <a:bodyPr wrap="square">
            <a:spAutoFit/>
          </a:bodyPr>
          <a:lstStyle/>
          <a:p>
            <a:r>
              <a:rPr lang="pt-BR" dirty="0"/>
              <a:t>- A equipe utiliza metodologias ágeis, sendo o Scrum a base para definição do processo de desenvolvimento.</a:t>
            </a:r>
          </a:p>
        </p:txBody>
      </p:sp>
    </p:spTree>
    <p:extLst>
      <p:ext uri="{BB962C8B-B14F-4D97-AF65-F5344CB8AC3E}">
        <p14:creationId xmlns:p14="http://schemas.microsoft.com/office/powerpoint/2010/main" val="2874110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0F090-3D2C-4AB0-9648-296384B416A5}"/>
              </a:ext>
            </a:extLst>
          </p:cNvPr>
          <p:cNvSpPr>
            <a:spLocks noGrp="1"/>
          </p:cNvSpPr>
          <p:nvPr>
            <p:ph type="title"/>
          </p:nvPr>
        </p:nvSpPr>
        <p:spPr>
          <a:xfrm>
            <a:off x="1024127" y="576750"/>
            <a:ext cx="9720072" cy="1499616"/>
          </a:xfrm>
        </p:spPr>
        <p:txBody>
          <a:bodyPr/>
          <a:lstStyle/>
          <a:p>
            <a:r>
              <a:rPr lang="pt-BR" dirty="0"/>
              <a:t>Ferramentas</a:t>
            </a:r>
            <a:br>
              <a:rPr lang="pt-BR" dirty="0"/>
            </a:br>
            <a:endParaRPr lang="pt-BR" dirty="0"/>
          </a:p>
        </p:txBody>
      </p:sp>
      <p:graphicFrame>
        <p:nvGraphicFramePr>
          <p:cNvPr id="4" name="Tabela 4">
            <a:extLst>
              <a:ext uri="{FF2B5EF4-FFF2-40B4-BE49-F238E27FC236}">
                <a16:creationId xmlns:a16="http://schemas.microsoft.com/office/drawing/2014/main" id="{6F8B0FE8-B329-4835-B594-1043FCE00E93}"/>
              </a:ext>
            </a:extLst>
          </p:cNvPr>
          <p:cNvGraphicFramePr>
            <a:graphicFrameLocks noGrp="1"/>
          </p:cNvGraphicFramePr>
          <p:nvPr>
            <p:ph idx="1"/>
            <p:extLst>
              <p:ext uri="{D42A27DB-BD31-4B8C-83A1-F6EECF244321}">
                <p14:modId xmlns:p14="http://schemas.microsoft.com/office/powerpoint/2010/main" val="3652480418"/>
              </p:ext>
            </p:extLst>
          </p:nvPr>
        </p:nvGraphicFramePr>
        <p:xfrm>
          <a:off x="1023938" y="2286000"/>
          <a:ext cx="9720261" cy="3502660"/>
        </p:xfrm>
        <a:graphic>
          <a:graphicData uri="http://schemas.openxmlformats.org/drawingml/2006/table">
            <a:tbl>
              <a:tblPr firstRow="1" bandRow="1">
                <a:tableStyleId>{073A0DAA-6AF3-43AB-8588-CEC1D06C72B9}</a:tableStyleId>
              </a:tblPr>
              <a:tblGrid>
                <a:gridCol w="3240087">
                  <a:extLst>
                    <a:ext uri="{9D8B030D-6E8A-4147-A177-3AD203B41FA5}">
                      <a16:colId xmlns:a16="http://schemas.microsoft.com/office/drawing/2014/main" val="1462510864"/>
                    </a:ext>
                  </a:extLst>
                </a:gridCol>
                <a:gridCol w="3240087">
                  <a:extLst>
                    <a:ext uri="{9D8B030D-6E8A-4147-A177-3AD203B41FA5}">
                      <a16:colId xmlns:a16="http://schemas.microsoft.com/office/drawing/2014/main" val="3193135040"/>
                    </a:ext>
                  </a:extLst>
                </a:gridCol>
                <a:gridCol w="3240087">
                  <a:extLst>
                    <a:ext uri="{9D8B030D-6E8A-4147-A177-3AD203B41FA5}">
                      <a16:colId xmlns:a16="http://schemas.microsoft.com/office/drawing/2014/main" val="1078524820"/>
                    </a:ext>
                  </a:extLst>
                </a:gridCol>
              </a:tblGrid>
              <a:tr h="370840">
                <a:tc>
                  <a:txBody>
                    <a:bodyPr/>
                    <a:lstStyle/>
                    <a:p>
                      <a:r>
                        <a:rPr lang="pt-BR" dirty="0"/>
                        <a:t> AMBIENTE</a:t>
                      </a:r>
                    </a:p>
                  </a:txBody>
                  <a:tcPr/>
                </a:tc>
                <a:tc>
                  <a:txBody>
                    <a:bodyPr/>
                    <a:lstStyle/>
                    <a:p>
                      <a:r>
                        <a:rPr lang="pt-BR" dirty="0"/>
                        <a:t>PLATAFORMA</a:t>
                      </a:r>
                    </a:p>
                  </a:txBody>
                  <a:tcPr/>
                </a:tc>
                <a:tc>
                  <a:txBody>
                    <a:bodyPr/>
                    <a:lstStyle/>
                    <a:p>
                      <a:r>
                        <a:rPr lang="pt-BR" dirty="0"/>
                        <a:t>LINK DE ACESSO</a:t>
                      </a:r>
                    </a:p>
                  </a:txBody>
                  <a:tcPr/>
                </a:tc>
                <a:extLst>
                  <a:ext uri="{0D108BD9-81ED-4DB2-BD59-A6C34878D82A}">
                    <a16:rowId xmlns:a16="http://schemas.microsoft.com/office/drawing/2014/main" val="1068151666"/>
                  </a:ext>
                </a:extLst>
              </a:tr>
              <a:tr h="370840">
                <a:tc>
                  <a:txBody>
                    <a:bodyPr/>
                    <a:lstStyle/>
                    <a:p>
                      <a:r>
                        <a:rPr lang="pt-BR" dirty="0">
                          <a:effectLst/>
                        </a:rPr>
                        <a:t>Processo de Design </a:t>
                      </a:r>
                      <a:r>
                        <a:rPr lang="pt-BR" dirty="0" err="1">
                          <a:effectLst/>
                        </a:rPr>
                        <a:t>Thinkging</a:t>
                      </a:r>
                      <a:endParaRPr lang="pt-BR" dirty="0">
                        <a:effectLst/>
                      </a:endParaRPr>
                    </a:p>
                  </a:txBody>
                  <a:tcPr marL="123825" marR="123825" marT="57150" marB="57150" anchor="ctr"/>
                </a:tc>
                <a:tc>
                  <a:txBody>
                    <a:bodyPr/>
                    <a:lstStyle/>
                    <a:p>
                      <a:r>
                        <a:rPr lang="pt-BR" dirty="0">
                          <a:effectLst/>
                        </a:rPr>
                        <a:t>Miró</a:t>
                      </a:r>
                    </a:p>
                  </a:txBody>
                  <a:tcPr marL="123825" marR="123825" marT="57150" marB="57150" anchor="ctr"/>
                </a:tc>
                <a:tc>
                  <a:txBody>
                    <a:bodyPr/>
                    <a:lstStyle/>
                    <a:p>
                      <a:r>
                        <a:rPr lang="pt-BR" dirty="0"/>
                        <a:t>https://miro.com/app/board/uXjVMYDTrOs=/#tpicker-content</a:t>
                      </a:r>
                    </a:p>
                  </a:txBody>
                  <a:tcPr/>
                </a:tc>
                <a:extLst>
                  <a:ext uri="{0D108BD9-81ED-4DB2-BD59-A6C34878D82A}">
                    <a16:rowId xmlns:a16="http://schemas.microsoft.com/office/drawing/2014/main" val="3150462078"/>
                  </a:ext>
                </a:extLst>
              </a:tr>
              <a:tr h="370840">
                <a:tc>
                  <a:txBody>
                    <a:bodyPr/>
                    <a:lstStyle/>
                    <a:p>
                      <a:r>
                        <a:rPr lang="pt-BR" dirty="0">
                          <a:effectLst/>
                        </a:rPr>
                        <a:t>Repositório de código</a:t>
                      </a:r>
                    </a:p>
                  </a:txBody>
                  <a:tcPr marL="123825" marR="123825" marT="57150" marB="57150" anchor="ctr"/>
                </a:tc>
                <a:tc>
                  <a:txBody>
                    <a:bodyPr/>
                    <a:lstStyle/>
                    <a:p>
                      <a:r>
                        <a:rPr lang="pt-BR" dirty="0">
                          <a:effectLst/>
                        </a:rPr>
                        <a:t>GitHub</a:t>
                      </a:r>
                    </a:p>
                  </a:txBody>
                  <a:tcPr marL="123825" marR="123825" marT="57150" marB="57150" anchor="ctr"/>
                </a:tc>
                <a:tc>
                  <a:txBody>
                    <a:bodyPr/>
                    <a:lstStyle/>
                    <a:p>
                      <a:r>
                        <a:rPr lang="pt-BR" dirty="0"/>
                        <a:t>https://github.com/ICEI-PUC-Minas-PMGCC-TI/ti-1-pmg-cc-m-20231-tiaw-moda-e-estilo</a:t>
                      </a:r>
                    </a:p>
                  </a:txBody>
                  <a:tcPr/>
                </a:tc>
                <a:extLst>
                  <a:ext uri="{0D108BD9-81ED-4DB2-BD59-A6C34878D82A}">
                    <a16:rowId xmlns:a16="http://schemas.microsoft.com/office/drawing/2014/main" val="2192232842"/>
                  </a:ext>
                </a:extLst>
              </a:tr>
              <a:tr h="370840">
                <a:tc>
                  <a:txBody>
                    <a:bodyPr/>
                    <a:lstStyle/>
                    <a:p>
                      <a:r>
                        <a:rPr lang="pt-BR" dirty="0">
                          <a:effectLst/>
                        </a:rPr>
                        <a:t>Hospedagem do site</a:t>
                      </a:r>
                    </a:p>
                  </a:txBody>
                  <a:tcPr marL="123825" marR="123825" marT="57150" marB="57150" anchor="ctr"/>
                </a:tc>
                <a:tc>
                  <a:txBody>
                    <a:bodyPr/>
                    <a:lstStyle/>
                    <a:p>
                      <a:r>
                        <a:rPr lang="pt-BR" dirty="0" err="1">
                          <a:effectLst/>
                        </a:rPr>
                        <a:t>Heroku</a:t>
                      </a:r>
                      <a:endParaRPr lang="pt-BR" dirty="0">
                        <a:effectLst/>
                      </a:endParaRPr>
                    </a:p>
                  </a:txBody>
                  <a:tcPr marL="123825" marR="123825" marT="57150" marB="57150" anchor="ctr"/>
                </a:tc>
                <a:tc>
                  <a:txBody>
                    <a:bodyPr/>
                    <a:lstStyle/>
                    <a:p>
                      <a:r>
                        <a:rPr lang="pt-BR" dirty="0"/>
                        <a:t>https://XXXXXXX.herokuapp.com</a:t>
                      </a:r>
                    </a:p>
                  </a:txBody>
                  <a:tcPr/>
                </a:tc>
                <a:extLst>
                  <a:ext uri="{0D108BD9-81ED-4DB2-BD59-A6C34878D82A}">
                    <a16:rowId xmlns:a16="http://schemas.microsoft.com/office/drawing/2014/main" val="3912784270"/>
                  </a:ext>
                </a:extLst>
              </a:tr>
              <a:tr h="370840">
                <a:tc>
                  <a:txBody>
                    <a:bodyPr/>
                    <a:lstStyle/>
                    <a:p>
                      <a:r>
                        <a:rPr lang="pt-BR" dirty="0">
                          <a:effectLst/>
                        </a:rPr>
                        <a:t>Protótipo Interativo</a:t>
                      </a:r>
                    </a:p>
                  </a:txBody>
                  <a:tcPr marL="123825" marR="123825" marT="57150" marB="57150" anchor="ctr"/>
                </a:tc>
                <a:tc>
                  <a:txBody>
                    <a:bodyPr/>
                    <a:lstStyle/>
                    <a:p>
                      <a:r>
                        <a:rPr lang="pt-BR" dirty="0" err="1">
                          <a:effectLst/>
                        </a:rPr>
                        <a:t>Figma</a:t>
                      </a:r>
                      <a:endParaRPr lang="pt-BR" dirty="0">
                        <a:effectLst/>
                      </a:endParaRPr>
                    </a:p>
                  </a:txBody>
                  <a:tcPr marL="123825" marR="123825" marT="57150" marB="57150" anchor="ctr"/>
                </a:tc>
                <a:tc>
                  <a:txBody>
                    <a:bodyPr/>
                    <a:lstStyle/>
                    <a:p>
                      <a:r>
                        <a:rPr lang="pt-BR" dirty="0"/>
                        <a:t>https://www.figma.com/file/TloMuFT8P1mmNGRIn0z18u/WireframeModa?node-id=0-1&amp;t=8Xd3X18r1ZjMYFLP-0</a:t>
                      </a:r>
                    </a:p>
                  </a:txBody>
                  <a:tcPr/>
                </a:tc>
                <a:extLst>
                  <a:ext uri="{0D108BD9-81ED-4DB2-BD59-A6C34878D82A}">
                    <a16:rowId xmlns:a16="http://schemas.microsoft.com/office/drawing/2014/main" val="951581080"/>
                  </a:ext>
                </a:extLst>
              </a:tr>
            </a:tbl>
          </a:graphicData>
        </a:graphic>
      </p:graphicFrame>
    </p:spTree>
    <p:extLst>
      <p:ext uri="{BB962C8B-B14F-4D97-AF65-F5344CB8AC3E}">
        <p14:creationId xmlns:p14="http://schemas.microsoft.com/office/powerpoint/2010/main" val="704686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BF5C42F-EF95-444A-82E0-0B2480293636}"/>
              </a:ext>
            </a:extLst>
          </p:cNvPr>
          <p:cNvSpPr>
            <a:spLocks noGrp="1"/>
          </p:cNvSpPr>
          <p:nvPr>
            <p:ph type="title"/>
          </p:nvPr>
        </p:nvSpPr>
        <p:spPr/>
        <p:txBody>
          <a:bodyPr/>
          <a:lstStyle/>
          <a:p>
            <a:r>
              <a:rPr lang="pt-BR" dirty="0"/>
              <a:t>MODA E ESTILO</a:t>
            </a:r>
          </a:p>
        </p:txBody>
      </p:sp>
      <p:sp>
        <p:nvSpPr>
          <p:cNvPr id="6" name="Espaço Reservado para Texto 5">
            <a:extLst>
              <a:ext uri="{FF2B5EF4-FFF2-40B4-BE49-F238E27FC236}">
                <a16:creationId xmlns:a16="http://schemas.microsoft.com/office/drawing/2014/main" id="{FF277B38-6BF8-40CC-929C-430FF75E2516}"/>
              </a:ext>
            </a:extLst>
          </p:cNvPr>
          <p:cNvSpPr>
            <a:spLocks noGrp="1"/>
          </p:cNvSpPr>
          <p:nvPr>
            <p:ph type="body" sz="half" idx="2"/>
          </p:nvPr>
        </p:nvSpPr>
        <p:spPr>
          <a:xfrm>
            <a:off x="8619067" y="4960138"/>
            <a:ext cx="3200400" cy="1463040"/>
          </a:xfrm>
        </p:spPr>
        <p:txBody>
          <a:bodyPr>
            <a:normAutofit fontScale="70000" lnSpcReduction="20000"/>
          </a:bodyPr>
          <a:lstStyle/>
          <a:p>
            <a:pPr lvl="0"/>
            <a:r>
              <a:rPr lang="pt-BR" sz="2400" b="1" dirty="0"/>
              <a:t>Equipe</a:t>
            </a:r>
            <a:endParaRPr lang="pt-BR" b="1" dirty="0"/>
          </a:p>
          <a:p>
            <a:pPr marL="285750" lvl="0" indent="-285750">
              <a:buFont typeface="Arial" panose="020B0604020202020204" pitchFamily="34" charset="0"/>
              <a:buChar char="•"/>
            </a:pPr>
            <a:r>
              <a:rPr lang="pt-BR" dirty="0"/>
              <a:t>Julia Gabriela dos Santos Ramalho Aleluia</a:t>
            </a:r>
          </a:p>
          <a:p>
            <a:pPr marL="285750" lvl="0" indent="-285750">
              <a:buFont typeface="Arial" panose="020B0604020202020204" pitchFamily="34" charset="0"/>
              <a:buChar char="•"/>
            </a:pPr>
            <a:r>
              <a:rPr lang="pt-BR" dirty="0"/>
              <a:t>Júlio César Gonzaga Ferreira Silva</a:t>
            </a:r>
          </a:p>
          <a:p>
            <a:pPr marL="285750" lvl="0" indent="-285750">
              <a:buFont typeface="Arial" panose="020B0604020202020204" pitchFamily="34" charset="0"/>
              <a:buChar char="•"/>
            </a:pPr>
            <a:r>
              <a:rPr lang="pt-BR" dirty="0"/>
              <a:t>Pedro Guimarães da Silveira</a:t>
            </a:r>
          </a:p>
          <a:p>
            <a:pPr marL="285750" lvl="0" indent="-285750">
              <a:buFont typeface="Arial" panose="020B0604020202020204" pitchFamily="34" charset="0"/>
              <a:buChar char="•"/>
            </a:pPr>
            <a:r>
              <a:rPr lang="pt-BR" dirty="0"/>
              <a:t>Vitor Dias de Britto Militão </a:t>
            </a:r>
          </a:p>
          <a:p>
            <a:pPr marL="285750" lvl="0" indent="-285750">
              <a:buFont typeface="Arial" panose="020B0604020202020204" pitchFamily="34" charset="0"/>
              <a:buChar char="•"/>
            </a:pPr>
            <a:r>
              <a:rPr lang="pt-BR" dirty="0"/>
              <a:t>Vitor Lucio de Oliveira</a:t>
            </a:r>
          </a:p>
          <a:p>
            <a:endParaRPr lang="pt-BR" dirty="0"/>
          </a:p>
        </p:txBody>
      </p:sp>
      <p:pic>
        <p:nvPicPr>
          <p:cNvPr id="1026" name="Picture 2">
            <a:extLst>
              <a:ext uri="{FF2B5EF4-FFF2-40B4-BE49-F238E27FC236}">
                <a16:creationId xmlns:a16="http://schemas.microsoft.com/office/drawing/2014/main" id="{7A6077C5-D874-4EB6-922B-F4E71AA55FFE}"/>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4276" b="1427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57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22F98D-FD6D-43DB-953D-F1E5FA74DA8C}"/>
              </a:ext>
            </a:extLst>
          </p:cNvPr>
          <p:cNvSpPr>
            <a:spLocks noGrp="1"/>
          </p:cNvSpPr>
          <p:nvPr>
            <p:ph type="title"/>
          </p:nvPr>
        </p:nvSpPr>
        <p:spPr/>
        <p:txBody>
          <a:bodyPr/>
          <a:lstStyle/>
          <a:p>
            <a:r>
              <a:rPr lang="pt-BR" dirty="0"/>
              <a:t>Contexto DO Problema</a:t>
            </a:r>
          </a:p>
        </p:txBody>
      </p:sp>
      <p:sp>
        <p:nvSpPr>
          <p:cNvPr id="3" name="Espaço Reservado para Conteúdo 2">
            <a:extLst>
              <a:ext uri="{FF2B5EF4-FFF2-40B4-BE49-F238E27FC236}">
                <a16:creationId xmlns:a16="http://schemas.microsoft.com/office/drawing/2014/main" id="{F5628DC4-D061-4B4E-86C3-0E836CBA65C7}"/>
              </a:ext>
            </a:extLst>
          </p:cNvPr>
          <p:cNvSpPr>
            <a:spLocks noGrp="1"/>
          </p:cNvSpPr>
          <p:nvPr>
            <p:ph idx="1"/>
          </p:nvPr>
        </p:nvSpPr>
        <p:spPr/>
        <p:txBody>
          <a:bodyPr/>
          <a:lstStyle/>
          <a:p>
            <a:r>
              <a:rPr lang="pt-BR" dirty="0"/>
              <a:t>Muitas pessoas se encontram em situações conflituosas quando vão comprar roupas. Muitas não sabem o que querem comprar, não conhecem sobre seu próprio estilo ou simplesmente desejam montar combinações de peças baseados em uma situação específica. Além disso, muitas das vezes, os consumidores não sabem aonde comprar. O projeto busca tratar a dificuldade de achar conjuntos de roupas que estilizam com as características pessoais ou específicas de uma situação. </a:t>
            </a:r>
          </a:p>
        </p:txBody>
      </p:sp>
    </p:spTree>
    <p:extLst>
      <p:ext uri="{BB962C8B-B14F-4D97-AF65-F5344CB8AC3E}">
        <p14:creationId xmlns:p14="http://schemas.microsoft.com/office/powerpoint/2010/main" val="95728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9D088C-436E-4FEC-816E-BBC68FD25424}"/>
              </a:ext>
            </a:extLst>
          </p:cNvPr>
          <p:cNvSpPr>
            <a:spLocks noGrp="1"/>
          </p:cNvSpPr>
          <p:nvPr>
            <p:ph type="title"/>
          </p:nvPr>
        </p:nvSpPr>
        <p:spPr/>
        <p:txBody>
          <a:bodyPr/>
          <a:lstStyle/>
          <a:p>
            <a:r>
              <a:rPr lang="pt-BR" dirty="0"/>
              <a:t>Público-Alvo | PERSONAS</a:t>
            </a:r>
          </a:p>
        </p:txBody>
      </p:sp>
      <p:sp>
        <p:nvSpPr>
          <p:cNvPr id="3" name="Espaço Reservado para Conteúdo 2">
            <a:extLst>
              <a:ext uri="{FF2B5EF4-FFF2-40B4-BE49-F238E27FC236}">
                <a16:creationId xmlns:a16="http://schemas.microsoft.com/office/drawing/2014/main" id="{81F67E9F-9312-4350-AF11-95EAAD601478}"/>
              </a:ext>
            </a:extLst>
          </p:cNvPr>
          <p:cNvSpPr>
            <a:spLocks noGrp="1"/>
          </p:cNvSpPr>
          <p:nvPr>
            <p:ph idx="1"/>
          </p:nvPr>
        </p:nvSpPr>
        <p:spPr/>
        <p:txBody>
          <a:bodyPr/>
          <a:lstStyle/>
          <a:p>
            <a:r>
              <a:rPr lang="pt-BR" dirty="0"/>
              <a:t>Embora todas as pessoas possam se beneficiar de um guia para se adequar à moda, que muda constantemente, o foco deste trabalho está no público que não consegue achar um estilo que caiba em seu corpo e personalidade, e pessoas que precisam de roupas específicas para eventos específicos (entrevistas de empregos, festas, festivais, etc...)</a:t>
            </a:r>
          </a:p>
          <a:p>
            <a:r>
              <a:rPr lang="pt-BR" dirty="0"/>
              <a:t>Portanto, como público-alvo temos homens e as mulheres entre 14 e 30 anos que se encontram na necessidade de se reinventar e tentar “looks” novos, mas não tem conhecimento de como começar.</a:t>
            </a:r>
          </a:p>
          <a:p>
            <a:endParaRPr lang="pt-BR" dirty="0"/>
          </a:p>
        </p:txBody>
      </p:sp>
    </p:spTree>
    <p:extLst>
      <p:ext uri="{BB962C8B-B14F-4D97-AF65-F5344CB8AC3E}">
        <p14:creationId xmlns:p14="http://schemas.microsoft.com/office/powerpoint/2010/main" val="120578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B0B97-572D-4342-AF66-F280F107A4BC}"/>
              </a:ext>
            </a:extLst>
          </p:cNvPr>
          <p:cNvSpPr>
            <a:spLocks noGrp="1"/>
          </p:cNvSpPr>
          <p:nvPr>
            <p:ph type="title"/>
          </p:nvPr>
        </p:nvSpPr>
        <p:spPr/>
        <p:txBody>
          <a:bodyPr/>
          <a:lstStyle/>
          <a:p>
            <a:r>
              <a:rPr lang="pt-BR" dirty="0"/>
              <a:t>PERSONAS</a:t>
            </a:r>
          </a:p>
        </p:txBody>
      </p:sp>
      <p:pic>
        <p:nvPicPr>
          <p:cNvPr id="1026" name="Picture 2" descr="https://cdn.discordapp.com/attachments/1090037375763218432/1097218069178364054/image.png">
            <a:extLst>
              <a:ext uri="{FF2B5EF4-FFF2-40B4-BE49-F238E27FC236}">
                <a16:creationId xmlns:a16="http://schemas.microsoft.com/office/drawing/2014/main" id="{3D249479-1223-4763-80DD-C33E453654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2537" y="2250057"/>
            <a:ext cx="4667463" cy="42248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dn.discordapp.com/attachments/1090037375763218432/1097218165458620416/image.png">
            <a:extLst>
              <a:ext uri="{FF2B5EF4-FFF2-40B4-BE49-F238E27FC236}">
                <a16:creationId xmlns:a16="http://schemas.microsoft.com/office/drawing/2014/main" id="{1408341E-77E2-4C36-82E9-0CDD5FC70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50058"/>
            <a:ext cx="5034633" cy="4224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304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CF0F5A-2A3F-4E01-B547-081771314A9E}"/>
              </a:ext>
            </a:extLst>
          </p:cNvPr>
          <p:cNvSpPr>
            <a:spLocks noGrp="1"/>
          </p:cNvSpPr>
          <p:nvPr>
            <p:ph type="title"/>
          </p:nvPr>
        </p:nvSpPr>
        <p:spPr/>
        <p:txBody>
          <a:bodyPr/>
          <a:lstStyle/>
          <a:p>
            <a:r>
              <a:rPr lang="pt-BR" dirty="0"/>
              <a:t>PERSONAS</a:t>
            </a:r>
          </a:p>
        </p:txBody>
      </p:sp>
      <p:pic>
        <p:nvPicPr>
          <p:cNvPr id="2050" name="Picture 2" descr="https://cdn.discordapp.com/attachments/1090037375763218432/1097218275307425862/image.png">
            <a:extLst>
              <a:ext uri="{FF2B5EF4-FFF2-40B4-BE49-F238E27FC236}">
                <a16:creationId xmlns:a16="http://schemas.microsoft.com/office/drawing/2014/main" id="{484A792A-1E25-42A8-B78B-8A294DAE78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0838" y="2084832"/>
            <a:ext cx="4725472" cy="41879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cdn.discordapp.com/attachments/1090037375763218432/1097218345503301772/image.png">
            <a:extLst>
              <a:ext uri="{FF2B5EF4-FFF2-40B4-BE49-F238E27FC236}">
                <a16:creationId xmlns:a16="http://schemas.microsoft.com/office/drawing/2014/main" id="{8D272711-F7AE-449C-951F-C65A17555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0364" y="2084832"/>
            <a:ext cx="5367890" cy="4187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140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C1867A-5B1E-4F39-93C1-905C649A7AAE}"/>
              </a:ext>
            </a:extLst>
          </p:cNvPr>
          <p:cNvSpPr>
            <a:spLocks noGrp="1"/>
          </p:cNvSpPr>
          <p:nvPr>
            <p:ph type="title"/>
          </p:nvPr>
        </p:nvSpPr>
        <p:spPr/>
        <p:txBody>
          <a:bodyPr/>
          <a:lstStyle/>
          <a:p>
            <a:r>
              <a:rPr lang="pt-BR" dirty="0"/>
              <a:t>Proposta de Solução | Objetivos</a:t>
            </a:r>
          </a:p>
        </p:txBody>
      </p:sp>
      <p:sp>
        <p:nvSpPr>
          <p:cNvPr id="3" name="Espaço Reservado para Conteúdo 2">
            <a:extLst>
              <a:ext uri="{FF2B5EF4-FFF2-40B4-BE49-F238E27FC236}">
                <a16:creationId xmlns:a16="http://schemas.microsoft.com/office/drawing/2014/main" id="{D0EEB01F-E57B-42B1-BBB6-1BE66D36133E}"/>
              </a:ext>
            </a:extLst>
          </p:cNvPr>
          <p:cNvSpPr>
            <a:spLocks noGrp="1"/>
          </p:cNvSpPr>
          <p:nvPr>
            <p:ph idx="1"/>
          </p:nvPr>
        </p:nvSpPr>
        <p:spPr/>
        <p:txBody>
          <a:bodyPr/>
          <a:lstStyle/>
          <a:p>
            <a:r>
              <a:rPr lang="pt-BR" dirty="0"/>
              <a:t>O objetivo geral deste trabalho é a criação de um guia virtual de moda que apresenta ferramentas de fácil uso e tem conteúdo personalizado para atender todas as características de uma pessoa.</a:t>
            </a:r>
          </a:p>
          <a:p>
            <a:r>
              <a:rPr lang="pt-BR" dirty="0"/>
              <a:t>Como objetivos específicos, temos:</a:t>
            </a:r>
          </a:p>
          <a:p>
            <a:r>
              <a:rPr lang="pt-BR" dirty="0"/>
              <a:t>* Fornecer funcionalidades que permitem interagir com conjuntos de roupas criados por usuários, e conjuntos criados pela própria plataforma;</a:t>
            </a:r>
          </a:p>
          <a:p>
            <a:r>
              <a:rPr lang="pt-BR" dirty="0"/>
              <a:t>*Permitir a criação de vários estilos e conjuntos com o aconselhamento da plataforma, para atender aos gostos individuais, mas se mantendo “bem-vestida”;</a:t>
            </a:r>
          </a:p>
          <a:p>
            <a:r>
              <a:rPr lang="pt-BR" dirty="0"/>
              <a:t>*Tornar o conhecimento de moda pessoal mais acessível, independente de </a:t>
            </a:r>
            <a:r>
              <a:rPr lang="pt-BR" dirty="0" err="1"/>
              <a:t>genero</a:t>
            </a:r>
            <a:r>
              <a:rPr lang="pt-BR" dirty="0"/>
              <a:t> ou condição social.</a:t>
            </a:r>
          </a:p>
          <a:p>
            <a:endParaRPr lang="pt-BR" dirty="0"/>
          </a:p>
        </p:txBody>
      </p:sp>
    </p:spTree>
    <p:extLst>
      <p:ext uri="{BB962C8B-B14F-4D97-AF65-F5344CB8AC3E}">
        <p14:creationId xmlns:p14="http://schemas.microsoft.com/office/powerpoint/2010/main" val="2413480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7E06AD-573A-42B9-850A-2651F8C4034A}"/>
              </a:ext>
            </a:extLst>
          </p:cNvPr>
          <p:cNvSpPr>
            <a:spLocks noGrp="1"/>
          </p:cNvSpPr>
          <p:nvPr>
            <p:ph type="title"/>
          </p:nvPr>
        </p:nvSpPr>
        <p:spPr/>
        <p:txBody>
          <a:bodyPr/>
          <a:lstStyle/>
          <a:p>
            <a:r>
              <a:rPr lang="pt-BR" dirty="0"/>
              <a:t>Histórias e usuários</a:t>
            </a:r>
          </a:p>
        </p:txBody>
      </p:sp>
      <p:graphicFrame>
        <p:nvGraphicFramePr>
          <p:cNvPr id="6" name="Tabela 6">
            <a:extLst>
              <a:ext uri="{FF2B5EF4-FFF2-40B4-BE49-F238E27FC236}">
                <a16:creationId xmlns:a16="http://schemas.microsoft.com/office/drawing/2014/main" id="{E940D416-CF4A-4DB8-A729-6E5B7149B1A0}"/>
              </a:ext>
            </a:extLst>
          </p:cNvPr>
          <p:cNvGraphicFramePr>
            <a:graphicFrameLocks noGrp="1"/>
          </p:cNvGraphicFramePr>
          <p:nvPr>
            <p:ph idx="1"/>
            <p:extLst>
              <p:ext uri="{D42A27DB-BD31-4B8C-83A1-F6EECF244321}">
                <p14:modId xmlns:p14="http://schemas.microsoft.com/office/powerpoint/2010/main" val="1953519549"/>
              </p:ext>
            </p:extLst>
          </p:nvPr>
        </p:nvGraphicFramePr>
        <p:xfrm>
          <a:off x="1023938" y="2286000"/>
          <a:ext cx="9720261" cy="3314700"/>
        </p:xfrm>
        <a:graphic>
          <a:graphicData uri="http://schemas.openxmlformats.org/drawingml/2006/table">
            <a:tbl>
              <a:tblPr firstRow="1" bandRow="1">
                <a:tableStyleId>{073A0DAA-6AF3-43AB-8588-CEC1D06C72B9}</a:tableStyleId>
              </a:tblPr>
              <a:tblGrid>
                <a:gridCol w="3240087">
                  <a:extLst>
                    <a:ext uri="{9D8B030D-6E8A-4147-A177-3AD203B41FA5}">
                      <a16:colId xmlns:a16="http://schemas.microsoft.com/office/drawing/2014/main" val="2087563567"/>
                    </a:ext>
                  </a:extLst>
                </a:gridCol>
                <a:gridCol w="3240087">
                  <a:extLst>
                    <a:ext uri="{9D8B030D-6E8A-4147-A177-3AD203B41FA5}">
                      <a16:colId xmlns:a16="http://schemas.microsoft.com/office/drawing/2014/main" val="4094385200"/>
                    </a:ext>
                  </a:extLst>
                </a:gridCol>
                <a:gridCol w="3240087">
                  <a:extLst>
                    <a:ext uri="{9D8B030D-6E8A-4147-A177-3AD203B41FA5}">
                      <a16:colId xmlns:a16="http://schemas.microsoft.com/office/drawing/2014/main" val="1442721820"/>
                    </a:ext>
                  </a:extLst>
                </a:gridCol>
              </a:tblGrid>
              <a:tr h="370840">
                <a:tc>
                  <a:txBody>
                    <a:bodyPr/>
                    <a:lstStyle/>
                    <a:p>
                      <a:r>
                        <a:rPr lang="pt-BR" dirty="0">
                          <a:effectLst/>
                        </a:rPr>
                        <a:t>PERSONA</a:t>
                      </a:r>
                    </a:p>
                  </a:txBody>
                  <a:tcPr marL="123825" marR="123825" marT="57150" marB="57150" anchor="ctr"/>
                </a:tc>
                <a:tc>
                  <a:txBody>
                    <a:bodyPr/>
                    <a:lstStyle/>
                    <a:p>
                      <a:r>
                        <a:rPr lang="pt-BR" dirty="0">
                          <a:effectLst/>
                        </a:rPr>
                        <a:t>QUERO/PRECISO...</a:t>
                      </a:r>
                    </a:p>
                    <a:p>
                      <a:r>
                        <a:rPr lang="pt-BR" dirty="0">
                          <a:effectLst/>
                        </a:rPr>
                        <a:t>FUNCIONALIDADE</a:t>
                      </a:r>
                    </a:p>
                  </a:txBody>
                  <a:tcPr marL="123825" marR="123825" marT="57150" marB="57150" anchor="ctr"/>
                </a:tc>
                <a:tc>
                  <a:txBody>
                    <a:bodyPr/>
                    <a:lstStyle/>
                    <a:p>
                      <a:r>
                        <a:rPr lang="pt-BR" dirty="0">
                          <a:effectLst/>
                        </a:rPr>
                        <a:t>MOTIVO/VALOR</a:t>
                      </a:r>
                    </a:p>
                  </a:txBody>
                  <a:tcPr marL="123825" marR="123825" marT="57150" marB="57150" anchor="ctr"/>
                </a:tc>
                <a:extLst>
                  <a:ext uri="{0D108BD9-81ED-4DB2-BD59-A6C34878D82A}">
                    <a16:rowId xmlns:a16="http://schemas.microsoft.com/office/drawing/2014/main" val="3451073165"/>
                  </a:ext>
                </a:extLst>
              </a:tr>
              <a:tr h="370840">
                <a:tc>
                  <a:txBody>
                    <a:bodyPr/>
                    <a:lstStyle/>
                    <a:p>
                      <a:r>
                        <a:rPr lang="pt-BR" dirty="0">
                          <a:effectLst/>
                        </a:rPr>
                        <a:t>Enzo</a:t>
                      </a:r>
                    </a:p>
                  </a:txBody>
                  <a:tcPr marL="123825" marR="123825" marT="57150" marB="57150" anchor="ctr"/>
                </a:tc>
                <a:tc>
                  <a:txBody>
                    <a:bodyPr/>
                    <a:lstStyle/>
                    <a:p>
                      <a:r>
                        <a:rPr lang="pt-BR">
                          <a:effectLst/>
                        </a:rPr>
                        <a:t>Saber vestir para festas casuais</a:t>
                      </a:r>
                    </a:p>
                  </a:txBody>
                  <a:tcPr marL="123825" marR="123825" marT="57150" marB="57150" anchor="ctr"/>
                </a:tc>
                <a:tc>
                  <a:txBody>
                    <a:bodyPr/>
                    <a:lstStyle/>
                    <a:p>
                      <a:r>
                        <a:rPr lang="pt-BR">
                          <a:effectLst/>
                        </a:rPr>
                        <a:t>Conseguir atrair pessoas e me sentir bonito</a:t>
                      </a:r>
                    </a:p>
                  </a:txBody>
                  <a:tcPr marL="123825" marR="123825" marT="57150" marB="57150" anchor="ctr"/>
                </a:tc>
                <a:extLst>
                  <a:ext uri="{0D108BD9-81ED-4DB2-BD59-A6C34878D82A}">
                    <a16:rowId xmlns:a16="http://schemas.microsoft.com/office/drawing/2014/main" val="921447298"/>
                  </a:ext>
                </a:extLst>
              </a:tr>
              <a:tr h="370840">
                <a:tc>
                  <a:txBody>
                    <a:bodyPr/>
                    <a:lstStyle/>
                    <a:p>
                      <a:r>
                        <a:rPr lang="pt-BR">
                          <a:effectLst/>
                        </a:rPr>
                        <a:t>Carlos</a:t>
                      </a:r>
                    </a:p>
                  </a:txBody>
                  <a:tcPr marL="123825" marR="123825" marT="57150" marB="57150" anchor="ctr"/>
                </a:tc>
                <a:tc>
                  <a:txBody>
                    <a:bodyPr/>
                    <a:lstStyle/>
                    <a:p>
                      <a:r>
                        <a:rPr lang="pt-BR">
                          <a:effectLst/>
                        </a:rPr>
                        <a:t>Saber vestir para encontros românticos</a:t>
                      </a:r>
                    </a:p>
                  </a:txBody>
                  <a:tcPr marL="123825" marR="123825" marT="57150" marB="57150" anchor="ctr"/>
                </a:tc>
                <a:tc>
                  <a:txBody>
                    <a:bodyPr/>
                    <a:lstStyle/>
                    <a:p>
                      <a:r>
                        <a:rPr lang="pt-BR">
                          <a:effectLst/>
                        </a:rPr>
                        <a:t>Ter mais confiança e chances de me relacionar romanticamente</a:t>
                      </a:r>
                    </a:p>
                  </a:txBody>
                  <a:tcPr marL="123825" marR="123825" marT="57150" marB="57150" anchor="ctr"/>
                </a:tc>
                <a:extLst>
                  <a:ext uri="{0D108BD9-81ED-4DB2-BD59-A6C34878D82A}">
                    <a16:rowId xmlns:a16="http://schemas.microsoft.com/office/drawing/2014/main" val="4255880368"/>
                  </a:ext>
                </a:extLst>
              </a:tr>
              <a:tr h="370840">
                <a:tc>
                  <a:txBody>
                    <a:bodyPr/>
                    <a:lstStyle/>
                    <a:p>
                      <a:r>
                        <a:rPr lang="pt-BR">
                          <a:effectLst/>
                        </a:rPr>
                        <a:t>aninha</a:t>
                      </a:r>
                    </a:p>
                  </a:txBody>
                  <a:tcPr marL="123825" marR="123825" marT="57150" marB="57150" anchor="ctr"/>
                </a:tc>
                <a:tc>
                  <a:txBody>
                    <a:bodyPr/>
                    <a:lstStyle/>
                    <a:p>
                      <a:r>
                        <a:rPr lang="pt-BR">
                          <a:effectLst/>
                        </a:rPr>
                        <a:t>Saber vestir para entrevistas profissionais</a:t>
                      </a:r>
                    </a:p>
                  </a:txBody>
                  <a:tcPr marL="123825" marR="123825" marT="57150" marB="57150" anchor="ctr"/>
                </a:tc>
                <a:tc>
                  <a:txBody>
                    <a:bodyPr/>
                    <a:lstStyle/>
                    <a:p>
                      <a:r>
                        <a:rPr lang="pt-BR">
                          <a:effectLst/>
                        </a:rPr>
                        <a:t>Ter maiores chances em vagas de emprego</a:t>
                      </a:r>
                    </a:p>
                  </a:txBody>
                  <a:tcPr marL="123825" marR="123825" marT="57150" marB="57150" anchor="ctr"/>
                </a:tc>
                <a:extLst>
                  <a:ext uri="{0D108BD9-81ED-4DB2-BD59-A6C34878D82A}">
                    <a16:rowId xmlns:a16="http://schemas.microsoft.com/office/drawing/2014/main" val="1714554157"/>
                  </a:ext>
                </a:extLst>
              </a:tr>
              <a:tr h="370840">
                <a:tc>
                  <a:txBody>
                    <a:bodyPr/>
                    <a:lstStyle/>
                    <a:p>
                      <a:r>
                        <a:rPr lang="pt-BR">
                          <a:effectLst/>
                        </a:rPr>
                        <a:t>Felipe</a:t>
                      </a:r>
                    </a:p>
                  </a:txBody>
                  <a:tcPr marL="123825" marR="123825" marT="57150" marB="57150" anchor="ctr"/>
                </a:tc>
                <a:tc>
                  <a:txBody>
                    <a:bodyPr/>
                    <a:lstStyle/>
                    <a:p>
                      <a:r>
                        <a:rPr lang="pt-BR">
                          <a:effectLst/>
                        </a:rPr>
                        <a:t>Ferramenta acessível para meus clientes</a:t>
                      </a:r>
                    </a:p>
                  </a:txBody>
                  <a:tcPr marL="123825" marR="123825" marT="57150" marB="57150" anchor="ctr"/>
                </a:tc>
                <a:tc>
                  <a:txBody>
                    <a:bodyPr/>
                    <a:lstStyle/>
                    <a:p>
                      <a:r>
                        <a:rPr lang="pt-BR" dirty="0">
                          <a:effectLst/>
                        </a:rPr>
                        <a:t>Economizar tempo e satisfação do consumidor</a:t>
                      </a:r>
                    </a:p>
                  </a:txBody>
                  <a:tcPr marL="123825" marR="123825" marT="57150" marB="57150" anchor="ctr"/>
                </a:tc>
                <a:extLst>
                  <a:ext uri="{0D108BD9-81ED-4DB2-BD59-A6C34878D82A}">
                    <a16:rowId xmlns:a16="http://schemas.microsoft.com/office/drawing/2014/main" val="659779388"/>
                  </a:ext>
                </a:extLst>
              </a:tr>
            </a:tbl>
          </a:graphicData>
        </a:graphic>
      </p:graphicFrame>
    </p:spTree>
    <p:extLst>
      <p:ext uri="{BB962C8B-B14F-4D97-AF65-F5344CB8AC3E}">
        <p14:creationId xmlns:p14="http://schemas.microsoft.com/office/powerpoint/2010/main" val="2778968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D564FF-6BC2-4E8C-9B15-034D53929BA0}"/>
              </a:ext>
            </a:extLst>
          </p:cNvPr>
          <p:cNvSpPr>
            <a:spLocks noGrp="1"/>
          </p:cNvSpPr>
          <p:nvPr>
            <p:ph type="title"/>
          </p:nvPr>
        </p:nvSpPr>
        <p:spPr/>
        <p:txBody>
          <a:bodyPr/>
          <a:lstStyle/>
          <a:p>
            <a:r>
              <a:rPr lang="pt-BR" dirty="0"/>
              <a:t>Requisitos Funcionais</a:t>
            </a:r>
            <a:br>
              <a:rPr lang="pt-BR" dirty="0"/>
            </a:br>
            <a:endParaRPr lang="pt-BR" dirty="0"/>
          </a:p>
        </p:txBody>
      </p:sp>
      <p:graphicFrame>
        <p:nvGraphicFramePr>
          <p:cNvPr id="5" name="Tabela 5">
            <a:extLst>
              <a:ext uri="{FF2B5EF4-FFF2-40B4-BE49-F238E27FC236}">
                <a16:creationId xmlns:a16="http://schemas.microsoft.com/office/drawing/2014/main" id="{931F91F2-4483-4B43-8E32-BBB879CF4145}"/>
              </a:ext>
            </a:extLst>
          </p:cNvPr>
          <p:cNvGraphicFramePr>
            <a:graphicFrameLocks noGrp="1"/>
          </p:cNvGraphicFramePr>
          <p:nvPr>
            <p:ph idx="1"/>
            <p:extLst>
              <p:ext uri="{D42A27DB-BD31-4B8C-83A1-F6EECF244321}">
                <p14:modId xmlns:p14="http://schemas.microsoft.com/office/powerpoint/2010/main" val="4047208612"/>
              </p:ext>
            </p:extLst>
          </p:nvPr>
        </p:nvGraphicFramePr>
        <p:xfrm>
          <a:off x="1024128" y="1704975"/>
          <a:ext cx="9405936" cy="4914900"/>
        </p:xfrm>
        <a:graphic>
          <a:graphicData uri="http://schemas.openxmlformats.org/drawingml/2006/table">
            <a:tbl>
              <a:tblPr firstRow="1" bandRow="1">
                <a:tableStyleId>{073A0DAA-6AF3-43AB-8588-CEC1D06C72B9}</a:tableStyleId>
              </a:tblPr>
              <a:tblGrid>
                <a:gridCol w="3135312">
                  <a:extLst>
                    <a:ext uri="{9D8B030D-6E8A-4147-A177-3AD203B41FA5}">
                      <a16:colId xmlns:a16="http://schemas.microsoft.com/office/drawing/2014/main" val="3576512322"/>
                    </a:ext>
                  </a:extLst>
                </a:gridCol>
                <a:gridCol w="3135312">
                  <a:extLst>
                    <a:ext uri="{9D8B030D-6E8A-4147-A177-3AD203B41FA5}">
                      <a16:colId xmlns:a16="http://schemas.microsoft.com/office/drawing/2014/main" val="605959352"/>
                    </a:ext>
                  </a:extLst>
                </a:gridCol>
                <a:gridCol w="3135312">
                  <a:extLst>
                    <a:ext uri="{9D8B030D-6E8A-4147-A177-3AD203B41FA5}">
                      <a16:colId xmlns:a16="http://schemas.microsoft.com/office/drawing/2014/main" val="2437295446"/>
                    </a:ext>
                  </a:extLst>
                </a:gridCol>
              </a:tblGrid>
              <a:tr h="341399">
                <a:tc>
                  <a:txBody>
                    <a:bodyPr/>
                    <a:lstStyle/>
                    <a:p>
                      <a:r>
                        <a:rPr lang="pt-BR" dirty="0">
                          <a:effectLst/>
                        </a:rPr>
                        <a:t>AI da UE</a:t>
                      </a:r>
                    </a:p>
                  </a:txBody>
                  <a:tcPr marL="123825" marR="123825" marT="57150" marB="57150" anchor="ctr"/>
                </a:tc>
                <a:tc>
                  <a:txBody>
                    <a:bodyPr/>
                    <a:lstStyle/>
                    <a:p>
                      <a:r>
                        <a:rPr lang="pt-BR" dirty="0">
                          <a:effectLst/>
                        </a:rPr>
                        <a:t>Descrição do Requisito</a:t>
                      </a:r>
                    </a:p>
                  </a:txBody>
                  <a:tcPr marL="123825" marR="123825" marT="57150" marB="57150" anchor="ctr"/>
                </a:tc>
                <a:tc>
                  <a:txBody>
                    <a:bodyPr/>
                    <a:lstStyle/>
                    <a:p>
                      <a:r>
                        <a:rPr lang="pt-BR" dirty="0">
                          <a:effectLst/>
                        </a:rPr>
                        <a:t>prioridade</a:t>
                      </a:r>
                    </a:p>
                  </a:txBody>
                  <a:tcPr marL="123825" marR="123825" marT="57150" marB="57150" anchor="ctr"/>
                </a:tc>
                <a:extLst>
                  <a:ext uri="{0D108BD9-81ED-4DB2-BD59-A6C34878D82A}">
                    <a16:rowId xmlns:a16="http://schemas.microsoft.com/office/drawing/2014/main" val="366164483"/>
                  </a:ext>
                </a:extLst>
              </a:tr>
              <a:tr h="582386">
                <a:tc>
                  <a:txBody>
                    <a:bodyPr/>
                    <a:lstStyle/>
                    <a:p>
                      <a:r>
                        <a:rPr lang="pt-BR" dirty="0">
                          <a:effectLst/>
                        </a:rPr>
                        <a:t>RF-001</a:t>
                      </a:r>
                    </a:p>
                  </a:txBody>
                  <a:tcPr marL="123825" marR="123825" marT="57150" marB="57150" anchor="ctr"/>
                </a:tc>
                <a:tc>
                  <a:txBody>
                    <a:bodyPr/>
                    <a:lstStyle/>
                    <a:p>
                      <a:r>
                        <a:rPr lang="pt-BR">
                          <a:effectLst/>
                        </a:rPr>
                        <a:t>Permitir que o usuário cadastre seus dados (características)</a:t>
                      </a:r>
                    </a:p>
                  </a:txBody>
                  <a:tcPr marL="123825" marR="123825" marT="57150" marB="57150" anchor="ctr"/>
                </a:tc>
                <a:tc>
                  <a:txBody>
                    <a:bodyPr/>
                    <a:lstStyle/>
                    <a:p>
                      <a:r>
                        <a:rPr lang="pt-BR">
                          <a:effectLst/>
                        </a:rPr>
                        <a:t>ALTA</a:t>
                      </a:r>
                    </a:p>
                  </a:txBody>
                  <a:tcPr marL="123825" marR="123825" marT="57150" marB="57150" anchor="ctr"/>
                </a:tc>
                <a:extLst>
                  <a:ext uri="{0D108BD9-81ED-4DB2-BD59-A6C34878D82A}">
                    <a16:rowId xmlns:a16="http://schemas.microsoft.com/office/drawing/2014/main" val="2428345786"/>
                  </a:ext>
                </a:extLst>
              </a:tr>
              <a:tr h="582386">
                <a:tc>
                  <a:txBody>
                    <a:bodyPr/>
                    <a:lstStyle/>
                    <a:p>
                      <a:r>
                        <a:rPr lang="pt-BR">
                          <a:effectLst/>
                        </a:rPr>
                        <a:t>RF-002</a:t>
                      </a:r>
                    </a:p>
                  </a:txBody>
                  <a:tcPr marL="123825" marR="123825" marT="57150" marB="57150" anchor="ctr"/>
                </a:tc>
                <a:tc>
                  <a:txBody>
                    <a:bodyPr/>
                    <a:lstStyle/>
                    <a:p>
                      <a:r>
                        <a:rPr lang="pt-BR">
                          <a:effectLst/>
                        </a:rPr>
                        <a:t>Relacionar o banco de dados de roupas com os dados do usuário</a:t>
                      </a:r>
                    </a:p>
                  </a:txBody>
                  <a:tcPr marL="123825" marR="123825" marT="57150" marB="57150" anchor="ctr"/>
                </a:tc>
                <a:tc>
                  <a:txBody>
                    <a:bodyPr/>
                    <a:lstStyle/>
                    <a:p>
                      <a:r>
                        <a:rPr lang="pt-BR">
                          <a:effectLst/>
                        </a:rPr>
                        <a:t>ALTA</a:t>
                      </a:r>
                    </a:p>
                  </a:txBody>
                  <a:tcPr marL="123825" marR="123825" marT="57150" marB="57150" anchor="ctr"/>
                </a:tc>
                <a:extLst>
                  <a:ext uri="{0D108BD9-81ED-4DB2-BD59-A6C34878D82A}">
                    <a16:rowId xmlns:a16="http://schemas.microsoft.com/office/drawing/2014/main" val="221773160"/>
                  </a:ext>
                </a:extLst>
              </a:tr>
              <a:tr h="823373">
                <a:tc>
                  <a:txBody>
                    <a:bodyPr/>
                    <a:lstStyle/>
                    <a:p>
                      <a:r>
                        <a:rPr lang="pt-BR">
                          <a:effectLst/>
                        </a:rPr>
                        <a:t>RF-003</a:t>
                      </a:r>
                    </a:p>
                  </a:txBody>
                  <a:tcPr marL="123825" marR="123825" marT="57150" marB="57150" anchor="ctr"/>
                </a:tc>
                <a:tc>
                  <a:txBody>
                    <a:bodyPr/>
                    <a:lstStyle/>
                    <a:p>
                      <a:r>
                        <a:rPr lang="pt-BR">
                          <a:effectLst/>
                        </a:rPr>
                        <a:t>Permitir ao usuário criar conjuntos guiados com o banco de roupas personalizadas</a:t>
                      </a:r>
                    </a:p>
                  </a:txBody>
                  <a:tcPr marL="123825" marR="123825" marT="57150" marB="57150" anchor="ctr"/>
                </a:tc>
                <a:tc>
                  <a:txBody>
                    <a:bodyPr/>
                    <a:lstStyle/>
                    <a:p>
                      <a:r>
                        <a:rPr lang="pt-BR">
                          <a:effectLst/>
                        </a:rPr>
                        <a:t>ALTA</a:t>
                      </a:r>
                    </a:p>
                  </a:txBody>
                  <a:tcPr marL="123825" marR="123825" marT="57150" marB="57150" anchor="ctr"/>
                </a:tc>
                <a:extLst>
                  <a:ext uri="{0D108BD9-81ED-4DB2-BD59-A6C34878D82A}">
                    <a16:rowId xmlns:a16="http://schemas.microsoft.com/office/drawing/2014/main" val="162041672"/>
                  </a:ext>
                </a:extLst>
              </a:tr>
              <a:tr h="582386">
                <a:tc>
                  <a:txBody>
                    <a:bodyPr/>
                    <a:lstStyle/>
                    <a:p>
                      <a:r>
                        <a:rPr lang="pt-BR">
                          <a:effectLst/>
                        </a:rPr>
                        <a:t>RF-004</a:t>
                      </a:r>
                    </a:p>
                  </a:txBody>
                  <a:tcPr marL="123825" marR="123825" marT="57150" marB="57150" anchor="ctr"/>
                </a:tc>
                <a:tc>
                  <a:txBody>
                    <a:bodyPr/>
                    <a:lstStyle/>
                    <a:p>
                      <a:r>
                        <a:rPr lang="pt-BR">
                          <a:effectLst/>
                        </a:rPr>
                        <a:t>Opção de publicar ou privar conjuntos para outros usuários</a:t>
                      </a:r>
                    </a:p>
                  </a:txBody>
                  <a:tcPr marL="123825" marR="123825" marT="57150" marB="57150" anchor="ctr"/>
                </a:tc>
                <a:tc>
                  <a:txBody>
                    <a:bodyPr/>
                    <a:lstStyle/>
                    <a:p>
                      <a:r>
                        <a:rPr lang="pt-BR">
                          <a:effectLst/>
                        </a:rPr>
                        <a:t>MEIOS DE COMUNICAÇÃO</a:t>
                      </a:r>
                    </a:p>
                  </a:txBody>
                  <a:tcPr marL="123825" marR="123825" marT="57150" marB="57150" anchor="ctr"/>
                </a:tc>
                <a:extLst>
                  <a:ext uri="{0D108BD9-81ED-4DB2-BD59-A6C34878D82A}">
                    <a16:rowId xmlns:a16="http://schemas.microsoft.com/office/drawing/2014/main" val="2671404921"/>
                  </a:ext>
                </a:extLst>
              </a:tr>
              <a:tr h="597626">
                <a:tc>
                  <a:txBody>
                    <a:bodyPr/>
                    <a:lstStyle/>
                    <a:p>
                      <a:r>
                        <a:rPr lang="pt-BR">
                          <a:effectLst/>
                        </a:rPr>
                        <a:t>RF-005</a:t>
                      </a:r>
                    </a:p>
                  </a:txBody>
                  <a:tcPr marL="123825" marR="123825" marT="57150" marB="57150" anchor="ctr"/>
                </a:tc>
                <a:tc>
                  <a:txBody>
                    <a:bodyPr/>
                    <a:lstStyle/>
                    <a:p>
                      <a:r>
                        <a:rPr lang="pt-BR">
                          <a:effectLst/>
                        </a:rPr>
                        <a:t>Possuir conjuntos exemplos para facilitar o aprendizado</a:t>
                      </a:r>
                    </a:p>
                  </a:txBody>
                  <a:tcPr marL="123825" marR="123825" marT="57150" marB="57150" anchor="ctr"/>
                </a:tc>
                <a:tc>
                  <a:txBody>
                    <a:bodyPr/>
                    <a:lstStyle/>
                    <a:p>
                      <a:r>
                        <a:rPr lang="pt-BR">
                          <a:effectLst/>
                        </a:rPr>
                        <a:t>MEIOS DE COMUNICAÇÃO</a:t>
                      </a:r>
                    </a:p>
                  </a:txBody>
                  <a:tcPr marL="123825" marR="123825" marT="57150" marB="57150" anchor="ctr"/>
                </a:tc>
                <a:extLst>
                  <a:ext uri="{0D108BD9-81ED-4DB2-BD59-A6C34878D82A}">
                    <a16:rowId xmlns:a16="http://schemas.microsoft.com/office/drawing/2014/main" val="1354694804"/>
                  </a:ext>
                </a:extLst>
              </a:tr>
              <a:tr h="582386">
                <a:tc>
                  <a:txBody>
                    <a:bodyPr/>
                    <a:lstStyle/>
                    <a:p>
                      <a:r>
                        <a:rPr lang="pt-BR">
                          <a:effectLst/>
                        </a:rPr>
                        <a:t>RF-006</a:t>
                      </a:r>
                    </a:p>
                  </a:txBody>
                  <a:tcPr marL="123825" marR="123825" marT="57150" marB="57150" anchor="ctr"/>
                </a:tc>
                <a:tc>
                  <a:txBody>
                    <a:bodyPr/>
                    <a:lstStyle/>
                    <a:p>
                      <a:r>
                        <a:rPr lang="pt-BR">
                          <a:effectLst/>
                        </a:rPr>
                        <a:t>Opção de curtir/favoritar conjuntos públicos</a:t>
                      </a:r>
                    </a:p>
                  </a:txBody>
                  <a:tcPr marL="123825" marR="123825" marT="57150" marB="57150" anchor="ctr"/>
                </a:tc>
                <a:tc>
                  <a:txBody>
                    <a:bodyPr/>
                    <a:lstStyle/>
                    <a:p>
                      <a:r>
                        <a:rPr lang="pt-BR" dirty="0">
                          <a:effectLst/>
                        </a:rPr>
                        <a:t>BAIXA</a:t>
                      </a:r>
                    </a:p>
                  </a:txBody>
                  <a:tcPr marL="123825" marR="123825" marT="57150" marB="57150" anchor="ctr"/>
                </a:tc>
                <a:extLst>
                  <a:ext uri="{0D108BD9-81ED-4DB2-BD59-A6C34878D82A}">
                    <a16:rowId xmlns:a16="http://schemas.microsoft.com/office/drawing/2014/main" val="1460222101"/>
                  </a:ext>
                </a:extLst>
              </a:tr>
            </a:tbl>
          </a:graphicData>
        </a:graphic>
      </p:graphicFrame>
      <p:sp>
        <p:nvSpPr>
          <p:cNvPr id="4" name="Retângulo 3">
            <a:extLst>
              <a:ext uri="{FF2B5EF4-FFF2-40B4-BE49-F238E27FC236}">
                <a16:creationId xmlns:a16="http://schemas.microsoft.com/office/drawing/2014/main" id="{F9C9C146-7704-4244-A79F-C7C36F89FEE3}"/>
              </a:ext>
            </a:extLst>
          </p:cNvPr>
          <p:cNvSpPr/>
          <p:nvPr/>
        </p:nvSpPr>
        <p:spPr>
          <a:xfrm>
            <a:off x="5071745" y="3244334"/>
            <a:ext cx="184731" cy="369332"/>
          </a:xfrm>
          <a:prstGeom prst="rect">
            <a:avLst/>
          </a:prstGeom>
        </p:spPr>
        <p:txBody>
          <a:bodyPr wrap="none">
            <a:spAutoFit/>
          </a:bodyPr>
          <a:lstStyle/>
          <a:p>
            <a:endParaRPr lang="pt-BR" dirty="0"/>
          </a:p>
        </p:txBody>
      </p:sp>
    </p:spTree>
    <p:extLst>
      <p:ext uri="{BB962C8B-B14F-4D97-AF65-F5344CB8AC3E}">
        <p14:creationId xmlns:p14="http://schemas.microsoft.com/office/powerpoint/2010/main" val="542238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DC3404-A94A-4DB1-B806-B98E9D583122}"/>
              </a:ext>
            </a:extLst>
          </p:cNvPr>
          <p:cNvSpPr>
            <a:spLocks noGrp="1"/>
          </p:cNvSpPr>
          <p:nvPr>
            <p:ph type="title"/>
          </p:nvPr>
        </p:nvSpPr>
        <p:spPr/>
        <p:txBody>
          <a:bodyPr/>
          <a:lstStyle/>
          <a:p>
            <a:r>
              <a:rPr lang="pt-BR" dirty="0"/>
              <a:t>Requisitos Não Funcionais</a:t>
            </a:r>
            <a:br>
              <a:rPr lang="pt-BR" dirty="0"/>
            </a:br>
            <a:endParaRPr lang="pt-BR" dirty="0"/>
          </a:p>
        </p:txBody>
      </p:sp>
      <p:graphicFrame>
        <p:nvGraphicFramePr>
          <p:cNvPr id="4" name="Tabela 4">
            <a:extLst>
              <a:ext uri="{FF2B5EF4-FFF2-40B4-BE49-F238E27FC236}">
                <a16:creationId xmlns:a16="http://schemas.microsoft.com/office/drawing/2014/main" id="{A7E50354-0DFC-49F7-8692-77D509AA25CD}"/>
              </a:ext>
            </a:extLst>
          </p:cNvPr>
          <p:cNvGraphicFramePr>
            <a:graphicFrameLocks noGrp="1"/>
          </p:cNvGraphicFramePr>
          <p:nvPr>
            <p:ph idx="1"/>
            <p:extLst>
              <p:ext uri="{D42A27DB-BD31-4B8C-83A1-F6EECF244321}">
                <p14:modId xmlns:p14="http://schemas.microsoft.com/office/powerpoint/2010/main" val="3805229979"/>
              </p:ext>
            </p:extLst>
          </p:nvPr>
        </p:nvGraphicFramePr>
        <p:xfrm>
          <a:off x="1024128" y="2020824"/>
          <a:ext cx="9720261" cy="4251960"/>
        </p:xfrm>
        <a:graphic>
          <a:graphicData uri="http://schemas.openxmlformats.org/drawingml/2006/table">
            <a:tbl>
              <a:tblPr firstRow="1" bandRow="1">
                <a:tableStyleId>{073A0DAA-6AF3-43AB-8588-CEC1D06C72B9}</a:tableStyleId>
              </a:tblPr>
              <a:tblGrid>
                <a:gridCol w="3240087">
                  <a:extLst>
                    <a:ext uri="{9D8B030D-6E8A-4147-A177-3AD203B41FA5}">
                      <a16:colId xmlns:a16="http://schemas.microsoft.com/office/drawing/2014/main" val="1602510416"/>
                    </a:ext>
                  </a:extLst>
                </a:gridCol>
                <a:gridCol w="3194050">
                  <a:extLst>
                    <a:ext uri="{9D8B030D-6E8A-4147-A177-3AD203B41FA5}">
                      <a16:colId xmlns:a16="http://schemas.microsoft.com/office/drawing/2014/main" val="3392945563"/>
                    </a:ext>
                  </a:extLst>
                </a:gridCol>
                <a:gridCol w="3286124">
                  <a:extLst>
                    <a:ext uri="{9D8B030D-6E8A-4147-A177-3AD203B41FA5}">
                      <a16:colId xmlns:a16="http://schemas.microsoft.com/office/drawing/2014/main" val="1504151971"/>
                    </a:ext>
                  </a:extLst>
                </a:gridCol>
              </a:tblGrid>
              <a:tr h="370840">
                <a:tc>
                  <a:txBody>
                    <a:bodyPr/>
                    <a:lstStyle/>
                    <a:p>
                      <a:r>
                        <a:rPr lang="pt-BR" dirty="0">
                          <a:effectLst/>
                        </a:rPr>
                        <a:t>AI da UE</a:t>
                      </a:r>
                    </a:p>
                  </a:txBody>
                  <a:tcPr marL="123825" marR="123825" marT="57150" marB="57150" anchor="ctr"/>
                </a:tc>
                <a:tc>
                  <a:txBody>
                    <a:bodyPr/>
                    <a:lstStyle/>
                    <a:p>
                      <a:r>
                        <a:rPr lang="pt-BR">
                          <a:effectLst/>
                        </a:rPr>
                        <a:t>Descrição do Requisito</a:t>
                      </a:r>
                    </a:p>
                  </a:txBody>
                  <a:tcPr marL="123825" marR="123825" marT="57150" marB="57150" anchor="ctr"/>
                </a:tc>
                <a:tc>
                  <a:txBody>
                    <a:bodyPr/>
                    <a:lstStyle/>
                    <a:p>
                      <a:r>
                        <a:rPr lang="pt-BR" dirty="0">
                          <a:effectLst/>
                        </a:rPr>
                        <a:t>prioridade</a:t>
                      </a:r>
                    </a:p>
                  </a:txBody>
                  <a:tcPr marL="123825" marR="123825" marT="57150" marB="57150" anchor="ctr"/>
                </a:tc>
                <a:extLst>
                  <a:ext uri="{0D108BD9-81ED-4DB2-BD59-A6C34878D82A}">
                    <a16:rowId xmlns:a16="http://schemas.microsoft.com/office/drawing/2014/main" val="1978462055"/>
                  </a:ext>
                </a:extLst>
              </a:tr>
              <a:tr h="370840">
                <a:tc>
                  <a:txBody>
                    <a:bodyPr/>
                    <a:lstStyle/>
                    <a:p>
                      <a:r>
                        <a:rPr lang="pt-BR" dirty="0">
                          <a:effectLst/>
                        </a:rPr>
                        <a:t>RNF-001</a:t>
                      </a:r>
                    </a:p>
                  </a:txBody>
                  <a:tcPr marL="123825" marR="123825" marT="57150" marB="57150" anchor="ctr"/>
                </a:tc>
                <a:tc>
                  <a:txBody>
                    <a:bodyPr/>
                    <a:lstStyle/>
                    <a:p>
                      <a:r>
                        <a:rPr lang="pt-BR">
                          <a:effectLst/>
                        </a:rPr>
                        <a:t>O sistema deve ser responsivo para rodar em um dispositivo móvel</a:t>
                      </a:r>
                    </a:p>
                  </a:txBody>
                  <a:tcPr marL="123825" marR="123825" marT="57150" marB="57150" anchor="ctr"/>
                </a:tc>
                <a:tc>
                  <a:txBody>
                    <a:bodyPr/>
                    <a:lstStyle/>
                    <a:p>
                      <a:r>
                        <a:rPr lang="pt-BR">
                          <a:effectLst/>
                        </a:rPr>
                        <a:t>MEIOS DE COMUNICAÇÃO</a:t>
                      </a:r>
                    </a:p>
                  </a:txBody>
                  <a:tcPr marL="123825" marR="123825" marT="57150" marB="57150" anchor="ctr"/>
                </a:tc>
                <a:extLst>
                  <a:ext uri="{0D108BD9-81ED-4DB2-BD59-A6C34878D82A}">
                    <a16:rowId xmlns:a16="http://schemas.microsoft.com/office/drawing/2014/main" val="2810165770"/>
                  </a:ext>
                </a:extLst>
              </a:tr>
              <a:tr h="370840">
                <a:tc>
                  <a:txBody>
                    <a:bodyPr/>
                    <a:lstStyle/>
                    <a:p>
                      <a:r>
                        <a:rPr lang="pt-BR">
                          <a:effectLst/>
                        </a:rPr>
                        <a:t>RNF-002</a:t>
                      </a:r>
                    </a:p>
                  </a:txBody>
                  <a:tcPr marL="123825" marR="123825" marT="57150" marB="57150" anchor="ctr"/>
                </a:tc>
                <a:tc>
                  <a:txBody>
                    <a:bodyPr/>
                    <a:lstStyle/>
                    <a:p>
                      <a:r>
                        <a:rPr lang="pt-BR">
                          <a:effectLst/>
                        </a:rPr>
                        <a:t>Deve processar dados do usuário em no máximo 3s</a:t>
                      </a:r>
                    </a:p>
                  </a:txBody>
                  <a:tcPr marL="123825" marR="123825" marT="57150" marB="57150" anchor="ctr"/>
                </a:tc>
                <a:tc>
                  <a:txBody>
                    <a:bodyPr/>
                    <a:lstStyle/>
                    <a:p>
                      <a:r>
                        <a:rPr lang="pt-BR">
                          <a:effectLst/>
                        </a:rPr>
                        <a:t>BAIXA</a:t>
                      </a:r>
                    </a:p>
                  </a:txBody>
                  <a:tcPr marL="123825" marR="123825" marT="57150" marB="57150" anchor="ctr"/>
                </a:tc>
                <a:extLst>
                  <a:ext uri="{0D108BD9-81ED-4DB2-BD59-A6C34878D82A}">
                    <a16:rowId xmlns:a16="http://schemas.microsoft.com/office/drawing/2014/main" val="3429167012"/>
                  </a:ext>
                </a:extLst>
              </a:tr>
              <a:tr h="370840">
                <a:tc>
                  <a:txBody>
                    <a:bodyPr/>
                    <a:lstStyle/>
                    <a:p>
                      <a:r>
                        <a:rPr lang="pt-BR">
                          <a:effectLst/>
                        </a:rPr>
                        <a:t>RNF-003</a:t>
                      </a:r>
                    </a:p>
                  </a:txBody>
                  <a:tcPr marL="123825" marR="123825" marT="57150" marB="57150" anchor="ctr"/>
                </a:tc>
                <a:tc>
                  <a:txBody>
                    <a:bodyPr/>
                    <a:lstStyle/>
                    <a:p>
                      <a:r>
                        <a:rPr lang="pt-BR">
                          <a:effectLst/>
                        </a:rPr>
                        <a:t>Deve atualizar os dados do usuário a cada 10s</a:t>
                      </a:r>
                    </a:p>
                  </a:txBody>
                  <a:tcPr marL="123825" marR="123825" marT="57150" marB="57150" anchor="ctr"/>
                </a:tc>
                <a:tc>
                  <a:txBody>
                    <a:bodyPr/>
                    <a:lstStyle/>
                    <a:p>
                      <a:r>
                        <a:rPr lang="pt-BR">
                          <a:effectLst/>
                        </a:rPr>
                        <a:t>BAIXA</a:t>
                      </a:r>
                    </a:p>
                  </a:txBody>
                  <a:tcPr marL="123825" marR="123825" marT="57150" marB="57150" anchor="ctr"/>
                </a:tc>
                <a:extLst>
                  <a:ext uri="{0D108BD9-81ED-4DB2-BD59-A6C34878D82A}">
                    <a16:rowId xmlns:a16="http://schemas.microsoft.com/office/drawing/2014/main" val="4104777376"/>
                  </a:ext>
                </a:extLst>
              </a:tr>
              <a:tr h="370840">
                <a:tc>
                  <a:txBody>
                    <a:bodyPr/>
                    <a:lstStyle/>
                    <a:p>
                      <a:r>
                        <a:rPr lang="pt-BR">
                          <a:effectLst/>
                        </a:rPr>
                        <a:t>RNF-004</a:t>
                      </a:r>
                    </a:p>
                  </a:txBody>
                  <a:tcPr marL="123825" marR="123825" marT="57150" marB="57150" anchor="ctr"/>
                </a:tc>
                <a:tc>
                  <a:txBody>
                    <a:bodyPr/>
                    <a:lstStyle/>
                    <a:p>
                      <a:r>
                        <a:rPr lang="pt-BR">
                          <a:effectLst/>
                        </a:rPr>
                        <a:t>O site deve ter domínio acessível (Repl.it, etc)</a:t>
                      </a:r>
                    </a:p>
                  </a:txBody>
                  <a:tcPr marL="123825" marR="123825" marT="57150" marB="57150" anchor="ctr"/>
                </a:tc>
                <a:tc>
                  <a:txBody>
                    <a:bodyPr/>
                    <a:lstStyle/>
                    <a:p>
                      <a:r>
                        <a:rPr lang="pt-BR">
                          <a:effectLst/>
                        </a:rPr>
                        <a:t>MEIOS DE COMUNICAÇÃO</a:t>
                      </a:r>
                    </a:p>
                  </a:txBody>
                  <a:tcPr marL="123825" marR="123825" marT="57150" marB="57150" anchor="ctr"/>
                </a:tc>
                <a:extLst>
                  <a:ext uri="{0D108BD9-81ED-4DB2-BD59-A6C34878D82A}">
                    <a16:rowId xmlns:a16="http://schemas.microsoft.com/office/drawing/2014/main" val="1818682402"/>
                  </a:ext>
                </a:extLst>
              </a:tr>
              <a:tr h="370840">
                <a:tc>
                  <a:txBody>
                    <a:bodyPr/>
                    <a:lstStyle/>
                    <a:p>
                      <a:r>
                        <a:rPr lang="pt-BR">
                          <a:effectLst/>
                        </a:rPr>
                        <a:t>RNF-004</a:t>
                      </a:r>
                    </a:p>
                  </a:txBody>
                  <a:tcPr marL="123825" marR="123825" marT="57150" marB="57150" anchor="ctr"/>
                </a:tc>
                <a:tc>
                  <a:txBody>
                    <a:bodyPr/>
                    <a:lstStyle/>
                    <a:p>
                      <a:r>
                        <a:rPr lang="pt-BR">
                          <a:effectLst/>
                        </a:rPr>
                        <a:t>O site deve ser compatível com os principais navegadores (Opera, Chrome, FireFox)</a:t>
                      </a:r>
                    </a:p>
                  </a:txBody>
                  <a:tcPr marL="123825" marR="123825" marT="57150" marB="57150" anchor="ctr"/>
                </a:tc>
                <a:tc>
                  <a:txBody>
                    <a:bodyPr/>
                    <a:lstStyle/>
                    <a:p>
                      <a:r>
                        <a:rPr lang="pt-BR" dirty="0">
                          <a:effectLst/>
                        </a:rPr>
                        <a:t>ALTA</a:t>
                      </a:r>
                    </a:p>
                  </a:txBody>
                  <a:tcPr marL="123825" marR="123825" marT="57150" marB="57150" anchor="ctr"/>
                </a:tc>
                <a:extLst>
                  <a:ext uri="{0D108BD9-81ED-4DB2-BD59-A6C34878D82A}">
                    <a16:rowId xmlns:a16="http://schemas.microsoft.com/office/drawing/2014/main" val="1822533223"/>
                  </a:ext>
                </a:extLst>
              </a:tr>
            </a:tbl>
          </a:graphicData>
        </a:graphic>
      </p:graphicFrame>
    </p:spTree>
    <p:extLst>
      <p:ext uri="{BB962C8B-B14F-4D97-AF65-F5344CB8AC3E}">
        <p14:creationId xmlns:p14="http://schemas.microsoft.com/office/powerpoint/2010/main" val="2370884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130</TotalTime>
  <Words>718</Words>
  <Application>Microsoft Office PowerPoint</Application>
  <PresentationFormat>Widescreen</PresentationFormat>
  <Paragraphs>114</Paragraphs>
  <Slides>18</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18</vt:i4>
      </vt:variant>
    </vt:vector>
  </HeadingPairs>
  <TitlesOfParts>
    <vt:vector size="24" baseType="lpstr">
      <vt:lpstr>Arial</vt:lpstr>
      <vt:lpstr>Calibri</vt:lpstr>
      <vt:lpstr>Tw Cen MT</vt:lpstr>
      <vt:lpstr>Tw Cen MT Condensed</vt:lpstr>
      <vt:lpstr>Wingdings 3</vt:lpstr>
      <vt:lpstr>Integral</vt:lpstr>
      <vt:lpstr>Moda e estilo</vt:lpstr>
      <vt:lpstr>Contexto DO Problema</vt:lpstr>
      <vt:lpstr>Público-Alvo | PERSONAS</vt:lpstr>
      <vt:lpstr>PERSONAS</vt:lpstr>
      <vt:lpstr>PERSONAS</vt:lpstr>
      <vt:lpstr>Proposta de Solução | Objetivos</vt:lpstr>
      <vt:lpstr>Histórias e usuários</vt:lpstr>
      <vt:lpstr>Requisitos Funcionais </vt:lpstr>
      <vt:lpstr>Requisitos Não Funcionais </vt:lpstr>
      <vt:lpstr>Projeto da Interface</vt:lpstr>
      <vt:lpstr>Projetos da interface </vt:lpstr>
      <vt:lpstr>Projetos da interface </vt:lpstr>
      <vt:lpstr>Projetos da interface </vt:lpstr>
      <vt:lpstr>Projetos da interface </vt:lpstr>
      <vt:lpstr>Projetos da interface</vt:lpstr>
      <vt:lpstr>Metodologia</vt:lpstr>
      <vt:lpstr>Ferramentas </vt:lpstr>
      <vt:lpstr>MODA E ESTILO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XPTO</dc:title>
  <dc:creator>Rommel Carneiro</dc:creator>
  <cp:lastModifiedBy>Vitor Militão</cp:lastModifiedBy>
  <cp:revision>17</cp:revision>
  <dcterms:created xsi:type="dcterms:W3CDTF">2022-04-05T03:20:00Z</dcterms:created>
  <dcterms:modified xsi:type="dcterms:W3CDTF">2023-04-16T23:24:00Z</dcterms:modified>
</cp:coreProperties>
</file>