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5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F3D86-3297-4BBF-AFD1-9E5522782D12}" v="21" dt="2023-04-14T19:02:05.415"/>
    <p1510:client id="{7C84ECF8-4F79-F9DB-2595-40527463C007}" v="21" dt="2023-04-15T01:17:10.811"/>
    <p1510:client id="{966891BE-0E4C-A67E-4D22-B7655325D119}" v="124" dt="2023-04-16T20:13:46.493"/>
    <p1510:client id="{D3C46197-C784-FC20-874D-3FD82E32DA18}" v="631" dt="2023-04-15T01:07:1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36C0E-55E7-4163-8D8A-F657B7778AD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E41C8-9EF3-43F7-AFD9-BDB014F7FDC7}">
      <dgm:prSet/>
      <dgm:spPr/>
      <dgm:t>
        <a:bodyPr/>
        <a:lstStyle/>
        <a:p>
          <a:pPr rtl="0"/>
          <a:r>
            <a:rPr lang="pt-BR" b="1" dirty="0">
              <a:solidFill>
                <a:srgbClr val="010000"/>
              </a:solidFill>
              <a:latin typeface="Sagona Book"/>
            </a:rPr>
            <a:t>Desafio 1</a:t>
          </a:r>
          <a:br>
            <a:rPr lang="pt-BR" dirty="0">
              <a:latin typeface="Sagona Book"/>
            </a:rPr>
          </a:br>
          <a:r>
            <a:rPr lang="pt-BR" dirty="0"/>
            <a:t>Para superar essas dificuldades, é importante definir prioridades claras e estabelecer metas </a:t>
          </a:r>
          <a:r>
            <a:rPr lang="pt-BR" dirty="0">
              <a:latin typeface="Sagona Book"/>
            </a:rPr>
            <a:t>realistas e também</a:t>
          </a:r>
          <a:r>
            <a:rPr lang="pt-BR" dirty="0"/>
            <a:t> definir o que precisa ser feito e quando, para evitar a procrastinação e garantir que as tarefas sejam realizadas dentro do prazo.</a:t>
          </a:r>
          <a:endParaRPr lang="en-US" dirty="0">
            <a:solidFill>
              <a:srgbClr val="010000"/>
            </a:solidFill>
            <a:latin typeface="Sagona Book"/>
          </a:endParaRPr>
        </a:p>
      </dgm:t>
    </dgm:pt>
    <dgm:pt modelId="{680047EF-C3CF-403D-B782-E77F8A0A92D9}" type="parTrans" cxnId="{6BF2F4D7-034E-4DB6-8E27-161A14BB8197}">
      <dgm:prSet/>
      <dgm:spPr/>
      <dgm:t>
        <a:bodyPr/>
        <a:lstStyle/>
        <a:p>
          <a:endParaRPr lang="en-US"/>
        </a:p>
      </dgm:t>
    </dgm:pt>
    <dgm:pt modelId="{35E59E14-FAA8-4AED-90C6-29FC12E8CB9F}" type="sibTrans" cxnId="{6BF2F4D7-034E-4DB6-8E27-161A14BB8197}">
      <dgm:prSet/>
      <dgm:spPr/>
      <dgm:t>
        <a:bodyPr/>
        <a:lstStyle/>
        <a:p>
          <a:endParaRPr lang="en-US"/>
        </a:p>
      </dgm:t>
    </dgm:pt>
    <dgm:pt modelId="{23E5ADA1-1546-4300-8444-BA948D104737}">
      <dgm:prSet/>
      <dgm:spPr/>
      <dgm:t>
        <a:bodyPr/>
        <a:lstStyle/>
        <a:p>
          <a:pPr rtl="0"/>
          <a:r>
            <a:rPr lang="pt-BR" b="1" dirty="0">
              <a:solidFill>
                <a:schemeClr val="bg2">
                  <a:lumMod val="10000"/>
                </a:schemeClr>
              </a:solidFill>
              <a:latin typeface="Sagona Book"/>
            </a:rPr>
            <a:t>Desafio 2</a:t>
          </a:r>
          <a:br>
            <a:rPr lang="pt-BR" b="1" dirty="0">
              <a:latin typeface="Sagona Book"/>
            </a:rPr>
          </a:br>
          <a:r>
            <a:rPr lang="pt-BR" dirty="0"/>
            <a:t>é importante criar um ambiente de trabalho livre de distrações e estabelecer horários específicos para verificar e-mails e redes sociais. Também é útil usar ferramentas como bloqueadores de sites e aplicativos para evitar a tentação de procrastinar.</a:t>
          </a:r>
          <a:endParaRPr lang="en-US" dirty="0"/>
        </a:p>
      </dgm:t>
    </dgm:pt>
    <dgm:pt modelId="{C37D4E8C-8681-4E67-AEDE-E783E6BFC806}" type="parTrans" cxnId="{CFD1E000-B8B5-451E-95C5-582D0BA8CF14}">
      <dgm:prSet/>
      <dgm:spPr/>
      <dgm:t>
        <a:bodyPr/>
        <a:lstStyle/>
        <a:p>
          <a:endParaRPr lang="en-US"/>
        </a:p>
      </dgm:t>
    </dgm:pt>
    <dgm:pt modelId="{F3BD98AE-85E9-4F83-884B-891AC86B8251}" type="sibTrans" cxnId="{CFD1E000-B8B5-451E-95C5-582D0BA8CF14}">
      <dgm:prSet/>
      <dgm:spPr/>
      <dgm:t>
        <a:bodyPr/>
        <a:lstStyle/>
        <a:p>
          <a:endParaRPr lang="en-US"/>
        </a:p>
      </dgm:t>
    </dgm:pt>
    <dgm:pt modelId="{69491BF4-E773-4F2A-9B16-F37635D40B37}">
      <dgm:prSet/>
      <dgm:spPr/>
      <dgm:t>
        <a:bodyPr/>
        <a:lstStyle/>
        <a:p>
          <a:pPr rtl="0"/>
          <a:r>
            <a:rPr lang="pt-BR" b="1" dirty="0">
              <a:solidFill>
                <a:schemeClr val="bg2">
                  <a:lumMod val="10000"/>
                </a:schemeClr>
              </a:solidFill>
              <a:latin typeface="Sagona Book"/>
            </a:rPr>
            <a:t>Desafio 3</a:t>
          </a:r>
          <a:br>
            <a:rPr lang="pt-BR" dirty="0">
              <a:latin typeface="Sagona Book"/>
            </a:rPr>
          </a:br>
          <a:r>
            <a:rPr lang="pt-BR" dirty="0"/>
            <a:t>é importante encontrar maneiras de tornar as tarefas mais interessantes e significativas. Isso pode incluir estabelecer recompensas para completar tarefas difíceis, trabalhar em projetos que tenham um propósito pessoal ou colaborar com outras pessoas para obter feedback e apoio.</a:t>
          </a:r>
          <a:endParaRPr lang="en-US" dirty="0"/>
        </a:p>
      </dgm:t>
    </dgm:pt>
    <dgm:pt modelId="{395F7DFC-8B5D-426C-9505-C857978EFFC7}" type="parTrans" cxnId="{1FE72128-DF7A-448C-AA7E-E6B3AE9944B9}">
      <dgm:prSet/>
      <dgm:spPr/>
      <dgm:t>
        <a:bodyPr/>
        <a:lstStyle/>
        <a:p>
          <a:endParaRPr lang="en-US"/>
        </a:p>
      </dgm:t>
    </dgm:pt>
    <dgm:pt modelId="{2980F45C-46DA-47D7-BA02-B0B11927955B}" type="sibTrans" cxnId="{1FE72128-DF7A-448C-AA7E-E6B3AE9944B9}">
      <dgm:prSet/>
      <dgm:spPr/>
      <dgm:t>
        <a:bodyPr/>
        <a:lstStyle/>
        <a:p>
          <a:endParaRPr lang="en-US"/>
        </a:p>
      </dgm:t>
    </dgm:pt>
    <dgm:pt modelId="{BAAE3C47-5B81-434F-A7F0-5514EBF7CAE3}">
      <dgm:prSet/>
      <dgm:spPr/>
      <dgm:t>
        <a:bodyPr/>
        <a:lstStyle/>
        <a:p>
          <a:pPr rtl="0"/>
          <a:r>
            <a:rPr lang="pt-BR" b="1" dirty="0">
              <a:solidFill>
                <a:schemeClr val="bg2">
                  <a:lumMod val="10000"/>
                </a:schemeClr>
              </a:solidFill>
              <a:latin typeface="Sagona Book"/>
            </a:rPr>
            <a:t>Desafio 4</a:t>
          </a:r>
          <a:br>
            <a:rPr lang="pt-BR" dirty="0">
              <a:solidFill>
                <a:srgbClr val="010000"/>
              </a:solidFill>
              <a:latin typeface="Sagona Book"/>
            </a:rPr>
          </a:br>
          <a:r>
            <a:rPr lang="pt-BR" dirty="0"/>
            <a:t>é importante criar um sistema de planejamento eficaz que inclua a definição de objetivos claros, o estabelecimento de prazos realistas e a alocação de tempo suficiente para cada tarefa. Ferramentas como agendas, listas de tarefas e aplicativos de gerenciamento de tempo podem ser úteis nesse processo.</a:t>
          </a:r>
          <a:endParaRPr lang="en-US" dirty="0"/>
        </a:p>
      </dgm:t>
    </dgm:pt>
    <dgm:pt modelId="{B7A49552-40F5-45A7-A08A-12F17545E736}" type="parTrans" cxnId="{DA0DBCC4-13CF-49F8-9FB1-DFA430550ED4}">
      <dgm:prSet/>
      <dgm:spPr/>
      <dgm:t>
        <a:bodyPr/>
        <a:lstStyle/>
        <a:p>
          <a:endParaRPr lang="en-US"/>
        </a:p>
      </dgm:t>
    </dgm:pt>
    <dgm:pt modelId="{0E154212-F990-48B8-8FAD-CA99C544D230}" type="sibTrans" cxnId="{DA0DBCC4-13CF-49F8-9FB1-DFA430550ED4}">
      <dgm:prSet/>
      <dgm:spPr/>
      <dgm:t>
        <a:bodyPr/>
        <a:lstStyle/>
        <a:p>
          <a:endParaRPr lang="en-US"/>
        </a:p>
      </dgm:t>
    </dgm:pt>
    <dgm:pt modelId="{F8A249E4-4F6A-4380-83F8-8D9FA7D04CEF}" type="pres">
      <dgm:prSet presAssocID="{98836C0E-55E7-4163-8D8A-F657B7778AD1}" presName="Name0" presStyleCnt="0">
        <dgm:presLayoutVars>
          <dgm:dir/>
          <dgm:resizeHandles val="exact"/>
        </dgm:presLayoutVars>
      </dgm:prSet>
      <dgm:spPr/>
    </dgm:pt>
    <dgm:pt modelId="{8E829D76-A66B-45D1-A737-36F593CE1BF6}" type="pres">
      <dgm:prSet presAssocID="{A82E41C8-9EF3-43F7-AFD9-BDB014F7FDC7}" presName="node" presStyleLbl="node1" presStyleIdx="0" presStyleCnt="4">
        <dgm:presLayoutVars>
          <dgm:bulletEnabled val="1"/>
        </dgm:presLayoutVars>
      </dgm:prSet>
      <dgm:spPr/>
    </dgm:pt>
    <dgm:pt modelId="{CF8F6BF6-8EB3-4BCF-B772-D4C6F15EE1B0}" type="pres">
      <dgm:prSet presAssocID="{35E59E14-FAA8-4AED-90C6-29FC12E8CB9F}" presName="sibTrans" presStyleLbl="sibTrans2D1" presStyleIdx="0" presStyleCnt="3"/>
      <dgm:spPr/>
    </dgm:pt>
    <dgm:pt modelId="{E0C20618-D372-419A-BD5B-DCC13C9CD680}" type="pres">
      <dgm:prSet presAssocID="{35E59E14-FAA8-4AED-90C6-29FC12E8CB9F}" presName="connectorText" presStyleLbl="sibTrans2D1" presStyleIdx="0" presStyleCnt="3"/>
      <dgm:spPr/>
    </dgm:pt>
    <dgm:pt modelId="{86BE6922-923D-471C-84B0-B363F9CB750B}" type="pres">
      <dgm:prSet presAssocID="{23E5ADA1-1546-4300-8444-BA948D104737}" presName="node" presStyleLbl="node1" presStyleIdx="1" presStyleCnt="4">
        <dgm:presLayoutVars>
          <dgm:bulletEnabled val="1"/>
        </dgm:presLayoutVars>
      </dgm:prSet>
      <dgm:spPr/>
    </dgm:pt>
    <dgm:pt modelId="{FF04F4FF-815B-40D9-9764-E6A200735219}" type="pres">
      <dgm:prSet presAssocID="{F3BD98AE-85E9-4F83-884B-891AC86B8251}" presName="sibTrans" presStyleLbl="sibTrans2D1" presStyleIdx="1" presStyleCnt="3"/>
      <dgm:spPr/>
    </dgm:pt>
    <dgm:pt modelId="{26724FCC-211C-4EEC-8C13-C739CDE90227}" type="pres">
      <dgm:prSet presAssocID="{F3BD98AE-85E9-4F83-884B-891AC86B8251}" presName="connectorText" presStyleLbl="sibTrans2D1" presStyleIdx="1" presStyleCnt="3"/>
      <dgm:spPr/>
    </dgm:pt>
    <dgm:pt modelId="{FCE2741D-5CE7-47C5-B43C-9803253067E1}" type="pres">
      <dgm:prSet presAssocID="{69491BF4-E773-4F2A-9B16-F37635D40B37}" presName="node" presStyleLbl="node1" presStyleIdx="2" presStyleCnt="4">
        <dgm:presLayoutVars>
          <dgm:bulletEnabled val="1"/>
        </dgm:presLayoutVars>
      </dgm:prSet>
      <dgm:spPr/>
    </dgm:pt>
    <dgm:pt modelId="{1CED0B2B-31EF-428F-88D3-60941326FBFF}" type="pres">
      <dgm:prSet presAssocID="{2980F45C-46DA-47D7-BA02-B0B11927955B}" presName="sibTrans" presStyleLbl="sibTrans2D1" presStyleIdx="2" presStyleCnt="3"/>
      <dgm:spPr/>
    </dgm:pt>
    <dgm:pt modelId="{9D62E675-5EF6-4355-A211-FB5A30026E62}" type="pres">
      <dgm:prSet presAssocID="{2980F45C-46DA-47D7-BA02-B0B11927955B}" presName="connectorText" presStyleLbl="sibTrans2D1" presStyleIdx="2" presStyleCnt="3"/>
      <dgm:spPr/>
    </dgm:pt>
    <dgm:pt modelId="{5BC72F85-40D9-434D-87BF-0113DB0B37DD}" type="pres">
      <dgm:prSet presAssocID="{BAAE3C47-5B81-434F-A7F0-5514EBF7CAE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D1E000-B8B5-451E-95C5-582D0BA8CF14}" srcId="{98836C0E-55E7-4163-8D8A-F657B7778AD1}" destId="{23E5ADA1-1546-4300-8444-BA948D104737}" srcOrd="1" destOrd="0" parTransId="{C37D4E8C-8681-4E67-AEDE-E783E6BFC806}" sibTransId="{F3BD98AE-85E9-4F83-884B-891AC86B8251}"/>
    <dgm:cxn modelId="{5828C418-AE9E-4491-90D1-82FA92D3C3D1}" type="presOf" srcId="{35E59E14-FAA8-4AED-90C6-29FC12E8CB9F}" destId="{E0C20618-D372-419A-BD5B-DCC13C9CD680}" srcOrd="1" destOrd="0" presId="urn:microsoft.com/office/officeart/2005/8/layout/process1"/>
    <dgm:cxn modelId="{CF27961C-2F53-43B0-B1AE-7D95F1AAADDF}" type="presOf" srcId="{98836C0E-55E7-4163-8D8A-F657B7778AD1}" destId="{F8A249E4-4F6A-4380-83F8-8D9FA7D04CEF}" srcOrd="0" destOrd="0" presId="urn:microsoft.com/office/officeart/2005/8/layout/process1"/>
    <dgm:cxn modelId="{1FE72128-DF7A-448C-AA7E-E6B3AE9944B9}" srcId="{98836C0E-55E7-4163-8D8A-F657B7778AD1}" destId="{69491BF4-E773-4F2A-9B16-F37635D40B37}" srcOrd="2" destOrd="0" parTransId="{395F7DFC-8B5D-426C-9505-C857978EFFC7}" sibTransId="{2980F45C-46DA-47D7-BA02-B0B11927955B}"/>
    <dgm:cxn modelId="{8883E828-3661-44A5-898A-20D160689DCF}" type="presOf" srcId="{35E59E14-FAA8-4AED-90C6-29FC12E8CB9F}" destId="{CF8F6BF6-8EB3-4BCF-B772-D4C6F15EE1B0}" srcOrd="0" destOrd="0" presId="urn:microsoft.com/office/officeart/2005/8/layout/process1"/>
    <dgm:cxn modelId="{751AA73B-EBFC-4EE0-8413-5F18C71B55E3}" type="presOf" srcId="{F3BD98AE-85E9-4F83-884B-891AC86B8251}" destId="{26724FCC-211C-4EEC-8C13-C739CDE90227}" srcOrd="1" destOrd="0" presId="urn:microsoft.com/office/officeart/2005/8/layout/process1"/>
    <dgm:cxn modelId="{0BA5C747-8F7A-44B2-B594-76F4EDCC8ABD}" type="presOf" srcId="{2980F45C-46DA-47D7-BA02-B0B11927955B}" destId="{1CED0B2B-31EF-428F-88D3-60941326FBFF}" srcOrd="0" destOrd="0" presId="urn:microsoft.com/office/officeart/2005/8/layout/process1"/>
    <dgm:cxn modelId="{75ED3A4F-FD02-42E2-978E-5B0E61EFB13E}" type="presOf" srcId="{BAAE3C47-5B81-434F-A7F0-5514EBF7CAE3}" destId="{5BC72F85-40D9-434D-87BF-0113DB0B37DD}" srcOrd="0" destOrd="0" presId="urn:microsoft.com/office/officeart/2005/8/layout/process1"/>
    <dgm:cxn modelId="{F7D25387-55B9-47EB-B472-2FF86208AB02}" type="presOf" srcId="{2980F45C-46DA-47D7-BA02-B0B11927955B}" destId="{9D62E675-5EF6-4355-A211-FB5A30026E62}" srcOrd="1" destOrd="0" presId="urn:microsoft.com/office/officeart/2005/8/layout/process1"/>
    <dgm:cxn modelId="{B0CE74A3-19FF-427D-A44F-FF6EB07D9446}" type="presOf" srcId="{23E5ADA1-1546-4300-8444-BA948D104737}" destId="{86BE6922-923D-471C-84B0-B363F9CB750B}" srcOrd="0" destOrd="0" presId="urn:microsoft.com/office/officeart/2005/8/layout/process1"/>
    <dgm:cxn modelId="{4A1176AA-6477-4E6D-9828-BF69A8A0B495}" type="presOf" srcId="{69491BF4-E773-4F2A-9B16-F37635D40B37}" destId="{FCE2741D-5CE7-47C5-B43C-9803253067E1}" srcOrd="0" destOrd="0" presId="urn:microsoft.com/office/officeart/2005/8/layout/process1"/>
    <dgm:cxn modelId="{DA0DBCC4-13CF-49F8-9FB1-DFA430550ED4}" srcId="{98836C0E-55E7-4163-8D8A-F657B7778AD1}" destId="{BAAE3C47-5B81-434F-A7F0-5514EBF7CAE3}" srcOrd="3" destOrd="0" parTransId="{B7A49552-40F5-45A7-A08A-12F17545E736}" sibTransId="{0E154212-F990-48B8-8FAD-CA99C544D230}"/>
    <dgm:cxn modelId="{6BF2F4D7-034E-4DB6-8E27-161A14BB8197}" srcId="{98836C0E-55E7-4163-8D8A-F657B7778AD1}" destId="{A82E41C8-9EF3-43F7-AFD9-BDB014F7FDC7}" srcOrd="0" destOrd="0" parTransId="{680047EF-C3CF-403D-B782-E77F8A0A92D9}" sibTransId="{35E59E14-FAA8-4AED-90C6-29FC12E8CB9F}"/>
    <dgm:cxn modelId="{A6E85FF0-F07E-4203-A7CF-80D54A1B50EC}" type="presOf" srcId="{A82E41C8-9EF3-43F7-AFD9-BDB014F7FDC7}" destId="{8E829D76-A66B-45D1-A737-36F593CE1BF6}" srcOrd="0" destOrd="0" presId="urn:microsoft.com/office/officeart/2005/8/layout/process1"/>
    <dgm:cxn modelId="{31402EF4-B4EF-4C9E-AC9C-F8D442B88E3B}" type="presOf" srcId="{F3BD98AE-85E9-4F83-884B-891AC86B8251}" destId="{FF04F4FF-815B-40D9-9764-E6A200735219}" srcOrd="0" destOrd="0" presId="urn:microsoft.com/office/officeart/2005/8/layout/process1"/>
    <dgm:cxn modelId="{358FCBBD-FCEA-4C15-B2A3-A9FD23BE6572}" type="presParOf" srcId="{F8A249E4-4F6A-4380-83F8-8D9FA7D04CEF}" destId="{8E829D76-A66B-45D1-A737-36F593CE1BF6}" srcOrd="0" destOrd="0" presId="urn:microsoft.com/office/officeart/2005/8/layout/process1"/>
    <dgm:cxn modelId="{43F29077-1D97-4CF8-88FD-B4CFDE1E9EFB}" type="presParOf" srcId="{F8A249E4-4F6A-4380-83F8-8D9FA7D04CEF}" destId="{CF8F6BF6-8EB3-4BCF-B772-D4C6F15EE1B0}" srcOrd="1" destOrd="0" presId="urn:microsoft.com/office/officeart/2005/8/layout/process1"/>
    <dgm:cxn modelId="{46364B9E-91C6-4911-9912-CA009C451718}" type="presParOf" srcId="{CF8F6BF6-8EB3-4BCF-B772-D4C6F15EE1B0}" destId="{E0C20618-D372-419A-BD5B-DCC13C9CD680}" srcOrd="0" destOrd="0" presId="urn:microsoft.com/office/officeart/2005/8/layout/process1"/>
    <dgm:cxn modelId="{E003203A-1755-4B12-873F-1BF261DCB710}" type="presParOf" srcId="{F8A249E4-4F6A-4380-83F8-8D9FA7D04CEF}" destId="{86BE6922-923D-471C-84B0-B363F9CB750B}" srcOrd="2" destOrd="0" presId="urn:microsoft.com/office/officeart/2005/8/layout/process1"/>
    <dgm:cxn modelId="{CEA43026-C782-4B94-8B5F-7DD13F26FF68}" type="presParOf" srcId="{F8A249E4-4F6A-4380-83F8-8D9FA7D04CEF}" destId="{FF04F4FF-815B-40D9-9764-E6A200735219}" srcOrd="3" destOrd="0" presId="urn:microsoft.com/office/officeart/2005/8/layout/process1"/>
    <dgm:cxn modelId="{4A72F076-FF3C-4739-A20B-0030F818C2EC}" type="presParOf" srcId="{FF04F4FF-815B-40D9-9764-E6A200735219}" destId="{26724FCC-211C-4EEC-8C13-C739CDE90227}" srcOrd="0" destOrd="0" presId="urn:microsoft.com/office/officeart/2005/8/layout/process1"/>
    <dgm:cxn modelId="{D150EFD9-093B-43E2-A932-3B97E27B5E50}" type="presParOf" srcId="{F8A249E4-4F6A-4380-83F8-8D9FA7D04CEF}" destId="{FCE2741D-5CE7-47C5-B43C-9803253067E1}" srcOrd="4" destOrd="0" presId="urn:microsoft.com/office/officeart/2005/8/layout/process1"/>
    <dgm:cxn modelId="{BA563796-0DE8-4AC1-8DDC-1FF41B38C18F}" type="presParOf" srcId="{F8A249E4-4F6A-4380-83F8-8D9FA7D04CEF}" destId="{1CED0B2B-31EF-428F-88D3-60941326FBFF}" srcOrd="5" destOrd="0" presId="urn:microsoft.com/office/officeart/2005/8/layout/process1"/>
    <dgm:cxn modelId="{E9796482-8EA9-4F53-92FE-B16E31C4AE11}" type="presParOf" srcId="{1CED0B2B-31EF-428F-88D3-60941326FBFF}" destId="{9D62E675-5EF6-4355-A211-FB5A30026E62}" srcOrd="0" destOrd="0" presId="urn:microsoft.com/office/officeart/2005/8/layout/process1"/>
    <dgm:cxn modelId="{FEE972FA-6A6E-4C9D-9A3E-DDEC638F8BB3}" type="presParOf" srcId="{F8A249E4-4F6A-4380-83F8-8D9FA7D04CEF}" destId="{5BC72F85-40D9-434D-87BF-0113DB0B37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29D76-A66B-45D1-A737-36F593CE1BF6}">
      <dsp:nvSpPr>
        <dsp:cNvPr id="0" name=""/>
        <dsp:cNvSpPr/>
      </dsp:nvSpPr>
      <dsp:spPr>
        <a:xfrm>
          <a:off x="4826" y="733966"/>
          <a:ext cx="2110084" cy="2808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solidFill>
                <a:srgbClr val="010000"/>
              </a:solidFill>
              <a:latin typeface="Sagona Book"/>
            </a:rPr>
            <a:t>Desafio 1</a:t>
          </a:r>
          <a:br>
            <a:rPr lang="pt-BR" sz="1300" kern="1200" dirty="0">
              <a:latin typeface="Sagona Book"/>
            </a:rPr>
          </a:br>
          <a:r>
            <a:rPr lang="pt-BR" sz="1300" kern="1200" dirty="0"/>
            <a:t>Para superar essas dificuldades, é importante definir prioridades claras e estabelecer metas </a:t>
          </a:r>
          <a:r>
            <a:rPr lang="pt-BR" sz="1300" kern="1200" dirty="0">
              <a:latin typeface="Sagona Book"/>
            </a:rPr>
            <a:t>realistas e também</a:t>
          </a:r>
          <a:r>
            <a:rPr lang="pt-BR" sz="1300" kern="1200" dirty="0"/>
            <a:t> definir o que precisa ser feito e quando, para evitar a procrastinação e garantir que as tarefas sejam realizadas dentro do prazo.</a:t>
          </a:r>
          <a:endParaRPr lang="en-US" sz="1300" kern="1200" dirty="0">
            <a:solidFill>
              <a:srgbClr val="010000"/>
            </a:solidFill>
            <a:latin typeface="Sagona Book"/>
          </a:endParaRPr>
        </a:p>
      </dsp:txBody>
      <dsp:txXfrm>
        <a:off x="66628" y="795768"/>
        <a:ext cx="1986480" cy="2684518"/>
      </dsp:txXfrm>
    </dsp:sp>
    <dsp:sp modelId="{CF8F6BF6-8EB3-4BCF-B772-D4C6F15EE1B0}">
      <dsp:nvSpPr>
        <dsp:cNvPr id="0" name=""/>
        <dsp:cNvSpPr/>
      </dsp:nvSpPr>
      <dsp:spPr>
        <a:xfrm>
          <a:off x="2325918" y="1876377"/>
          <a:ext cx="447337" cy="52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25918" y="1981037"/>
        <a:ext cx="313136" cy="313980"/>
      </dsp:txXfrm>
    </dsp:sp>
    <dsp:sp modelId="{86BE6922-923D-471C-84B0-B363F9CB750B}">
      <dsp:nvSpPr>
        <dsp:cNvPr id="0" name=""/>
        <dsp:cNvSpPr/>
      </dsp:nvSpPr>
      <dsp:spPr>
        <a:xfrm>
          <a:off x="2958943" y="733966"/>
          <a:ext cx="2110084" cy="2808122"/>
        </a:xfrm>
        <a:prstGeom prst="roundRect">
          <a:avLst>
            <a:gd name="adj" fmla="val 10000"/>
          </a:avLst>
        </a:prstGeom>
        <a:solidFill>
          <a:schemeClr val="accent5">
            <a:hueOff val="488855"/>
            <a:satOff val="1796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solidFill>
                <a:schemeClr val="bg2">
                  <a:lumMod val="10000"/>
                </a:schemeClr>
              </a:solidFill>
              <a:latin typeface="Sagona Book"/>
            </a:rPr>
            <a:t>Desafio 2</a:t>
          </a:r>
          <a:br>
            <a:rPr lang="pt-BR" sz="1300" b="1" kern="1200" dirty="0">
              <a:latin typeface="Sagona Book"/>
            </a:rPr>
          </a:br>
          <a:r>
            <a:rPr lang="pt-BR" sz="1300" kern="1200" dirty="0"/>
            <a:t>é importante criar um ambiente de trabalho livre de distrações e estabelecer horários específicos para verificar e-mails e redes sociais. Também é útil usar ferramentas como bloqueadores de sites e aplicativos para evitar a tentação de procrastinar.</a:t>
          </a:r>
          <a:endParaRPr lang="en-US" sz="1300" kern="1200" dirty="0"/>
        </a:p>
      </dsp:txBody>
      <dsp:txXfrm>
        <a:off x="3020745" y="795768"/>
        <a:ext cx="1986480" cy="2684518"/>
      </dsp:txXfrm>
    </dsp:sp>
    <dsp:sp modelId="{FF04F4FF-815B-40D9-9764-E6A200735219}">
      <dsp:nvSpPr>
        <dsp:cNvPr id="0" name=""/>
        <dsp:cNvSpPr/>
      </dsp:nvSpPr>
      <dsp:spPr>
        <a:xfrm>
          <a:off x="5280036" y="1876377"/>
          <a:ext cx="447337" cy="52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3283"/>
            <a:satOff val="2694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80036" y="1981037"/>
        <a:ext cx="313136" cy="313980"/>
      </dsp:txXfrm>
    </dsp:sp>
    <dsp:sp modelId="{FCE2741D-5CE7-47C5-B43C-9803253067E1}">
      <dsp:nvSpPr>
        <dsp:cNvPr id="0" name=""/>
        <dsp:cNvSpPr/>
      </dsp:nvSpPr>
      <dsp:spPr>
        <a:xfrm>
          <a:off x="5913061" y="733966"/>
          <a:ext cx="2110084" cy="2808122"/>
        </a:xfrm>
        <a:prstGeom prst="roundRect">
          <a:avLst>
            <a:gd name="adj" fmla="val 10000"/>
          </a:avLst>
        </a:prstGeom>
        <a:solidFill>
          <a:schemeClr val="accent5">
            <a:hueOff val="977711"/>
            <a:satOff val="3593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solidFill>
                <a:schemeClr val="bg2">
                  <a:lumMod val="10000"/>
                </a:schemeClr>
              </a:solidFill>
              <a:latin typeface="Sagona Book"/>
            </a:rPr>
            <a:t>Desafio 3</a:t>
          </a:r>
          <a:br>
            <a:rPr lang="pt-BR" sz="1300" kern="1200" dirty="0">
              <a:latin typeface="Sagona Book"/>
            </a:rPr>
          </a:br>
          <a:r>
            <a:rPr lang="pt-BR" sz="1300" kern="1200" dirty="0"/>
            <a:t>é importante encontrar maneiras de tornar as tarefas mais interessantes e significativas. Isso pode incluir estabelecer recompensas para completar tarefas difíceis, trabalhar em projetos que tenham um propósito pessoal ou colaborar com outras pessoas para obter feedback e apoio.</a:t>
          </a:r>
          <a:endParaRPr lang="en-US" sz="1300" kern="1200" dirty="0"/>
        </a:p>
      </dsp:txBody>
      <dsp:txXfrm>
        <a:off x="5974863" y="795768"/>
        <a:ext cx="1986480" cy="2684518"/>
      </dsp:txXfrm>
    </dsp:sp>
    <dsp:sp modelId="{1CED0B2B-31EF-428F-88D3-60941326FBFF}">
      <dsp:nvSpPr>
        <dsp:cNvPr id="0" name=""/>
        <dsp:cNvSpPr/>
      </dsp:nvSpPr>
      <dsp:spPr>
        <a:xfrm>
          <a:off x="8234154" y="1876377"/>
          <a:ext cx="447337" cy="52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66566"/>
            <a:satOff val="5389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234154" y="1981037"/>
        <a:ext cx="313136" cy="313980"/>
      </dsp:txXfrm>
    </dsp:sp>
    <dsp:sp modelId="{5BC72F85-40D9-434D-87BF-0113DB0B37DD}">
      <dsp:nvSpPr>
        <dsp:cNvPr id="0" name=""/>
        <dsp:cNvSpPr/>
      </dsp:nvSpPr>
      <dsp:spPr>
        <a:xfrm>
          <a:off x="8867179" y="733966"/>
          <a:ext cx="2110084" cy="2808122"/>
        </a:xfrm>
        <a:prstGeom prst="roundRect">
          <a:avLst>
            <a:gd name="adj" fmla="val 10000"/>
          </a:avLst>
        </a:prstGeom>
        <a:solidFill>
          <a:schemeClr val="accent5">
            <a:hueOff val="1466566"/>
            <a:satOff val="5389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solidFill>
                <a:schemeClr val="bg2">
                  <a:lumMod val="10000"/>
                </a:schemeClr>
              </a:solidFill>
              <a:latin typeface="Sagona Book"/>
            </a:rPr>
            <a:t>Desafio 4</a:t>
          </a:r>
          <a:br>
            <a:rPr lang="pt-BR" sz="1300" kern="1200" dirty="0">
              <a:solidFill>
                <a:srgbClr val="010000"/>
              </a:solidFill>
              <a:latin typeface="Sagona Book"/>
            </a:rPr>
          </a:br>
          <a:r>
            <a:rPr lang="pt-BR" sz="1300" kern="1200" dirty="0"/>
            <a:t>é importante criar um sistema de planejamento eficaz que inclua a definição de objetivos claros, o estabelecimento de prazos realistas e a alocação de tempo suficiente para cada tarefa. Ferramentas como agendas, listas de tarefas e aplicativos de gerenciamento de tempo podem ser úteis nesse processo.</a:t>
          </a:r>
          <a:endParaRPr lang="en-US" sz="1300" kern="1200" dirty="0"/>
        </a:p>
      </dsp:txBody>
      <dsp:txXfrm>
        <a:off x="8928981" y="795768"/>
        <a:ext cx="1986480" cy="26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Arquivos de papel em cima da mesa">
            <a:extLst>
              <a:ext uri="{FF2B5EF4-FFF2-40B4-BE49-F238E27FC236}">
                <a16:creationId xmlns:a16="http://schemas.microsoft.com/office/drawing/2014/main" id="{29E04B6F-015D-C741-E6CA-33E8CB920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969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de-DE" sz="5400">
                <a:solidFill>
                  <a:srgbClr val="FFFFFF"/>
                </a:solidFill>
                <a:cs typeface="Calibri Light"/>
              </a:rPr>
              <a:t>Dificuldade em organizar o tempo</a:t>
            </a:r>
            <a:endParaRPr lang="de-DE" sz="54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4937" y="3336719"/>
            <a:ext cx="7122106" cy="2776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de-DE" sz="2000" b="1" dirty="0">
              <a:solidFill>
                <a:schemeClr val="bg1"/>
              </a:solidFill>
              <a:cs typeface="Arial"/>
            </a:endParaRPr>
          </a:p>
          <a:p>
            <a:endParaRPr lang="de-DE" sz="2000" b="1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cs typeface="Arial"/>
            </a:endParaRPr>
          </a:p>
          <a:p>
            <a:r>
              <a:rPr lang="de-DE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Arthur </a:t>
            </a:r>
            <a:r>
              <a:rPr lang="de-DE" sz="20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Messeder</a:t>
            </a:r>
            <a:r>
              <a:rPr lang="de-DE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, Clara Lacerda, Gabriel </a:t>
            </a:r>
            <a:r>
              <a:rPr lang="de-DE" sz="20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Praes</a:t>
            </a:r>
            <a:r>
              <a:rPr lang="de-DE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, Guilherme </a:t>
            </a:r>
            <a:r>
              <a:rPr lang="de-DE" sz="20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ea typeface="+mn-lt"/>
                <a:cs typeface="+mn-lt"/>
              </a:rPr>
              <a:t>Otávio</a:t>
            </a:r>
            <a:r>
              <a:rPr lang="de-DE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, Matheus </a:t>
            </a:r>
            <a:r>
              <a:rPr lang="de-DE" sz="20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Campello</a:t>
            </a:r>
            <a:r>
              <a:rPr lang="de-DE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cs typeface="Arial"/>
              </a:rPr>
              <a:t>, Lucas Gabriel.</a:t>
            </a:r>
            <a:endParaRPr lang="de-DE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cs typeface="Arial"/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A81CB0-DD3C-EAA4-B14A-AD89848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Soluções</a:t>
            </a:r>
            <a:endParaRPr lang="pt-BR"/>
          </a:p>
        </p:txBody>
      </p: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2" name="Espaço Reservado para Conteúdo 2">
            <a:extLst>
              <a:ext uri="{FF2B5EF4-FFF2-40B4-BE49-F238E27FC236}">
                <a16:creationId xmlns:a16="http://schemas.microsoft.com/office/drawing/2014/main" id="{B1F1E52F-A209-8AFD-84A1-B6F8BE5F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31692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36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14ED-473E-F045-3F26-8EBE25E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53"/>
            <a:ext cx="10515600" cy="1325563"/>
          </a:xfrm>
        </p:spPr>
        <p:txBody>
          <a:bodyPr/>
          <a:lstStyle/>
          <a:p>
            <a:r>
              <a:rPr lang="pt-BR"/>
              <a:t>Wireframe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D2E87F-7496-E433-2B8C-E28E2FD8B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24" y="1401220"/>
            <a:ext cx="5567152" cy="4775743"/>
          </a:xfrm>
        </p:spPr>
      </p:pic>
    </p:spTree>
    <p:extLst>
      <p:ext uri="{BB962C8B-B14F-4D97-AF65-F5344CB8AC3E}">
        <p14:creationId xmlns:p14="http://schemas.microsoft.com/office/powerpoint/2010/main" val="59132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AAB5E8-9DB9-B034-5D9F-D11CAC5A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20" y="-96086"/>
            <a:ext cx="4987809" cy="1664573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5B05D-ABCF-7CB1-973A-216E7266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08" y="1437582"/>
            <a:ext cx="5256975" cy="38958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>
                <a:ea typeface="+mn-lt"/>
                <a:cs typeface="+mn-lt"/>
              </a:rPr>
              <a:t>Organizar o tempo pode ser um desafio, mas é fundamental para garantir o sucesso pessoal e profissional. É preciso dedicar tempo e esforço para estabelecer metas claras, criar uma rotina diária e aprender a dizer não para atividades desnecessárias.</a:t>
            </a:r>
            <a:endParaRPr lang="pt-BR" sz="2000" dirty="0">
              <a:cs typeface="Arial"/>
            </a:endParaRPr>
          </a:p>
          <a:p>
            <a:r>
              <a:rPr lang="pt-BR" sz="2000" dirty="0">
                <a:cs typeface="Arial"/>
              </a:rPr>
              <a:t>Com a </a:t>
            </a:r>
            <a:r>
              <a:rPr lang="pt-BR" sz="2000" dirty="0" err="1">
                <a:cs typeface="Arial"/>
              </a:rPr>
              <a:t>ultilização</a:t>
            </a:r>
            <a:r>
              <a:rPr lang="pt-BR" sz="2000" dirty="0">
                <a:cs typeface="Arial"/>
              </a:rPr>
              <a:t> do nosso site, o mesmo facilitará na criação de uma rotina mais saudável e controlada. Lembrando que, com determinação e disciplina, é possível superar a dificuldade em organizar o tempo e aproveitar ao máximo cada momento do dia.</a:t>
            </a:r>
          </a:p>
          <a:p>
            <a:endParaRPr lang="pt-BR" sz="2000" dirty="0">
              <a:cs typeface="Arial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9C54569-C70D-3C1A-7906-EDD3E4CBB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4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08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40AB95-ADE9-F58D-0F85-2B58A79A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pt-BR" sz="600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5601B-E047-2F1B-CFC0-7FE04679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pt-BR" sz="1800">
              <a:cs typeface="Arial"/>
            </a:endParaRPr>
          </a:p>
          <a:p>
            <a:pPr algn="ctr"/>
            <a:endParaRPr lang="pt-BR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8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4859EF-2BB2-81CE-0D4B-EFE88A91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97" y="-558015"/>
            <a:ext cx="4075179" cy="2391193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7B5666CE-10A8-B578-A0B2-6D11DDD0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90" y="1130977"/>
            <a:ext cx="4401930" cy="5570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>
                <a:ea typeface="+mn-lt"/>
                <a:cs typeface="+mn-lt"/>
              </a:rPr>
              <a:t>Organizar</a:t>
            </a:r>
            <a:r>
              <a:rPr lang="en-US" sz="2000" dirty="0">
                <a:ea typeface="+mn-lt"/>
                <a:cs typeface="+mn-lt"/>
              </a:rPr>
              <a:t> o tempo é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tarefa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desafiadora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muitas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pessoas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especialmente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um </a:t>
            </a:r>
            <a:r>
              <a:rPr lang="en-US" sz="2000" dirty="0" err="1">
                <a:ea typeface="+mn-lt"/>
                <a:cs typeface="+mn-lt"/>
              </a:rPr>
              <a:t>mundo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vez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acelerado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cheio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distrações</a:t>
            </a:r>
            <a:r>
              <a:rPr lang="en-US" sz="2000" dirty="0">
                <a:ea typeface="+mn-lt"/>
                <a:cs typeface="+mn-lt"/>
              </a:rPr>
              <a:t>. A </a:t>
            </a:r>
            <a:r>
              <a:rPr lang="en-US" sz="2000" dirty="0" err="1">
                <a:ea typeface="+mn-lt"/>
                <a:cs typeface="+mn-lt"/>
              </a:rPr>
              <a:t>falta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organização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levar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estresse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ansiedade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até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mesmo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perda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oportunidades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importantes</a:t>
            </a:r>
            <a:r>
              <a:rPr lang="en-US" sz="2000" dirty="0">
                <a:ea typeface="+mn-lt"/>
                <a:cs typeface="+mn-lt"/>
              </a:rPr>
              <a:t>. </a:t>
            </a:r>
          </a:p>
          <a:p>
            <a:r>
              <a:rPr lang="en-US" sz="2000" dirty="0">
                <a:ea typeface="+mn-lt"/>
                <a:cs typeface="+mn-lt"/>
              </a:rPr>
              <a:t>Nesta </a:t>
            </a:r>
            <a:r>
              <a:rPr lang="en-US" sz="2000" dirty="0" err="1">
                <a:ea typeface="+mn-lt"/>
                <a:cs typeface="+mn-lt"/>
              </a:rPr>
              <a:t>apresentação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vamos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mostrar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algumas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maneiras</a:t>
            </a:r>
            <a:r>
              <a:rPr lang="en-US" sz="2000" dirty="0">
                <a:ea typeface="+mn-lt"/>
                <a:cs typeface="+mn-lt"/>
              </a:rPr>
              <a:t> de lidar com </a:t>
            </a:r>
            <a:r>
              <a:rPr lang="en-US" sz="2000" dirty="0" err="1">
                <a:ea typeface="+mn-lt"/>
                <a:cs typeface="+mn-lt"/>
              </a:rPr>
              <a:t>esse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problema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através</a:t>
            </a:r>
            <a:r>
              <a:rPr lang="en-US" sz="2000" dirty="0">
                <a:ea typeface="+mn-lt"/>
                <a:cs typeface="+mn-lt"/>
              </a:rPr>
              <a:t> de um software/</a:t>
            </a:r>
            <a:r>
              <a:rPr lang="en-US" sz="2000" dirty="0" err="1">
                <a:ea typeface="+mn-lt"/>
                <a:cs typeface="+mn-lt"/>
              </a:rPr>
              <a:t>aplicativo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Arial"/>
            </a:endParaRP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6252E4E-63C8-E70B-F3E9-CBD12B99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829575"/>
            <a:ext cx="6387190" cy="3193595"/>
          </a:xfrm>
          <a:prstGeom prst="rect">
            <a:avLst/>
          </a:prstGeom>
        </p:spPr>
      </p:pic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9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36B6DA-BE95-91E2-EE9F-BDE3F5FB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99" y="222218"/>
            <a:ext cx="4987809" cy="1664573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Dificuldade em Priorizar Tarefas</a:t>
            </a:r>
            <a:r>
              <a:rPr lang="pt-BR" dirty="0"/>
              <a:t>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C083EA-3F95-7D8E-0445-F06282B1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591" y="2230145"/>
            <a:ext cx="4987488" cy="4519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Uma das </a:t>
            </a:r>
            <a:r>
              <a:rPr lang="en-US" sz="2400" dirty="0" err="1">
                <a:ea typeface="+mn-lt"/>
                <a:cs typeface="+mn-lt"/>
              </a:rPr>
              <a:t>maiores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dificuldades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organizar</a:t>
            </a:r>
            <a:r>
              <a:rPr lang="en-US" sz="2400" dirty="0">
                <a:ea typeface="+mn-lt"/>
                <a:cs typeface="+mn-lt"/>
              </a:rPr>
              <a:t> o tempo é </a:t>
            </a:r>
            <a:r>
              <a:rPr lang="en-US" sz="2400" dirty="0" err="1">
                <a:ea typeface="+mn-lt"/>
                <a:cs typeface="+mn-lt"/>
              </a:rPr>
              <a:t>decidir</a:t>
            </a:r>
            <a:r>
              <a:rPr lang="en-US" sz="2400" dirty="0">
                <a:ea typeface="+mn-lt"/>
                <a:cs typeface="+mn-lt"/>
              </a:rPr>
              <a:t> qual </a:t>
            </a:r>
            <a:r>
              <a:rPr lang="en-US" sz="2400" dirty="0" err="1">
                <a:ea typeface="+mn-lt"/>
                <a:cs typeface="+mn-lt"/>
              </a:rPr>
              <a:t>tarefa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deve</a:t>
            </a:r>
            <a:r>
              <a:rPr lang="en-US" sz="2400" dirty="0">
                <a:ea typeface="+mn-lt"/>
                <a:cs typeface="+mn-lt"/>
              </a:rPr>
              <a:t> ser </a:t>
            </a:r>
            <a:r>
              <a:rPr lang="en-US" sz="2400" dirty="0" err="1">
                <a:ea typeface="+mn-lt"/>
                <a:cs typeface="+mn-lt"/>
              </a:rPr>
              <a:t>realizada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primeiro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Muitas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vezes</a:t>
            </a:r>
            <a:r>
              <a:rPr lang="en-US" sz="2400" dirty="0">
                <a:ea typeface="+mn-lt"/>
                <a:cs typeface="+mn-lt"/>
              </a:rPr>
              <a:t>, as </a:t>
            </a:r>
            <a:r>
              <a:rPr lang="en-US" sz="2400" dirty="0" err="1">
                <a:ea typeface="+mn-lt"/>
                <a:cs typeface="+mn-lt"/>
              </a:rPr>
              <a:t>pessoas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sentem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sobrecarregadas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interminável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coisas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fazer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sabem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começar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cs typeface="Arial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0644E78-B1B1-0F4B-DB46-D05402AE2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28673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0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1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EF5367-341C-B66C-1E13-8B6A4453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73" y="48598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Distrações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A442AA-786D-EF97-97C4-E07E2EB2B6E1}"/>
              </a:ext>
            </a:extLst>
          </p:cNvPr>
          <p:cNvSpPr txBox="1"/>
          <p:nvPr/>
        </p:nvSpPr>
        <p:spPr>
          <a:xfrm>
            <a:off x="1166465" y="1670702"/>
            <a:ext cx="4987488" cy="37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400" dirty="0" err="1">
                <a:solidFill>
                  <a:schemeClr val="tx2"/>
                </a:solidFill>
              </a:rPr>
              <a:t>Outra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grande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dificuldade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organizar</a:t>
            </a:r>
            <a:r>
              <a:rPr lang="en-US" sz="2400" dirty="0">
                <a:solidFill>
                  <a:schemeClr val="tx2"/>
                </a:solidFill>
              </a:rPr>
              <a:t> o tempo é lidar com as </a:t>
            </a:r>
            <a:r>
              <a:rPr lang="en-US" sz="2400" dirty="0" err="1">
                <a:solidFill>
                  <a:schemeClr val="tx2"/>
                </a:solidFill>
              </a:rPr>
              <a:t>constantes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distrações</a:t>
            </a:r>
            <a:r>
              <a:rPr lang="en-US" sz="2400" dirty="0">
                <a:solidFill>
                  <a:schemeClr val="tx2"/>
                </a:solidFill>
              </a:rPr>
              <a:t> do </a:t>
            </a:r>
            <a:r>
              <a:rPr lang="en-US" sz="2400" dirty="0" err="1">
                <a:solidFill>
                  <a:schemeClr val="tx2"/>
                </a:solidFill>
              </a:rPr>
              <a:t>mundo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moderno</a:t>
            </a:r>
            <a:r>
              <a:rPr lang="en-US" sz="2400" dirty="0">
                <a:solidFill>
                  <a:schemeClr val="tx2"/>
                </a:solidFill>
              </a:rPr>
              <a:t>. E-mails, </a:t>
            </a:r>
            <a:r>
              <a:rPr lang="en-US" sz="2400" dirty="0" err="1">
                <a:solidFill>
                  <a:schemeClr val="tx2"/>
                </a:solidFill>
              </a:rPr>
              <a:t>mensagens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texto</a:t>
            </a:r>
            <a:r>
              <a:rPr lang="en-US" sz="2400" dirty="0">
                <a:solidFill>
                  <a:schemeClr val="tx2"/>
                </a:solidFill>
              </a:rPr>
              <a:t>, redes </a:t>
            </a:r>
            <a:r>
              <a:rPr lang="en-US" sz="2400" dirty="0" err="1">
                <a:solidFill>
                  <a:schemeClr val="tx2"/>
                </a:solidFill>
              </a:rPr>
              <a:t>sociais</a:t>
            </a:r>
            <a:r>
              <a:rPr lang="en-US" sz="2400" dirty="0">
                <a:solidFill>
                  <a:schemeClr val="tx2"/>
                </a:solidFill>
              </a:rPr>
              <a:t> e </a:t>
            </a:r>
            <a:r>
              <a:rPr lang="en-US" sz="2400" dirty="0" err="1">
                <a:solidFill>
                  <a:schemeClr val="tx2"/>
                </a:solidFill>
              </a:rPr>
              <a:t>notificações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aplicativos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podem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roubar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atenção</a:t>
            </a:r>
            <a:r>
              <a:rPr lang="en-US" sz="2400" dirty="0">
                <a:solidFill>
                  <a:schemeClr val="tx2"/>
                </a:solidFill>
              </a:rPr>
              <a:t> e </a:t>
            </a:r>
            <a:r>
              <a:rPr lang="en-US" sz="2400" dirty="0" err="1">
                <a:solidFill>
                  <a:schemeClr val="tx2"/>
                </a:solidFill>
              </a:rPr>
              <a:t>prejudicar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produtividade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pt-BR" sz="2400" dirty="0">
              <a:solidFill>
                <a:schemeClr val="tx2"/>
              </a:solidFill>
              <a:cs typeface="Arial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400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A1F66106-2111-8EB8-F569-33EB3CE2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51" r="13250" b="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1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3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7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074F4F-658B-5206-0936-CC06869F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0" y="222218"/>
            <a:ext cx="4987809" cy="1664573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Falta de Motivação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07761-6CB3-DB8F-F9BC-9F7B5328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59" y="2310485"/>
            <a:ext cx="5006073" cy="3812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ea typeface="+mn-lt"/>
                <a:cs typeface="+mn-lt"/>
              </a:rPr>
              <a:t>Às vezes, a dificuldade em organizar o tempo pode estar relacionada à falta de motivação. Quando as tarefas parecem tediosas ou sem sentido, é fácil procrastinar ou perder o foco.</a:t>
            </a:r>
            <a:endParaRPr lang="pt-BR" sz="2400" dirty="0">
              <a:cs typeface="Arial"/>
            </a:endParaRPr>
          </a:p>
        </p:txBody>
      </p:sp>
      <p:pic>
        <p:nvPicPr>
          <p:cNvPr id="4" name="Imagem 4" descr="Homem com fone de ouvido&#10;&#10;Descrição gerada automaticamente">
            <a:extLst>
              <a:ext uri="{FF2B5EF4-FFF2-40B4-BE49-F238E27FC236}">
                <a16:creationId xmlns:a16="http://schemas.microsoft.com/office/drawing/2014/main" id="{81195824-51C3-CB2D-C903-4A287362E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8" r="2503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4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4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8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47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7C73DA-8969-0B03-F1C5-388E1A59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36" y="370"/>
            <a:ext cx="4987809" cy="1664573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Falta de Planejamento</a:t>
            </a:r>
            <a:endParaRPr lang="pt-BR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DB58DD5D-1EA7-E938-FDA1-4989EC88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591" y="1979360"/>
            <a:ext cx="498748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Uma das </a:t>
            </a:r>
            <a:r>
              <a:rPr lang="en-US" sz="2400" err="1">
                <a:ea typeface="+mn-lt"/>
                <a:cs typeface="+mn-lt"/>
              </a:rPr>
              <a:t>principais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causas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err="1">
                <a:ea typeface="+mn-lt"/>
                <a:cs typeface="+mn-lt"/>
              </a:rPr>
              <a:t>dificuldade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organizar</a:t>
            </a:r>
            <a:r>
              <a:rPr lang="en-US" sz="2400" dirty="0">
                <a:ea typeface="+mn-lt"/>
                <a:cs typeface="+mn-lt"/>
              </a:rPr>
              <a:t> o tempo é a </a:t>
            </a:r>
            <a:r>
              <a:rPr lang="en-US" sz="2400" err="1">
                <a:ea typeface="+mn-lt"/>
                <a:cs typeface="+mn-lt"/>
              </a:rPr>
              <a:t>falta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planejamento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adequado</a:t>
            </a:r>
            <a:r>
              <a:rPr lang="en-US" sz="2400" dirty="0">
                <a:ea typeface="+mn-lt"/>
                <a:cs typeface="+mn-lt"/>
              </a:rPr>
              <a:t>. Quando as </a:t>
            </a:r>
            <a:r>
              <a:rPr lang="en-US" sz="2400" err="1">
                <a:ea typeface="+mn-lt"/>
                <a:cs typeface="+mn-lt"/>
              </a:rPr>
              <a:t>pessoas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têm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err="1">
                <a:ea typeface="+mn-lt"/>
                <a:cs typeface="+mn-lt"/>
              </a:rPr>
              <a:t>plano</a:t>
            </a:r>
            <a:r>
              <a:rPr lang="en-US" sz="2400" dirty="0">
                <a:ea typeface="+mn-lt"/>
                <a:cs typeface="+mn-lt"/>
              </a:rPr>
              <a:t> claro para </a:t>
            </a:r>
            <a:r>
              <a:rPr lang="en-US" sz="2400" err="1">
                <a:ea typeface="+mn-lt"/>
                <a:cs typeface="+mn-lt"/>
              </a:rPr>
              <a:t>suas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tarefas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diárias</a:t>
            </a:r>
            <a:r>
              <a:rPr lang="en-US" sz="2400" dirty="0">
                <a:ea typeface="+mn-lt"/>
                <a:cs typeface="+mn-lt"/>
              </a:rPr>
              <a:t>, é </a:t>
            </a:r>
            <a:r>
              <a:rPr lang="en-US" sz="2400" err="1">
                <a:ea typeface="+mn-lt"/>
                <a:cs typeface="+mn-lt"/>
              </a:rPr>
              <a:t>fácil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sentir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perdido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desperdiçar</a:t>
            </a:r>
            <a:r>
              <a:rPr lang="en-US" sz="2400" dirty="0">
                <a:ea typeface="+mn-lt"/>
                <a:cs typeface="+mn-lt"/>
              </a:rPr>
              <a:t> tempo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atividades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inúteis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Arial"/>
            </a:endParaRPr>
          </a:p>
        </p:txBody>
      </p:sp>
      <p:pic>
        <p:nvPicPr>
          <p:cNvPr id="5" name="Imagem 5" descr="Homem em pé em frente a lousa&#10;&#10;Descrição gerada automaticamente">
            <a:extLst>
              <a:ext uri="{FF2B5EF4-FFF2-40B4-BE49-F238E27FC236}">
                <a16:creationId xmlns:a16="http://schemas.microsoft.com/office/drawing/2014/main" id="{E6D2B166-E3CB-18F2-6778-CDB09A93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3" r="9958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0" name="Freeform: Shape 56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8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5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36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1D10-F174-D75E-AFE2-620BDEC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10" y="-107508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Persona 1</a:t>
            </a:r>
          </a:p>
        </p:txBody>
      </p:sp>
      <p:pic>
        <p:nvPicPr>
          <p:cNvPr id="10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AFDC4CB-ADF3-EC0C-9AF0-AA08BE48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717" y="1092565"/>
            <a:ext cx="6188034" cy="5171206"/>
          </a:xfrm>
        </p:spPr>
      </p:pic>
    </p:spTree>
    <p:extLst>
      <p:ext uri="{BB962C8B-B14F-4D97-AF65-F5344CB8AC3E}">
        <p14:creationId xmlns:p14="http://schemas.microsoft.com/office/powerpoint/2010/main" val="32476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D96E9-1C88-DD85-F9B5-BA3A9731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42" y="-59279"/>
            <a:ext cx="10515600" cy="1325563"/>
          </a:xfrm>
        </p:spPr>
        <p:txBody>
          <a:bodyPr/>
          <a:lstStyle/>
          <a:p>
            <a:r>
              <a:rPr lang="pt-BR" dirty="0"/>
              <a:t>Persona 2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7EBD05-D935-4583-C135-E3BB69FC8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20" y="1121500"/>
            <a:ext cx="6206093" cy="5142272"/>
          </a:xfrm>
        </p:spPr>
      </p:pic>
    </p:spTree>
    <p:extLst>
      <p:ext uri="{BB962C8B-B14F-4D97-AF65-F5344CB8AC3E}">
        <p14:creationId xmlns:p14="http://schemas.microsoft.com/office/powerpoint/2010/main" val="31200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697E-6FF3-F458-F5FF-1A7E78E6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6" y="-68925"/>
            <a:ext cx="10515600" cy="1325563"/>
          </a:xfrm>
        </p:spPr>
        <p:txBody>
          <a:bodyPr/>
          <a:lstStyle/>
          <a:p>
            <a:r>
              <a:rPr lang="pt-BR" dirty="0"/>
              <a:t>Persona 3</a:t>
            </a:r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FF85C26-1B9F-5E9E-22CB-93ADE5F0F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805" y="1092563"/>
            <a:ext cx="6202923" cy="5161564"/>
          </a:xfrm>
        </p:spPr>
      </p:pic>
    </p:spTree>
    <p:extLst>
      <p:ext uri="{BB962C8B-B14F-4D97-AF65-F5344CB8AC3E}">
        <p14:creationId xmlns:p14="http://schemas.microsoft.com/office/powerpoint/2010/main" val="47659237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8"/>
      </a:lt2>
      <a:accent1>
        <a:srgbClr val="C59793"/>
      </a:accent1>
      <a:accent2>
        <a:srgbClr val="BA9C7F"/>
      </a:accent2>
      <a:accent3>
        <a:srgbClr val="A8A57F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ExploreVTI</vt:lpstr>
      <vt:lpstr>Dificuldade em organizar o tempo</vt:lpstr>
      <vt:lpstr>Introdução</vt:lpstr>
      <vt:lpstr>Dificuldade em Priorizar Tarefas </vt:lpstr>
      <vt:lpstr>Distrações </vt:lpstr>
      <vt:lpstr>Falta de Motivação</vt:lpstr>
      <vt:lpstr>Falta de Planejamento</vt:lpstr>
      <vt:lpstr>Persona 1</vt:lpstr>
      <vt:lpstr>Persona 2</vt:lpstr>
      <vt:lpstr>Persona 3</vt:lpstr>
      <vt:lpstr>Soluções</vt:lpstr>
      <vt:lpstr>Wireframe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305</cp:revision>
  <dcterms:created xsi:type="dcterms:W3CDTF">2023-04-14T19:01:10Z</dcterms:created>
  <dcterms:modified xsi:type="dcterms:W3CDTF">2023-04-16T20:19:26Z</dcterms:modified>
</cp:coreProperties>
</file>