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7" r:id="rId5"/>
    <p:sldId id="258" r:id="rId6"/>
    <p:sldId id="264" r:id="rId7"/>
    <p:sldId id="265" r:id="rId8"/>
    <p:sldId id="259" r:id="rId9"/>
    <p:sldId id="260" r:id="rId10"/>
    <p:sldId id="261" r:id="rId11"/>
    <p:sldId id="262" r:id="rId12"/>
    <p:sldId id="263" r:id="rId13"/>
  </p:sldIdLst>
  <p:sldSz cx="12192000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1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83E6A1D-0928-4D96-9EA2-005C5D84ACD4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038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521D4C3-334A-457A-9800-E010B3E117F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6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27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7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45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58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9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9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9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6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4112-132D-427F-853F-D83B376E39B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0A83-E6AD-46C7-832C-2E51AC5AD372}" type="slidenum"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4112-132D-427F-853F-D83B376E39B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8838-4459-4594-A128-C95C81F46120}" type="slidenum"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4112-132D-427F-853F-D83B376E39B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8027-FE9E-497A-A111-E72584B11A58}" type="slidenum"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C9F44A-ADF4-47A0-BA5F-E1A91BAFC3C5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C348A6-AA02-407F-B80B-95CDD6D7629A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5B172C-7B95-4981-BB5F-1FAA10EE224C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23938" y="2286000"/>
            <a:ext cx="4783137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959475" y="2286000"/>
            <a:ext cx="4784725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F9B55F-D09B-47AE-B2E2-3FE92B255C88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94EFBA-B309-4C06-81D9-995A90568CA4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4D1D54-35CB-4466-AC6B-3ABC3CC766E8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73D47-91E1-4596-977B-ABBC63009EF4}" type="slidenum">
              <a:t>‹nº›</a:t>
            </a:fld>
            <a:endParaRPr lang="pt-BR"/>
          </a:p>
        </p:txBody>
      </p:sp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F03347-85D1-49D8-849F-244EFDC6C249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4112-132D-427F-853F-D83B376E39B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1ED9-B64E-4E2A-ABFE-10BAA3D84D1C}" type="slidenum"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202F4C-9ADC-44FC-ADCE-2E95C085961E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539061-7399-4158-B5F7-C8150B6D6252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15325" y="585788"/>
            <a:ext cx="2428875" cy="572293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23938" y="585788"/>
            <a:ext cx="7138987" cy="572293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F328E4-6ACC-4698-8F70-A419AB5437FC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314852-734F-4B82-9811-936F4E4A9D90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3142F2-8299-47A0-B39F-02EF94CB1622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2EFABE-0DD2-40DD-83E8-02297EE6F883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0"/>
            <a:ext cx="60182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0613" y="0"/>
            <a:ext cx="6018212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A4B096-C460-4540-A227-6C682EF5495D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4B50DB-0B66-4DEF-BAA5-868E6B73BC19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D30986-A957-4E00-A033-3EF051156626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C4CD38-A2EC-4111-906A-6C6CAFBB8173}" type="slidenum">
              <a:t>‹nº›</a:t>
            </a:fld>
            <a:endParaRPr lang="pt-BR"/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4112-132D-427F-853F-D83B376E39B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3664-CAD1-47A4-B748-48ECD529BA53}" type="slidenum"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4E5F52-61B2-4F31-B142-294781AD6315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1D0BA0-E124-41EC-9323-959DBA0D8572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A41B73-7F98-46AC-BFF7-35A714620778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3" y="0"/>
            <a:ext cx="3046412" cy="64230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90013" cy="64230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7B51FE-94AB-4E79-A918-A8E4B3FD93A9}" type="slidenum"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4112-132D-427F-853F-D83B376E39B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B8B3-F64D-415D-A850-A875818CF37E}" type="slidenum"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4112-132D-427F-853F-D83B376E39B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00BD-9715-498F-9F03-C6371A4B0CE1}" type="slidenum"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4112-132D-427F-853F-D83B376E39B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DDCF-63CE-4471-864B-DAB237392657}" type="slidenum"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4112-132D-427F-853F-D83B376E39B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8C41-4CDB-4198-A8D3-A1352C87685A}" type="slidenum"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4112-132D-427F-853F-D83B376E39B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EEF8-BA17-4BBC-8426-C1419829363A}" type="slidenum"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4112-132D-427F-853F-D83B376E39B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6875-FF5E-4894-89F7-D12090A997E4}" type="slidenum"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4112-132D-427F-853F-D83B376E39B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2309-7154-44A4-940A-CEB82D394F7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6"/>
          <p:cNvSpPr/>
          <p:nvPr/>
        </p:nvSpPr>
        <p:spPr>
          <a:xfrm flipV="1">
            <a:off x="761759" y="826200"/>
            <a:ext cx="361" cy="914400"/>
          </a:xfrm>
          <a:prstGeom prst="line">
            <a:avLst/>
          </a:prstGeom>
          <a:noFill/>
          <a:ln w="19080">
            <a:solidFill>
              <a:srgbClr val="1CADE4"/>
            </a:solidFill>
            <a:prstDash val="solid"/>
          </a:ln>
        </p:spPr>
        <p:txBody>
          <a:bodyPr vert="horz" wrap="square" lIns="90000" tIns="45000" rIns="90000" bIns="45000" anchor="t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1024199" y="585360"/>
            <a:ext cx="9719640" cy="1499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024199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024199" y="6470640"/>
            <a:ext cx="215388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000" b="0" i="0" u="none" strike="noStrike" kern="1200" cap="none" spc="0" baseline="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 Condensed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000" b="0" i="0" u="none" strike="noStrike" kern="1200" cap="none" spc="0" baseline="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 Condensed"/>
                <a:ea typeface="Segoe UI" pitchFamily="2"/>
                <a:cs typeface="Tahoma" pitchFamily="2"/>
              </a:defRPr>
            </a:lvl1pPr>
          </a:lstStyle>
          <a:p>
            <a:pPr lvl="0"/>
            <a:fld id="{8C3DA0FB-0214-458C-8CF9-8954A184F82C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lvl="0" algn="l" rtl="0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pt-BR" sz="5000" b="0" i="0" u="none" strike="noStrike" kern="1200" cap="all" spc="99" baseline="0">
          <a:ln>
            <a:noFill/>
          </a:ln>
          <a:solidFill>
            <a:srgbClr val="0D0D0D"/>
          </a:solidFill>
          <a:highlight>
            <a:scrgbClr r="0" g="0" b="0">
              <a:alpha val="0"/>
            </a:scrgbClr>
          </a:highlight>
          <a:latin typeface="Tw Cen MT Condensed"/>
          <a:ea typeface="Microsoft YaHei" pitchFamily="2"/>
          <a:cs typeface="Arial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199"/>
        </a:spcBef>
        <a:spcAft>
          <a:spcPts val="201"/>
        </a:spcAft>
        <a:buClr>
          <a:srgbClr val="1CADE4"/>
        </a:buClr>
        <a:buSzPct val="100000"/>
        <a:buFont typeface="Tw Cen MT" pitchFamily="34"/>
        <a:buChar char=" "/>
        <a:tabLst/>
        <a:defRPr lang="pt-BR" sz="2200" b="0" i="0" u="none" strike="noStrike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latin typeface="Tw Cen MT"/>
        </a:defRPr>
      </a:lvl1pPr>
      <a:lvl2pPr marL="0" marR="0" lvl="1" indent="0" algn="l" rtl="0" hangingPunct="1">
        <a:lnSpc>
          <a:spcPct val="90000"/>
        </a:lnSpc>
        <a:spcBef>
          <a:spcPts val="201"/>
        </a:spcBef>
        <a:spcAft>
          <a:spcPts val="400"/>
        </a:spcAft>
        <a:buClr>
          <a:srgbClr val="1CADE4"/>
        </a:buClr>
        <a:buSzPct val="100000"/>
        <a:buFont typeface="Wingdings 3" pitchFamily="18"/>
        <a:buChar char=""/>
        <a:tabLst/>
        <a:defRPr lang="pt-BR" sz="1800" b="0" i="0" u="none" strike="noStrike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latin typeface="Tw Cen MT"/>
        </a:defRPr>
      </a:lvl2pPr>
      <a:lvl3pPr marL="0" marR="0" lvl="2" indent="0" algn="l" rtl="0" hangingPunct="1">
        <a:lnSpc>
          <a:spcPct val="90000"/>
        </a:lnSpc>
        <a:spcBef>
          <a:spcPts val="201"/>
        </a:spcBef>
        <a:spcAft>
          <a:spcPts val="400"/>
        </a:spcAft>
        <a:buClr>
          <a:srgbClr val="1CADE4"/>
        </a:buClr>
        <a:buSzPct val="100000"/>
        <a:buFont typeface="Wingdings 3" pitchFamily="18"/>
        <a:buChar char=""/>
        <a:tabLst/>
        <a:defRPr lang="pt-BR" sz="1400" b="0" i="0" u="none" strike="noStrike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latin typeface="Tw Cen MT"/>
        </a:defRPr>
      </a:lvl3pPr>
      <a:lvl4pPr marL="0" marR="0" lvl="3" indent="0" algn="l" rtl="0" hangingPunct="1">
        <a:lnSpc>
          <a:spcPct val="90000"/>
        </a:lnSpc>
        <a:spcBef>
          <a:spcPts val="201"/>
        </a:spcBef>
        <a:spcAft>
          <a:spcPts val="400"/>
        </a:spcAft>
        <a:buClr>
          <a:srgbClr val="1CADE4"/>
        </a:buClr>
        <a:buSzPct val="100000"/>
        <a:buFont typeface="Wingdings 3" pitchFamily="18"/>
        <a:buChar char=""/>
        <a:tabLst/>
        <a:defRPr lang="pt-BR" sz="1400" b="0" i="0" u="none" strike="noStrike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latin typeface="Tw Cen MT"/>
        </a:defRPr>
      </a:lvl4pPr>
      <a:lvl5pPr marL="0" marR="0" lvl="4" indent="0" algn="l" rtl="0" hangingPunct="1">
        <a:lnSpc>
          <a:spcPct val="90000"/>
        </a:lnSpc>
        <a:spcBef>
          <a:spcPts val="201"/>
        </a:spcBef>
        <a:spcAft>
          <a:spcPts val="400"/>
        </a:spcAft>
        <a:buClr>
          <a:srgbClr val="1CADE4"/>
        </a:buClr>
        <a:buSzPct val="100000"/>
        <a:buFont typeface="Wingdings 3" pitchFamily="18"/>
        <a:buChar char=""/>
        <a:tabLst/>
        <a:defRPr lang="pt-BR" sz="1400" b="0" i="0" u="none" strike="noStrike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latin typeface="Tw Cen MT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6"/>
          <p:cNvSpPr/>
          <p:nvPr/>
        </p:nvSpPr>
        <p:spPr>
          <a:xfrm flipV="1">
            <a:off x="761759" y="826200"/>
            <a:ext cx="361" cy="914400"/>
          </a:xfrm>
          <a:prstGeom prst="line">
            <a:avLst/>
          </a:prstGeom>
          <a:noFill/>
          <a:ln w="19080">
            <a:solidFill>
              <a:srgbClr val="1CADE4"/>
            </a:solidFill>
            <a:prstDash val="solid"/>
          </a:ln>
        </p:spPr>
        <p:txBody>
          <a:bodyPr vert="horz" wrap="square" lIns="90000" tIns="45000" rIns="90000" bIns="45000" anchor="t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457200" y="4960079"/>
            <a:ext cx="7772039" cy="146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88519" cy="4571640"/>
          </a:xfrm>
          <a:prstGeom prst="rect">
            <a:avLst/>
          </a:prstGeom>
          <a:solidFill>
            <a:srgbClr val="77CEEF"/>
          </a:solidFill>
          <a:ln>
            <a:noFill/>
          </a:ln>
        </p:spPr>
        <p:txBody>
          <a:bodyPr vert="horz" wrap="square" lIns="457200" tIns="365760" rIns="45720" bIns="45720" anchor="t"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pt-BR"/>
              <a:t>Clique no ícone para adicionar uma imagem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sz="quarter" idx="4294967295"/>
          </p:nvPr>
        </p:nvSpPr>
        <p:spPr>
          <a:xfrm>
            <a:off x="8610480" y="4960079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1024199" y="6470640"/>
            <a:ext cx="215388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000" b="0" i="0" u="none" strike="noStrike" kern="1200" cap="none" spc="0" baseline="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 Condensed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000" b="0" i="0" u="none" strike="noStrike" kern="1200" cap="none" spc="0" baseline="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 Condensed"/>
                <a:ea typeface="Segoe UI" pitchFamily="2"/>
                <a:cs typeface="Tahoma" pitchFamily="2"/>
              </a:defRPr>
            </a:lvl1pPr>
          </a:lstStyle>
          <a:p>
            <a:pPr lvl="0"/>
            <a:fld id="{8653DAC6-3DD2-43FE-847B-2664B2AAA77A}" type="slidenum">
              <a:t>‹nº›</a:t>
            </a:fld>
            <a:endParaRPr lang="pt-BR"/>
          </a:p>
        </p:txBody>
      </p:sp>
      <p:sp>
        <p:nvSpPr>
          <p:cNvPr id="9" name="Straight Connector 7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noFill/>
          <a:ln w="19080">
            <a:solidFill>
              <a:srgbClr val="1CADE4"/>
            </a:solidFill>
            <a:prstDash val="solid"/>
          </a:ln>
        </p:spPr>
        <p:txBody>
          <a:bodyPr vert="horz" wrap="square" lIns="90000" tIns="45000" rIns="90000" bIns="45000" anchor="t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lvl="0" algn="r" rtl="0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pt-BR" sz="5000" b="0" i="0" u="none" strike="noStrike" kern="1200" cap="all" spc="201" baseline="0">
          <a:ln>
            <a:noFill/>
          </a:ln>
          <a:solidFill>
            <a:srgbClr val="0D0D0D"/>
          </a:solidFill>
          <a:highlight>
            <a:scrgbClr r="0" g="0" b="0">
              <a:alpha val="0"/>
            </a:scrgbClr>
          </a:highlight>
          <a:latin typeface="Tw Cen MT Condensed"/>
          <a:ea typeface="Microsoft YaHei" pitchFamily="2"/>
          <a:cs typeface="Arial" pitchFamily="2"/>
        </a:defRPr>
      </a:lvl1pPr>
    </p:titleStyle>
    <p:bodyStyle>
      <a:lvl1pPr marL="0" marR="0" lvl="0" indent="0" algn="l" rtl="0" hangingPunct="1">
        <a:lnSpc>
          <a:spcPct val="100000"/>
        </a:lnSpc>
        <a:spcBef>
          <a:spcPts val="0"/>
        </a:spcBef>
        <a:spcAft>
          <a:spcPts val="201"/>
        </a:spcAft>
        <a:buNone/>
        <a:tabLst>
          <a:tab pos="0" algn="l"/>
        </a:tabLst>
        <a:defRPr lang="pt-BR" sz="1800" b="0" i="0" u="none" strike="noStrike" cap="none" spc="0" baseline="0">
          <a:solidFill>
            <a:srgbClr val="0D0D0D"/>
          </a:solidFill>
          <a:highlight>
            <a:scrgbClr r="0" g="0" b="0">
              <a:alpha val="0"/>
            </a:scrgbClr>
          </a:highlight>
          <a:latin typeface="Tw Cen MT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jeto XP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28600" y="4960079"/>
            <a:ext cx="7772039" cy="1462680"/>
          </a:xfrm>
          <a:noFill/>
          <a:ln>
            <a:noFill/>
          </a:ln>
        </p:spPr>
        <p:txBody>
          <a:bodyPr wrap="square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 rtl="0">
              <a:lnSpc>
                <a:spcPct val="80000"/>
              </a:lnSpc>
              <a:buNone/>
            </a:pPr>
            <a:r>
              <a:rPr lang="pt-BR" sz="5000" kern="1200" cap="all" spc="201" dirty="0" smtClean="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 Condensed"/>
                <a:ea typeface="Microsoft YaHei" pitchFamily="2"/>
                <a:cs typeface="Arial" pitchFamily="2"/>
              </a:rPr>
              <a:t>Projeto RHYTHMICITY</a:t>
            </a:r>
            <a:endParaRPr lang="pt-BR" sz="5000" kern="1200" cap="all" spc="201" dirty="0">
              <a:solidFill>
                <a:srgbClr val="0D0D0D"/>
              </a:solidFill>
              <a:highlight>
                <a:scrgbClr r="0" g="0" b="0">
                  <a:alpha val="0"/>
                </a:scrgbClr>
              </a:highlight>
              <a:latin typeface="Tw Cen MT Condensed"/>
              <a:ea typeface="Microsoft YaHei" pitchFamily="2"/>
              <a:cs typeface="Arial" pitchFamily="2"/>
            </a:endParaRP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8610480" y="4960079"/>
            <a:ext cx="3200040" cy="1462680"/>
          </a:xfrm>
          <a:noFill/>
          <a:ln>
            <a:noFill/>
          </a:ln>
        </p:spPr>
        <p:txBody>
          <a:bodyPr wrap="square" anchor="ctr">
            <a:normAutofit fontScale="92500" lnSpcReduction="1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sz="2400" b="1" kern="120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" pitchFamily="18"/>
                <a:ea typeface="Microsoft YaHei" pitchFamily="2"/>
                <a:cs typeface="Arial" pitchFamily="2"/>
              </a:rPr>
              <a:t>Equipe</a:t>
            </a:r>
          </a:p>
          <a:p>
            <a:pPr lvl="0" algn="l" rtl="0">
              <a:spcAft>
                <a:spcPts val="201"/>
              </a:spcAft>
              <a:buClr>
                <a:srgbClr val="1CADE4"/>
              </a:buClr>
              <a:buSzPct val="100000"/>
              <a:buFont typeface="Arial" pitchFamily="34"/>
              <a:buChar char="•"/>
              <a:tabLst>
                <a:tab pos="0" algn="l"/>
              </a:tabLst>
            </a:pPr>
            <a:r>
              <a:rPr lang="pt-BR" kern="120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" pitchFamily="18"/>
                <a:ea typeface="Microsoft YaHei" pitchFamily="2"/>
                <a:cs typeface="Arial" pitchFamily="2"/>
              </a:rPr>
              <a:t>Felipe Vilhena</a:t>
            </a:r>
          </a:p>
          <a:p>
            <a:pPr lvl="0" algn="l" rtl="0">
              <a:spcAft>
                <a:spcPts val="201"/>
              </a:spcAft>
              <a:buClr>
                <a:srgbClr val="1CADE4"/>
              </a:buClr>
              <a:buSzPct val="100000"/>
              <a:buFont typeface="Arial" pitchFamily="34"/>
              <a:buChar char="•"/>
              <a:tabLst>
                <a:tab pos="0" algn="l"/>
              </a:tabLst>
            </a:pPr>
            <a:r>
              <a:rPr lang="pt-BR" kern="120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" pitchFamily="18"/>
                <a:ea typeface="Microsoft YaHei" pitchFamily="2"/>
                <a:cs typeface="Arial" pitchFamily="2"/>
              </a:rPr>
              <a:t>Lucas Hauck</a:t>
            </a:r>
          </a:p>
          <a:p>
            <a:pPr lvl="0" algn="l" rtl="0">
              <a:spcAft>
                <a:spcPts val="201"/>
              </a:spcAft>
              <a:buClr>
                <a:srgbClr val="1CADE4"/>
              </a:buClr>
              <a:buSzPct val="100000"/>
              <a:buFont typeface="Arial" pitchFamily="34"/>
              <a:buChar char="•"/>
              <a:tabLst>
                <a:tab pos="0" algn="l"/>
              </a:tabLst>
            </a:pPr>
            <a:r>
              <a:rPr lang="pt-BR" kern="120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" pitchFamily="18"/>
                <a:ea typeface="Microsoft YaHei" pitchFamily="2"/>
                <a:cs typeface="Arial" pitchFamily="2"/>
              </a:rPr>
              <a:t>Gabriel Apocalypse</a:t>
            </a:r>
          </a:p>
          <a:p>
            <a:pPr lvl="0" algn="l" rtl="0">
              <a:spcAft>
                <a:spcPts val="201"/>
              </a:spcAft>
              <a:buClr>
                <a:srgbClr val="1CADE4"/>
              </a:buClr>
              <a:buSzPct val="100000"/>
              <a:buFont typeface="Arial" pitchFamily="34"/>
              <a:buChar char="•"/>
              <a:tabLst>
                <a:tab pos="0" algn="l"/>
              </a:tabLst>
            </a:pPr>
            <a:r>
              <a:rPr lang="pt-BR" kern="120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" pitchFamily="18"/>
                <a:ea typeface="Microsoft YaHei" pitchFamily="2"/>
                <a:cs typeface="Arial" pitchFamily="2"/>
              </a:rPr>
              <a:t>Luiz Segolin</a:t>
            </a:r>
          </a:p>
        </p:txBody>
      </p:sp>
      <p:pic>
        <p:nvPicPr>
          <p:cNvPr id="5123" name="Picture 3" descr="C:\Users\michele\Desktop\Material PUC 1º sem\T.I Front-End\rhythmicity logomarc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552" y="5301208"/>
            <a:ext cx="1117549" cy="887860"/>
          </a:xfrm>
          <a:prstGeom prst="rect">
            <a:avLst/>
          </a:prstGeom>
          <a:noFill/>
        </p:spPr>
      </p:pic>
      <p:pic>
        <p:nvPicPr>
          <p:cNvPr id="5124" name="Picture 4" descr="C:\Users\michele\Desktop\Material PUC 1º sem\T.I Front-End\rhythmicity logotip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9496" y="1412776"/>
            <a:ext cx="8740530" cy="145374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jeto XP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Projeto </a:t>
            </a:r>
            <a:r>
              <a:rPr lang="pt-BR" dirty="0" smtClean="0"/>
              <a:t>RHYTHMICITY</a:t>
            </a:r>
            <a:endParaRPr lang="pt-BR" dirty="0"/>
          </a:p>
        </p:txBody>
      </p:sp>
      <p:sp>
        <p:nvSpPr>
          <p:cNvPr id="3" name="Espaço Reservado para Texto 5"/>
          <p:cNvSpPr txBox="1">
            <a:spLocks noGrp="1"/>
          </p:cNvSpPr>
          <p:nvPr>
            <p:ph type="body" idx="4294967295"/>
          </p:nvPr>
        </p:nvSpPr>
        <p:spPr>
          <a:xfrm>
            <a:off x="8458200" y="4960079"/>
            <a:ext cx="3200040" cy="1462680"/>
          </a:xfrm>
          <a:noFill/>
        </p:spPr>
        <p:txBody>
          <a:bodyPr lIns="91440" tIns="45720" rIns="91440" anchor="ctr"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r>
              <a:rPr lang="pt-BR" sz="2400" b="1">
                <a:solidFill>
                  <a:srgbClr val="0D0D0D"/>
                </a:solidFill>
              </a:rPr>
              <a:t>Equipe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r>
              <a:rPr lang="pt-BR" sz="1800">
                <a:solidFill>
                  <a:srgbClr val="0D0D0D"/>
                </a:solidFill>
              </a:rPr>
              <a:t>Felipe Vilhena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r>
              <a:rPr lang="pt-BR" sz="1800">
                <a:solidFill>
                  <a:srgbClr val="0D0D0D"/>
                </a:solidFill>
              </a:rPr>
              <a:t>Lucas Hauck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r>
              <a:rPr lang="pt-BR" sz="1800">
                <a:solidFill>
                  <a:srgbClr val="0D0D0D"/>
                </a:solidFill>
              </a:rPr>
              <a:t>Gabriel Apocalypse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r>
              <a:rPr lang="pt-BR" sz="1800">
                <a:solidFill>
                  <a:srgbClr val="0D0D0D"/>
                </a:solidFill>
              </a:rPr>
              <a:t>Luiz Segolin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endParaRPr lang="pt-BR" sz="1800">
              <a:solidFill>
                <a:srgbClr val="0D0D0D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88" y="5229200"/>
            <a:ext cx="1277516" cy="101494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51384" y="548680"/>
            <a:ext cx="36004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4" b="7989"/>
          <a:stretch/>
        </p:blipFill>
        <p:spPr>
          <a:xfrm>
            <a:off x="2279576" y="260648"/>
            <a:ext cx="7821177" cy="43266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texto DO 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Contexto DO Problema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type="body" idx="4294967295"/>
          </p:nvPr>
        </p:nvSpPr>
        <p:spPr>
          <a:xfrm rot="3600">
            <a:off x="228531" y="1914582"/>
            <a:ext cx="11199240" cy="4251600"/>
          </a:xfrm>
        </p:spPr>
        <p:txBody>
          <a:bodyPr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marL="0" lvl="0" indent="0" algn="ctr">
              <a:spcBef>
                <a:spcPts val="1199"/>
              </a:spcBef>
              <a:spcAft>
                <a:spcPts val="201"/>
              </a:spcAft>
              <a:buSzPct val="100000"/>
              <a:buFont typeface="Tw Cen MT" pitchFamily="34"/>
              <a:buChar char=" "/>
            </a:pPr>
            <a:r>
              <a:rPr lang="pt-BR" altLang="zh-CN" dirty="0" smtClean="0"/>
              <a:t>O </a:t>
            </a:r>
            <a:r>
              <a:rPr lang="pt-BR" altLang="zh-CN" dirty="0"/>
              <a:t>problema em aprender música atualmente se da pela falta de tempo e material </a:t>
            </a:r>
            <a:r>
              <a:rPr lang="pt-BR" altLang="zh-CN" dirty="0" smtClean="0"/>
              <a:t>didático </a:t>
            </a:r>
            <a:r>
              <a:rPr lang="pt-BR" altLang="zh-CN" dirty="0"/>
              <a:t>para um aprendizado melhor e mais </a:t>
            </a:r>
            <a:r>
              <a:rPr lang="pt-BR" altLang="zh-CN" dirty="0" smtClean="0"/>
              <a:t>rápido, </a:t>
            </a:r>
            <a:r>
              <a:rPr lang="pt-BR" altLang="zh-CN" dirty="0"/>
              <a:t>que tem sido o foco de muitos dos alunos que se empenham em começar a aprender teoria musical, e assim partir para um instrumento na </a:t>
            </a:r>
            <a:r>
              <a:rPr lang="pt-BR" altLang="zh-CN" dirty="0" smtClean="0"/>
              <a:t>pratica.</a:t>
            </a:r>
            <a:endParaRPr lang="zh-CN" alt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28600" y="3429000"/>
            <a:ext cx="58356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629400" y="3429000"/>
            <a:ext cx="4572000" cy="305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úblico-Alvo |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Público-Alvo | PERSONAS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1744" y="1916832"/>
            <a:ext cx="2118097" cy="34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7768" y="4149080"/>
            <a:ext cx="1872208" cy="28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672" y="4653136"/>
            <a:ext cx="3449090" cy="172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7688" y="2276872"/>
            <a:ext cx="3507209" cy="16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5784" y="1828880"/>
            <a:ext cx="2376264" cy="472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0216" y="1052736"/>
            <a:ext cx="3069493" cy="52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Público-Alvo | PERSONAS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1744" y="1916832"/>
            <a:ext cx="2118097" cy="34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7768" y="4149080"/>
            <a:ext cx="1872208" cy="28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4361" y="1690485"/>
            <a:ext cx="2520280" cy="491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15680" y="2420888"/>
            <a:ext cx="3629341" cy="16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15680" y="4581128"/>
            <a:ext cx="3842863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84232" y="1268760"/>
            <a:ext cx="3139992" cy="481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Público-Alvo | PERSONAS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1744" y="1916832"/>
            <a:ext cx="2118097" cy="34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7768" y="4149080"/>
            <a:ext cx="1872208" cy="28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7728" y="2420888"/>
            <a:ext cx="340409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3712" y="4581128"/>
            <a:ext cx="3695974" cy="133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3392" y="1628800"/>
            <a:ext cx="261462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12224" y="1052736"/>
            <a:ext cx="3170333" cy="502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posta de Solução | 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type="body" idx="4294967295"/>
          </p:nvPr>
        </p:nvSpPr>
        <p:spPr>
          <a:xfrm>
            <a:off x="1055440" y="1772816"/>
            <a:ext cx="9719640" cy="4815408"/>
          </a:xfrm>
        </p:spPr>
        <p:txBody>
          <a:bodyPr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r>
              <a:rPr lang="pt-BR" dirty="0" smtClean="0"/>
              <a:t>Aulas EAD gratuitas, gerando lucro para a empresa através de patrocinadores, anunciantes e aluguel de instrumentos.</a:t>
            </a:r>
          </a:p>
          <a:p>
            <a:r>
              <a:rPr lang="pt-BR" dirty="0" smtClean="0"/>
              <a:t>Incluir um sistema de aluguel de instrumentos, de modo que o usuário encaixe o tempo do ensino dentro da sua rotina. Além disso, o dinheiro será investido somente enquanto o sistema lhe for útil, diferentemente de uma escola de música comum que não fornece instrumento como material.</a:t>
            </a:r>
          </a:p>
          <a:p>
            <a:r>
              <a:rPr lang="pt-BR" dirty="0" smtClean="0"/>
              <a:t>Oferecer uma breve introdução à música, a destacar seus aspectos no nível social e psicológico, com o objetivo de incentivar o interesse no visitante.</a:t>
            </a:r>
          </a:p>
          <a:p>
            <a:r>
              <a:rPr lang="pt-BR" dirty="0" smtClean="0"/>
              <a:t>Entregar exercícios de treino de coordenação motora.</a:t>
            </a:r>
          </a:p>
          <a:p>
            <a:r>
              <a:rPr lang="pt-BR" dirty="0" smtClean="0"/>
              <a:t>Dividir lições cumulativas em pequenas porções para otimizar o tempo do usuário e evitar que esse sinta-se sobrecarregado ou atrasado.</a:t>
            </a:r>
          </a:p>
          <a:p>
            <a:r>
              <a:rPr lang="pt-BR" dirty="0" smtClean="0"/>
              <a:t>Criar aulas interativas em dispositivos móveis que mostrem como dado instrumento funciona na prática.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Histórias de Usuários e Requisi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Histórias de Usuários e Requisitos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dirty="0"/>
              <a:t>Histórias de Usuários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dirty="0" err="1"/>
              <a:t>agdasdads</a:t>
            </a:r>
            <a:endParaRPr lang="pt-BR" dirty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dirty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dirty="0"/>
              <a:t>Requisitos Funcionais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dirty="0" err="1"/>
              <a:t>agdasdads</a:t>
            </a:r>
            <a:endParaRPr lang="pt-BR" dirty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dirty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dirty="0"/>
              <a:t>Requisitos Não Funcionais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dirty="0" err="1"/>
              <a:t>agdasdads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jeto da Inter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Projeto da Interface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etodolog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Metodologia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Tw Cen MT" pitchFamily="34"/>
              <a:buChar char=" "/>
            </a:pPr>
            <a:r>
              <a:rPr lang="pt-BR"/>
              <a:t>Processo de Trabalho (Design Thinking e Scrum)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Tw Cen MT" pitchFamily="34"/>
              <a:buChar char=" "/>
            </a:pPr>
            <a:r>
              <a:rPr lang="pt-BR"/>
              <a:t>Divisão de Papéis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Tw Cen MT" pitchFamily="34"/>
              <a:buChar char=" "/>
            </a:pPr>
            <a:r>
              <a:rPr lang="pt-BR"/>
              <a:t>Ferramentas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Tw Cen MT" pitchFamily="34"/>
              <a:buChar char=" "/>
            </a:pPr>
            <a:r>
              <a:rPr lang="pt-BR"/>
              <a:t>Controle de Versão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</a:pPr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ítulo e 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magem com Legend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</TotalTime>
  <Words>268</Words>
  <Application>Microsoft Office PowerPoint</Application>
  <PresentationFormat>Widescreen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25" baseType="lpstr">
      <vt:lpstr>Microsoft YaHei</vt:lpstr>
      <vt:lpstr>Arial</vt:lpstr>
      <vt:lpstr>Calibri</vt:lpstr>
      <vt:lpstr>Liberation Sans</vt:lpstr>
      <vt:lpstr>Liberation Serif</vt:lpstr>
      <vt:lpstr>Segoe UI</vt:lpstr>
      <vt:lpstr>StarSymbol</vt:lpstr>
      <vt:lpstr>Tahoma</vt:lpstr>
      <vt:lpstr>Tw Cen MT</vt:lpstr>
      <vt:lpstr>Tw Cen MT Condensed</vt:lpstr>
      <vt:lpstr>Wingdings</vt:lpstr>
      <vt:lpstr>Wingdings 3</vt:lpstr>
      <vt:lpstr>Tema do Office</vt:lpstr>
      <vt:lpstr>Título e Conteúdo</vt:lpstr>
      <vt:lpstr>Imagem com Legenda</vt:lpstr>
      <vt:lpstr>Projeto RHYTHMICITY</vt:lpstr>
      <vt:lpstr>Contexto DO Problema</vt:lpstr>
      <vt:lpstr>Público-Alvo | PERSONAS</vt:lpstr>
      <vt:lpstr>Público-Alvo | PERSONAS</vt:lpstr>
      <vt:lpstr>Público-Alvo | PERSONAS</vt:lpstr>
      <vt:lpstr>Proposta de Solução | Objetivos</vt:lpstr>
      <vt:lpstr>Histórias de Usuários e Requisitos</vt:lpstr>
      <vt:lpstr>Projeto da Interface</vt:lpstr>
      <vt:lpstr>Metodologia</vt:lpstr>
      <vt:lpstr>Projeto RHYTHMICITY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PC</cp:lastModifiedBy>
  <cp:revision>42</cp:revision>
  <dcterms:created xsi:type="dcterms:W3CDTF">2022-04-05T03:20:00Z</dcterms:created>
  <dcterms:modified xsi:type="dcterms:W3CDTF">2023-04-14T20:40:10Z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PresentationFormat">
    <vt:lpwstr>Widescreen</vt:lpwstr>
  </property>
  <property fmtid="{D5CDD505-2E9C-101B-9397-08002B2CF9AE}" pid="4" name="Slides">
    <vt:r8>8</vt:r8>
  </property>
</Properties>
</file>