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handoutMasterIdLst>
    <p:handoutMasterId r:id="rId15"/>
  </p:handoutMasterIdLst>
  <p:sldIdLst>
    <p:sldId id="263" r:id="rId3"/>
    <p:sldId id="257" r:id="rId4"/>
    <p:sldId id="268" r:id="rId5"/>
    <p:sldId id="258" r:id="rId6"/>
    <p:sldId id="264" r:id="rId7"/>
    <p:sldId id="265" r:id="rId8"/>
    <p:sldId id="259" r:id="rId9"/>
    <p:sldId id="260" r:id="rId10"/>
    <p:sldId id="261" r:id="rId11"/>
    <p:sldId id="267" r:id="rId12"/>
    <p:sldId id="266" r:id="rId13"/>
  </p:sldIdLst>
  <p:sldSz cx="12192000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34" y="2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83E6A1D-0928-4D96-9EA2-005C5D84ACD4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038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521D4C3-334A-457A-9800-E010B3E117F9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6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19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55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7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2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45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58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95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9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9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C9F44A-ADF4-47A0-BA5F-E1A91BAFC3C5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539061-7399-4158-B5F7-C8150B6D6252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15325" y="585788"/>
            <a:ext cx="2428875" cy="572293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23938" y="585788"/>
            <a:ext cx="7138987" cy="572293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F328E4-6ACC-4698-8F70-A419AB5437FC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314852-734F-4B82-9811-936F4E4A9D90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3142F2-8299-47A0-B39F-02EF94CB1622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2EFABE-0DD2-40DD-83E8-02297EE6F883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0"/>
            <a:ext cx="60182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0613" y="0"/>
            <a:ext cx="6018212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A4B096-C460-4540-A227-6C682EF5495D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4B50DB-0B66-4DEF-BAA5-868E6B73BC19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D30986-A957-4E00-A033-3EF051156626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C4CD38-A2EC-4111-906A-6C6CAFBB8173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4E5F52-61B2-4F31-B142-294781AD6315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C348A6-AA02-407F-B80B-95CDD6D7629A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1D0BA0-E124-41EC-9323-959DBA0D8572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A41B73-7F98-46AC-BFF7-35A714620778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3" y="0"/>
            <a:ext cx="3046412" cy="64230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90013" cy="64230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7B51FE-94AB-4E79-A918-A8E4B3FD93A9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5B172C-7B95-4981-BB5F-1FAA10EE224C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23938" y="2286000"/>
            <a:ext cx="4783137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959475" y="2286000"/>
            <a:ext cx="4784725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F9B55F-D09B-47AE-B2E2-3FE92B255C88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94EFBA-B309-4C06-81D9-995A90568CA4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4D1D54-35CB-4466-AC6B-3ABC3CC766E8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273D47-91E1-4596-977B-ABBC63009EF4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F03347-85D1-49D8-849F-244EFDC6C249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202F4C-9ADC-44FC-ADCE-2E95C085961E}" type="slidenum">
              <a:rPr/>
              <a:pPr lvl="0"/>
              <a:t>‹#›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6"/>
          <p:cNvSpPr/>
          <p:nvPr/>
        </p:nvSpPr>
        <p:spPr>
          <a:xfrm flipV="1">
            <a:off x="761759" y="826200"/>
            <a:ext cx="361" cy="914400"/>
          </a:xfrm>
          <a:prstGeom prst="line">
            <a:avLst/>
          </a:prstGeom>
          <a:noFill/>
          <a:ln w="19080">
            <a:solidFill>
              <a:srgbClr val="1CADE4"/>
            </a:solidFill>
            <a:prstDash val="solid"/>
          </a:ln>
        </p:spPr>
        <p:txBody>
          <a:bodyPr vert="horz" wrap="square" lIns="90000" tIns="45000" rIns="90000" bIns="45000" anchor="t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1024199" y="585360"/>
            <a:ext cx="9719640" cy="1499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024199" y="2286000"/>
            <a:ext cx="9719640" cy="402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1024199" y="6470640"/>
            <a:ext cx="2153880" cy="273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000" b="0" i="0" u="none" strike="noStrike" kern="1200" cap="none" spc="0" baseline="0">
                <a:solidFill>
                  <a:srgbClr val="0D0D0D"/>
                </a:solidFill>
                <a:highlight>
                  <a:scrgbClr r="0" g="0" b="0">
                    <a:alpha val="0"/>
                  </a:scrgbClr>
                </a:highlight>
                <a:latin typeface="Tw Cen MT Condensed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000" b="0" i="0" u="none" strike="noStrike" kern="1200" cap="none" spc="0" baseline="0">
                <a:solidFill>
                  <a:srgbClr val="0D0D0D"/>
                </a:solidFill>
                <a:highlight>
                  <a:scrgbClr r="0" g="0" b="0">
                    <a:alpha val="0"/>
                  </a:scrgbClr>
                </a:highlight>
                <a:latin typeface="Tw Cen MT Condensed"/>
                <a:ea typeface="Segoe UI" pitchFamily="2"/>
                <a:cs typeface="Tahoma" pitchFamily="2"/>
              </a:defRPr>
            </a:lvl1pPr>
          </a:lstStyle>
          <a:p>
            <a:pPr lvl="0"/>
            <a:fld id="{8C3DA0FB-0214-458C-8CF9-8954A184F82C}" type="slidenum">
              <a:rPr/>
              <a:pPr lvl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lvl="0" algn="l" rtl="0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pt-BR" sz="5000" b="0" i="0" u="none" strike="noStrike" kern="1200" cap="all" spc="99" baseline="0">
          <a:ln>
            <a:noFill/>
          </a:ln>
          <a:solidFill>
            <a:srgbClr val="0D0D0D"/>
          </a:solidFill>
          <a:highlight>
            <a:scrgbClr r="0" g="0" b="0">
              <a:alpha val="0"/>
            </a:scrgbClr>
          </a:highlight>
          <a:latin typeface="Tw Cen MT Condensed"/>
          <a:ea typeface="Microsoft YaHei" pitchFamily="2"/>
          <a:cs typeface="Arial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1199"/>
        </a:spcBef>
        <a:spcAft>
          <a:spcPts val="201"/>
        </a:spcAft>
        <a:buClr>
          <a:srgbClr val="1CADE4"/>
        </a:buClr>
        <a:buSzPct val="100000"/>
        <a:buFont typeface="Tw Cen MT" pitchFamily="34"/>
        <a:buChar char=" "/>
        <a:tabLst/>
        <a:defRPr lang="pt-BR" sz="2200" b="0" i="0" u="none" strike="noStrike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latin typeface="Tw Cen MT"/>
        </a:defRPr>
      </a:lvl1pPr>
      <a:lvl2pPr marL="0" marR="0" lvl="1" indent="0" algn="l" rtl="0" hangingPunct="1">
        <a:lnSpc>
          <a:spcPct val="90000"/>
        </a:lnSpc>
        <a:spcBef>
          <a:spcPts val="201"/>
        </a:spcBef>
        <a:spcAft>
          <a:spcPts val="400"/>
        </a:spcAft>
        <a:buClr>
          <a:srgbClr val="1CADE4"/>
        </a:buClr>
        <a:buSzPct val="100000"/>
        <a:buFont typeface="Wingdings 3" pitchFamily="18"/>
        <a:buChar char=""/>
        <a:tabLst/>
        <a:defRPr lang="pt-BR" sz="1800" b="0" i="0" u="none" strike="noStrike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latin typeface="Tw Cen MT"/>
        </a:defRPr>
      </a:lvl2pPr>
      <a:lvl3pPr marL="0" marR="0" lvl="2" indent="0" algn="l" rtl="0" hangingPunct="1">
        <a:lnSpc>
          <a:spcPct val="90000"/>
        </a:lnSpc>
        <a:spcBef>
          <a:spcPts val="201"/>
        </a:spcBef>
        <a:spcAft>
          <a:spcPts val="400"/>
        </a:spcAft>
        <a:buClr>
          <a:srgbClr val="1CADE4"/>
        </a:buClr>
        <a:buSzPct val="100000"/>
        <a:buFont typeface="Wingdings 3" pitchFamily="18"/>
        <a:buChar char=""/>
        <a:tabLst/>
        <a:defRPr lang="pt-BR" sz="1400" b="0" i="0" u="none" strike="noStrike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latin typeface="Tw Cen MT"/>
        </a:defRPr>
      </a:lvl3pPr>
      <a:lvl4pPr marL="0" marR="0" lvl="3" indent="0" algn="l" rtl="0" hangingPunct="1">
        <a:lnSpc>
          <a:spcPct val="90000"/>
        </a:lnSpc>
        <a:spcBef>
          <a:spcPts val="201"/>
        </a:spcBef>
        <a:spcAft>
          <a:spcPts val="400"/>
        </a:spcAft>
        <a:buClr>
          <a:srgbClr val="1CADE4"/>
        </a:buClr>
        <a:buSzPct val="100000"/>
        <a:buFont typeface="Wingdings 3" pitchFamily="18"/>
        <a:buChar char=""/>
        <a:tabLst/>
        <a:defRPr lang="pt-BR" sz="1400" b="0" i="0" u="none" strike="noStrike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latin typeface="Tw Cen MT"/>
        </a:defRPr>
      </a:lvl4pPr>
      <a:lvl5pPr marL="0" marR="0" lvl="4" indent="0" algn="l" rtl="0" hangingPunct="1">
        <a:lnSpc>
          <a:spcPct val="90000"/>
        </a:lnSpc>
        <a:spcBef>
          <a:spcPts val="201"/>
        </a:spcBef>
        <a:spcAft>
          <a:spcPts val="400"/>
        </a:spcAft>
        <a:buClr>
          <a:srgbClr val="1CADE4"/>
        </a:buClr>
        <a:buSzPct val="100000"/>
        <a:buFont typeface="Wingdings 3" pitchFamily="18"/>
        <a:buChar char=""/>
        <a:tabLst/>
        <a:defRPr lang="pt-BR" sz="1400" b="0" i="0" u="none" strike="noStrike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latin typeface="Tw Cen MT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6"/>
          <p:cNvSpPr/>
          <p:nvPr/>
        </p:nvSpPr>
        <p:spPr>
          <a:xfrm flipV="1">
            <a:off x="761759" y="826200"/>
            <a:ext cx="361" cy="914400"/>
          </a:xfrm>
          <a:prstGeom prst="line">
            <a:avLst/>
          </a:prstGeom>
          <a:noFill/>
          <a:ln w="19080">
            <a:solidFill>
              <a:srgbClr val="1CADE4"/>
            </a:solidFill>
            <a:prstDash val="solid"/>
          </a:ln>
        </p:spPr>
        <p:txBody>
          <a:bodyPr vert="horz" wrap="square" lIns="90000" tIns="45000" rIns="90000" bIns="45000" anchor="t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457200" y="4960079"/>
            <a:ext cx="7772039" cy="146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88519" cy="4571640"/>
          </a:xfrm>
          <a:prstGeom prst="rect">
            <a:avLst/>
          </a:prstGeom>
          <a:solidFill>
            <a:srgbClr val="77CEEF"/>
          </a:solidFill>
          <a:ln>
            <a:noFill/>
          </a:ln>
        </p:spPr>
        <p:txBody>
          <a:bodyPr vert="horz" wrap="square" lIns="457200" tIns="365760" rIns="45720" bIns="45720" anchor="t"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pt-BR"/>
              <a:t>Clique no ícone para adicionar uma imagem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sz="quarter" idx="4294967295"/>
          </p:nvPr>
        </p:nvSpPr>
        <p:spPr>
          <a:xfrm>
            <a:off x="8610480" y="4960079"/>
            <a:ext cx="3200040" cy="1462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1024199" y="6470640"/>
            <a:ext cx="2153880" cy="273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000" b="0" i="0" u="none" strike="noStrike" kern="1200" cap="none" spc="0" baseline="0">
                <a:solidFill>
                  <a:srgbClr val="0D0D0D"/>
                </a:solidFill>
                <a:highlight>
                  <a:scrgbClr r="0" g="0" b="0">
                    <a:alpha val="0"/>
                  </a:scrgbClr>
                </a:highlight>
                <a:latin typeface="Tw Cen MT Condensed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4843080" y="6470640"/>
            <a:ext cx="5901120" cy="273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37440" y="6470640"/>
            <a:ext cx="973440" cy="2739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000" b="0" i="0" u="none" strike="noStrike" kern="1200" cap="none" spc="0" baseline="0">
                <a:solidFill>
                  <a:srgbClr val="0D0D0D"/>
                </a:solidFill>
                <a:highlight>
                  <a:scrgbClr r="0" g="0" b="0">
                    <a:alpha val="0"/>
                  </a:scrgbClr>
                </a:highlight>
                <a:latin typeface="Tw Cen MT Condensed"/>
                <a:ea typeface="Segoe UI" pitchFamily="2"/>
                <a:cs typeface="Tahoma" pitchFamily="2"/>
              </a:defRPr>
            </a:lvl1pPr>
          </a:lstStyle>
          <a:p>
            <a:pPr lvl="0"/>
            <a:fld id="{8653DAC6-3DD2-43FE-847B-2664B2AAA77A}" type="slidenum">
              <a:rPr/>
              <a:pPr lvl="0"/>
              <a:t>‹#›</a:t>
            </a:fld>
            <a:endParaRPr lang="pt-BR"/>
          </a:p>
        </p:txBody>
      </p:sp>
      <p:sp>
        <p:nvSpPr>
          <p:cNvPr id="9" name="Straight Connector 7"/>
          <p:cNvSpPr/>
          <p:nvPr/>
        </p:nvSpPr>
        <p:spPr>
          <a:xfrm flipV="1">
            <a:off x="8386560" y="5263920"/>
            <a:ext cx="360" cy="914400"/>
          </a:xfrm>
          <a:prstGeom prst="line">
            <a:avLst/>
          </a:prstGeom>
          <a:noFill/>
          <a:ln w="19080">
            <a:solidFill>
              <a:srgbClr val="1CADE4"/>
            </a:solidFill>
            <a:prstDash val="solid"/>
          </a:ln>
        </p:spPr>
        <p:txBody>
          <a:bodyPr vert="horz" wrap="square" lIns="90000" tIns="45000" rIns="90000" bIns="45000" anchor="t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lvl="0" algn="r" rtl="0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pt-BR" sz="5000" b="0" i="0" u="none" strike="noStrike" kern="1200" cap="all" spc="201" baseline="0">
          <a:ln>
            <a:noFill/>
          </a:ln>
          <a:solidFill>
            <a:srgbClr val="0D0D0D"/>
          </a:solidFill>
          <a:highlight>
            <a:scrgbClr r="0" g="0" b="0">
              <a:alpha val="0"/>
            </a:scrgbClr>
          </a:highlight>
          <a:latin typeface="Tw Cen MT Condensed"/>
          <a:ea typeface="Microsoft YaHei" pitchFamily="2"/>
          <a:cs typeface="Arial" pitchFamily="2"/>
        </a:defRPr>
      </a:lvl1pPr>
    </p:titleStyle>
    <p:bodyStyle>
      <a:lvl1pPr marL="0" marR="0" lvl="0" indent="0" algn="l" rtl="0" hangingPunct="1">
        <a:lnSpc>
          <a:spcPct val="100000"/>
        </a:lnSpc>
        <a:spcBef>
          <a:spcPts val="0"/>
        </a:spcBef>
        <a:spcAft>
          <a:spcPts val="201"/>
        </a:spcAft>
        <a:buNone/>
        <a:tabLst>
          <a:tab pos="0" algn="l"/>
        </a:tabLst>
        <a:defRPr lang="pt-BR" sz="1800" b="0" i="0" u="none" strike="noStrike" cap="none" spc="0" baseline="0">
          <a:solidFill>
            <a:srgbClr val="0D0D0D"/>
          </a:solidFill>
          <a:highlight>
            <a:scrgbClr r="0" g="0" b="0">
              <a:alpha val="0"/>
            </a:scrgbClr>
          </a:highlight>
          <a:latin typeface="Tw Cen MT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ojeto XPT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Projeto RHYTHMICITY</a:t>
            </a:r>
          </a:p>
        </p:txBody>
      </p:sp>
      <p:sp>
        <p:nvSpPr>
          <p:cNvPr id="3" name="Espaço Reservado para Texto 5"/>
          <p:cNvSpPr txBox="1">
            <a:spLocks noGrp="1"/>
          </p:cNvSpPr>
          <p:nvPr>
            <p:ph type="body" idx="4294967295"/>
          </p:nvPr>
        </p:nvSpPr>
        <p:spPr>
          <a:xfrm>
            <a:off x="8458200" y="4960079"/>
            <a:ext cx="3200040" cy="1462680"/>
          </a:xfrm>
          <a:noFill/>
        </p:spPr>
        <p:txBody>
          <a:bodyPr lIns="91440" tIns="45720" rIns="91440" anchor="ctr"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201"/>
              </a:spcAft>
              <a:buNone/>
            </a:pPr>
            <a:r>
              <a:rPr lang="pt-BR" sz="2400" b="1" dirty="0">
                <a:solidFill>
                  <a:srgbClr val="0D0D0D"/>
                </a:solidFill>
              </a:rPr>
              <a:t>Equipe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201"/>
              </a:spcAft>
              <a:buNone/>
            </a:pPr>
            <a:r>
              <a:rPr lang="pt-BR" sz="1800" dirty="0">
                <a:solidFill>
                  <a:srgbClr val="0D0D0D"/>
                </a:solidFill>
              </a:rPr>
              <a:t>Felipe </a:t>
            </a:r>
            <a:r>
              <a:rPr lang="pt-BR" sz="1800" dirty="0" err="1">
                <a:solidFill>
                  <a:srgbClr val="0D0D0D"/>
                </a:solidFill>
              </a:rPr>
              <a:t>Vilhena</a:t>
            </a:r>
            <a:endParaRPr lang="pt-BR" sz="1800">
              <a:solidFill>
                <a:srgbClr val="0D0D0D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201"/>
              </a:spcAft>
              <a:buNone/>
            </a:pPr>
            <a:r>
              <a:rPr lang="pt-BR" sz="1800">
                <a:solidFill>
                  <a:srgbClr val="0D0D0D"/>
                </a:solidFill>
              </a:rPr>
              <a:t>Lucas Hauck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201"/>
              </a:spcAft>
              <a:buNone/>
            </a:pPr>
            <a:r>
              <a:rPr lang="pt-BR" sz="1800">
                <a:solidFill>
                  <a:srgbClr val="0D0D0D"/>
                </a:solidFill>
              </a:rPr>
              <a:t>Gabriel Apocalypse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201"/>
              </a:spcAft>
              <a:buNone/>
            </a:pPr>
            <a:r>
              <a:rPr lang="pt-BR" sz="1800">
                <a:solidFill>
                  <a:srgbClr val="0D0D0D"/>
                </a:solidFill>
              </a:rPr>
              <a:t>Luiz Segolin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201"/>
              </a:spcAft>
              <a:buNone/>
            </a:pPr>
            <a:endParaRPr lang="pt-BR" sz="1800">
              <a:solidFill>
                <a:srgbClr val="0D0D0D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88" y="5229200"/>
            <a:ext cx="1277516" cy="1014948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51384" y="548680"/>
            <a:ext cx="360040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4" b="7989"/>
          <a:stretch/>
        </p:blipFill>
        <p:spPr>
          <a:xfrm>
            <a:off x="2279576" y="260648"/>
            <a:ext cx="7821177" cy="432660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User 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FD1928-BC47-DCE3-F80C-6958158EC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844824"/>
            <a:ext cx="7752184" cy="436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31621DE-DA54-3D7E-B9F7-5C39631714B8}"/>
              </a:ext>
            </a:extLst>
          </p:cNvPr>
          <p:cNvSpPr txBox="1">
            <a:spLocks/>
          </p:cNvSpPr>
          <p:nvPr/>
        </p:nvSpPr>
        <p:spPr>
          <a:xfrm>
            <a:off x="8688288" y="1844824"/>
            <a:ext cx="3096344" cy="436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marR="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1CADE4"/>
              </a:buClr>
              <a:buSzPct val="45000"/>
              <a:buFont typeface="StarSymbol"/>
              <a:buChar char="●"/>
              <a:tabLst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marR="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1CADE4"/>
              </a:buClr>
              <a:buSzPct val="75000"/>
              <a:buFont typeface="StarSymbol"/>
              <a:buChar char="–"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marR="0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rgbClr val="1CADE4"/>
              </a:buClr>
              <a:buSzPct val="45000"/>
              <a:buFont typeface="StarSymbol"/>
              <a:buChar char="●"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marR="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1CADE4"/>
              </a:buClr>
              <a:buSzPct val="75000"/>
              <a:buFont typeface="StarSymbol"/>
              <a:buChar char="–"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marR="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Clr>
                <a:srgbClr val="1CADE4"/>
              </a:buClr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r>
              <a:rPr lang="pt-BR" dirty="0"/>
              <a:t>Proposta de caminho</a:t>
            </a:r>
          </a:p>
          <a:p>
            <a:pPr marL="108000" indent="0">
              <a:buNone/>
            </a:pPr>
            <a:r>
              <a:rPr lang="pt-BR" dirty="0"/>
              <a:t>percorrido pelo usuário</a:t>
            </a:r>
          </a:p>
          <a:p>
            <a:pPr marL="108000" indent="0">
              <a:buNone/>
            </a:pPr>
            <a:r>
              <a:rPr lang="pt-BR" dirty="0"/>
              <a:t>para fazer uso da</a:t>
            </a:r>
          </a:p>
          <a:p>
            <a:pPr marL="108000" indent="0">
              <a:buNone/>
            </a:pPr>
            <a:r>
              <a:rPr lang="pt-BR" dirty="0"/>
              <a:t>plataforma</a:t>
            </a:r>
          </a:p>
          <a:p>
            <a:r>
              <a:rPr lang="pt-BR" dirty="0"/>
              <a:t> Guia para </a:t>
            </a:r>
          </a:p>
          <a:p>
            <a:pPr marL="108000" indent="0">
              <a:buNone/>
            </a:pPr>
            <a:r>
              <a:rPr lang="pt-BR" dirty="0"/>
              <a:t>para desenvolver a</a:t>
            </a:r>
          </a:p>
          <a:p>
            <a:pPr marL="108000" indent="0">
              <a:buNone/>
            </a:pPr>
            <a:r>
              <a:rPr lang="pt-BR" dirty="0"/>
              <a:t>plataforma</a:t>
            </a:r>
          </a:p>
          <a:p>
            <a:pPr marL="1080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04994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024199" y="585360"/>
            <a:ext cx="9719640" cy="1499399"/>
          </a:xfrm>
        </p:spPr>
        <p:txBody>
          <a:bodyPr wrap="square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Metodologia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2DAB31-DE47-4516-8C08-311C5B311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910" y="2286000"/>
            <a:ext cx="3611193" cy="4022725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 txBox="1">
            <a:spLocks noGrp="1"/>
          </p:cNvSpPr>
          <p:nvPr>
            <p:ph sz="half" idx="2"/>
          </p:nvPr>
        </p:nvSpPr>
        <p:spPr>
          <a:xfrm>
            <a:off x="5959475" y="2286000"/>
            <a:ext cx="4784725" cy="4022725"/>
          </a:xfrm>
        </p:spPr>
        <p:txBody>
          <a:bodyPr wrap="square" anchor="t">
            <a:normAutofit fontScale="92500" lnSpcReduction="20000"/>
          </a:bodyPr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Wingdings" pitchFamily="2"/>
              <a:buChar char=""/>
              <a:tabLst>
                <a:tab pos="0" algn="l"/>
              </a:tabLst>
            </a:pPr>
            <a:r>
              <a:rPr lang="pt-BR" sz="2600" dirty="0"/>
              <a:t> Processo de trabalho ( Design Thinking e Scrum )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sz="2600" dirty="0"/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Wingdings" pitchFamily="2"/>
              <a:buChar char=""/>
              <a:tabLst>
                <a:tab pos="0" algn="l"/>
              </a:tabLst>
            </a:pPr>
            <a:r>
              <a:rPr lang="pt-BR" sz="2600" dirty="0"/>
              <a:t> Divisão de Papeis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sz="2600" dirty="0"/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Wingdings" pitchFamily="2"/>
              <a:buChar char=""/>
              <a:tabLst>
                <a:tab pos="0" algn="l"/>
              </a:tabLst>
            </a:pPr>
            <a:r>
              <a:rPr lang="pt-BR" sz="2600" dirty="0"/>
              <a:t> Ferramentas </a:t>
            </a:r>
          </a:p>
          <a:p>
            <a:pPr marL="432000" lvl="1" indent="0">
              <a:spcBef>
                <a:spcPts val="1199"/>
              </a:spcBef>
              <a:spcAft>
                <a:spcPts val="201"/>
              </a:spcAft>
              <a:buSzPct val="100000"/>
              <a:buFont typeface="Wingdings" pitchFamily="2"/>
              <a:buChar char=""/>
              <a:tabLst>
                <a:tab pos="0" algn="l"/>
              </a:tabLst>
            </a:pPr>
            <a:r>
              <a:rPr lang="pt-BR" sz="1800" dirty="0"/>
              <a:t>Miro</a:t>
            </a:r>
          </a:p>
          <a:p>
            <a:pPr marL="432000" lvl="1" indent="0">
              <a:spcBef>
                <a:spcPts val="1199"/>
              </a:spcBef>
              <a:spcAft>
                <a:spcPts val="201"/>
              </a:spcAft>
              <a:buSzPct val="100000"/>
              <a:buFont typeface="Wingdings" pitchFamily="2"/>
              <a:buChar char=""/>
              <a:tabLst>
                <a:tab pos="0" algn="l"/>
              </a:tabLst>
            </a:pPr>
            <a:r>
              <a:rPr lang="pt-BR" sz="1800" dirty="0"/>
              <a:t>Heroku</a:t>
            </a:r>
          </a:p>
          <a:p>
            <a:pPr marL="432000" lvl="1" indent="0">
              <a:spcBef>
                <a:spcPts val="1199"/>
              </a:spcBef>
              <a:spcAft>
                <a:spcPts val="201"/>
              </a:spcAft>
              <a:buSzPct val="100000"/>
              <a:buFont typeface="Wingdings" pitchFamily="2"/>
              <a:buChar char=""/>
              <a:tabLst>
                <a:tab pos="0" algn="l"/>
              </a:tabLst>
            </a:pPr>
            <a:r>
              <a:rPr lang="pt-BR" sz="1800" dirty="0"/>
              <a:t>Unsplash</a:t>
            </a:r>
            <a:endParaRPr lang="pt-BR" sz="2600" dirty="0"/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Wingdings" pitchFamily="2"/>
              <a:buChar char=""/>
              <a:tabLst>
                <a:tab pos="0" algn="l"/>
              </a:tabLst>
            </a:pPr>
            <a:r>
              <a:rPr lang="pt-BR" sz="2600" dirty="0"/>
              <a:t> Controle da versão (GitHub)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texto DO 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Contexto DO Problema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type="body" idx="4294967295"/>
          </p:nvPr>
        </p:nvSpPr>
        <p:spPr>
          <a:xfrm rot="3600">
            <a:off x="228531" y="1914582"/>
            <a:ext cx="11199240" cy="4251600"/>
          </a:xfrm>
        </p:spPr>
        <p:txBody>
          <a:bodyPr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marL="0" lvl="0" indent="0" algn="ctr">
              <a:spcBef>
                <a:spcPts val="1199"/>
              </a:spcBef>
              <a:spcAft>
                <a:spcPts val="201"/>
              </a:spcAft>
              <a:buSzPct val="100000"/>
              <a:buFont typeface="Tw Cen MT" pitchFamily="34"/>
              <a:buChar char=" "/>
            </a:pPr>
            <a:r>
              <a:rPr lang="pt-BR" altLang="zh-CN" dirty="0"/>
              <a:t>O problema em aprender música atualmente se da pela falta de tempo e material didático para um aprendizado melhor e mais rápido, que tem sido o foco de muitos dos alunos que se empenham em começar a aprender teoria musical, e assim partir para um instrumento na pratica.</a:t>
            </a:r>
            <a:endParaRPr lang="zh-CN" alt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28600" y="3429000"/>
            <a:ext cx="58356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629400" y="3429000"/>
            <a:ext cx="4572000" cy="305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024199" y="585360"/>
            <a:ext cx="9719640" cy="1499399"/>
          </a:xfrm>
        </p:spPr>
        <p:txBody>
          <a:bodyPr wrap="square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Público alvo</a:t>
            </a:r>
          </a:p>
        </p:txBody>
      </p:sp>
      <p:pic>
        <p:nvPicPr>
          <p:cNvPr id="3076" name="Picture 4" descr="clear hour glass">
            <a:extLst>
              <a:ext uri="{FF2B5EF4-FFF2-40B4-BE49-F238E27FC236}">
                <a16:creationId xmlns:a16="http://schemas.microsoft.com/office/drawing/2014/main" id="{AAB0E96A-FAF2-9CAE-8EA0-E6B929776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2104" y="848068"/>
            <a:ext cx="3600400" cy="516186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2BA8059-A69C-8522-FA05-B973B94629E0}"/>
              </a:ext>
            </a:extLst>
          </p:cNvPr>
          <p:cNvSpPr txBox="1">
            <a:spLocks/>
          </p:cNvSpPr>
          <p:nvPr/>
        </p:nvSpPr>
        <p:spPr>
          <a:xfrm>
            <a:off x="637038" y="2204864"/>
            <a:ext cx="3600400" cy="436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marR="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1CADE4"/>
              </a:buClr>
              <a:buSzPct val="45000"/>
              <a:buFont typeface="StarSymbol"/>
              <a:buChar char="●"/>
              <a:tabLst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marR="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1CADE4"/>
              </a:buClr>
              <a:buSzPct val="75000"/>
              <a:buFont typeface="StarSymbol"/>
              <a:buChar char="–"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marR="0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rgbClr val="1CADE4"/>
              </a:buClr>
              <a:buSzPct val="45000"/>
              <a:buFont typeface="StarSymbol"/>
              <a:buChar char="●"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marR="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1CADE4"/>
              </a:buClr>
              <a:buSzPct val="75000"/>
              <a:buFont typeface="StarSymbol"/>
              <a:buChar char="–"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marR="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Clr>
                <a:srgbClr val="1CADE4"/>
              </a:buClr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r>
              <a:rPr lang="pt-BR" dirty="0"/>
              <a:t>Pessoas que têm interesse em praticar e aprender música</a:t>
            </a:r>
          </a:p>
          <a:p>
            <a:r>
              <a:rPr lang="pt-BR" dirty="0"/>
              <a:t>Obstáculos para começar a aprender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/>
              <a:t>Falta de tempo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/>
              <a:t>Motivação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1800" dirty="0"/>
              <a:t>Falta de acessibilidade</a:t>
            </a:r>
          </a:p>
          <a:p>
            <a:pPr marL="540000" lvl="1" indent="0">
              <a:buNone/>
            </a:pPr>
            <a:endParaRPr lang="pt-BR" sz="1800" dirty="0"/>
          </a:p>
          <a:p>
            <a:pPr marL="1080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7400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úblico-Alvo | PERS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Público-Alvo | PERSONAS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1744" y="1916832"/>
            <a:ext cx="2118097" cy="34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7768" y="4149080"/>
            <a:ext cx="1872208" cy="28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672" y="4653136"/>
            <a:ext cx="3449090" cy="172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87688" y="2276872"/>
            <a:ext cx="3507209" cy="161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5784" y="1828880"/>
            <a:ext cx="2376264" cy="472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40216" y="1052736"/>
            <a:ext cx="3069493" cy="52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Público-Alvo | PERSONAS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1744" y="1916832"/>
            <a:ext cx="2118097" cy="34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7768" y="4149080"/>
            <a:ext cx="1872208" cy="28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4361" y="1690485"/>
            <a:ext cx="2520280" cy="491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15680" y="2420888"/>
            <a:ext cx="3629341" cy="165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15680" y="4581128"/>
            <a:ext cx="3842863" cy="165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84232" y="1268760"/>
            <a:ext cx="3139992" cy="4816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Público-Alvo | PERSONAS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1744" y="1916832"/>
            <a:ext cx="2118097" cy="34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7768" y="4149080"/>
            <a:ext cx="1872208" cy="289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7728" y="2420888"/>
            <a:ext cx="340409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3712" y="4581128"/>
            <a:ext cx="3695974" cy="1334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3392" y="1628800"/>
            <a:ext cx="2614622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12224" y="1052736"/>
            <a:ext cx="3170333" cy="502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oposta de Solução | 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type="body" idx="4294967295"/>
          </p:nvPr>
        </p:nvSpPr>
        <p:spPr>
          <a:xfrm>
            <a:off x="1055440" y="1772816"/>
            <a:ext cx="9719640" cy="4815408"/>
          </a:xfrm>
        </p:spPr>
        <p:txBody>
          <a:bodyPr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r>
              <a:rPr lang="pt-BR" dirty="0"/>
              <a:t>Aulas EAD gratuitas, gerando lucro para a empresa através de patrocinadores, anunciantes e aluguel de instrumentos.</a:t>
            </a:r>
          </a:p>
          <a:p>
            <a:r>
              <a:rPr lang="pt-BR" dirty="0"/>
              <a:t>Incluir um sistema de aluguel de instrumentos, de modo que o usuário encaixe o tempo do ensino dentro da sua rotina. Além disso, o dinheiro será investido somente enquanto o sistema lhe for útil, diferentemente de uma escola de música comum que não fornece instrumento como material.</a:t>
            </a:r>
          </a:p>
          <a:p>
            <a:r>
              <a:rPr lang="pt-BR" dirty="0"/>
              <a:t>Oferecer uma breve introdução à música, a destacar seus aspectos no nível social e psicológico, com o objetivo de incentivar o interesse no visitante.</a:t>
            </a:r>
          </a:p>
          <a:p>
            <a:r>
              <a:rPr lang="pt-BR" dirty="0"/>
              <a:t>Entregar exercícios de treino de coordenação motora.</a:t>
            </a:r>
          </a:p>
          <a:p>
            <a:r>
              <a:rPr lang="pt-BR" dirty="0"/>
              <a:t>Dividir lições cumulativas em pequenas porções para otimizar o tempo do usuário e evitar que esse sinta-se sobrecarregado ou atrasado.</a:t>
            </a:r>
          </a:p>
          <a:p>
            <a:r>
              <a:rPr lang="pt-BR" dirty="0"/>
              <a:t>Criar aulas interativas em dispositivos móveis que mostrem como dado instrumento funciona na prática.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Histórias de Usuários e Requisi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911424" y="764704"/>
            <a:ext cx="9719640" cy="85132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Histórias de Usuários e Requisitos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type="body" idx="4294967295"/>
          </p:nvPr>
        </p:nvSpPr>
        <p:spPr>
          <a:xfrm>
            <a:off x="767409" y="1844824"/>
            <a:ext cx="9719640" cy="4455368"/>
          </a:xfrm>
        </p:spPr>
        <p:txBody>
          <a:bodyPr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pPr marL="0" lvl="0" indent="0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BR" sz="2000" dirty="0"/>
              <a:t>Histórias de Usuários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Wingdings" pitchFamily="2"/>
              <a:buChar char=""/>
              <a:tabLst>
                <a:tab pos="0" algn="l"/>
              </a:tabLst>
            </a:pPr>
            <a:r>
              <a:rPr lang="pt-BR" sz="2000" dirty="0"/>
              <a:t> Eu como [ Usuário / Administrador ] quero ou preciso [Video-Aulas dinamicas / Por meio de video-aulas curtas ] [Permitir que pare as aulas em qualquer tempo e retomar depois onde parou / administrar materiais e video-aulas ]</a:t>
            </a:r>
          </a:p>
          <a:p>
            <a:pPr marL="0" indent="0">
              <a:spcBef>
                <a:spcPts val="1199"/>
              </a:spcBef>
              <a:spcAft>
                <a:spcPts val="201"/>
              </a:spcAft>
              <a:buSzPct val="100000"/>
              <a:buFont typeface="Wingdings" pitchFamily="2"/>
              <a:buChar char=""/>
              <a:tabLst>
                <a:tab pos="0" algn="l"/>
              </a:tabLst>
            </a:pPr>
            <a:r>
              <a:rPr lang="pt-BR" sz="2000" dirty="0"/>
              <a:t> Requisitos Funcionais</a:t>
            </a:r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Font typeface="Wingdings" pitchFamily="2"/>
              <a:buChar char=""/>
              <a:tabLst>
                <a:tab pos="0" algn="l"/>
              </a:tabLst>
            </a:pPr>
            <a:endParaRPr lang="pt-BR" sz="2000" dirty="0"/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SzPct val="100000"/>
              <a:buNone/>
              <a:tabLst>
                <a:tab pos="0" algn="l"/>
              </a:tabLst>
            </a:pPr>
            <a:endParaRPr lang="pt-BR" sz="2000" dirty="0"/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sz="2000" dirty="0"/>
          </a:p>
          <a:p>
            <a:pPr marL="0" lvl="0" indent="0"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BR" sz="2000" dirty="0"/>
              <a:t>Requisitos Não Funcionais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E1D178-955B-C329-533E-A616E2372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63113"/>
              </p:ext>
            </p:extLst>
          </p:nvPr>
        </p:nvGraphicFramePr>
        <p:xfrm>
          <a:off x="767408" y="3573016"/>
          <a:ext cx="9505056" cy="153452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tx1"/>
                  </a:outerShdw>
                </a:effectLst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608833441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68393678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449278777"/>
                    </a:ext>
                  </a:extLst>
                </a:gridCol>
              </a:tblGrid>
              <a:tr h="217716">
                <a:tc>
                  <a:txBody>
                    <a:bodyPr/>
                    <a:lstStyle/>
                    <a:p>
                      <a:r>
                        <a:rPr lang="en-GB" sz="1300" baseline="0" dirty="0">
                          <a:effectLst/>
                        </a:rPr>
                        <a:t>ID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aseline="0" dirty="0" err="1">
                          <a:effectLst/>
                        </a:rPr>
                        <a:t>Descrição</a:t>
                      </a:r>
                      <a:r>
                        <a:rPr lang="en-GB" sz="1300" baseline="0" dirty="0">
                          <a:effectLst/>
                        </a:rPr>
                        <a:t> do </a:t>
                      </a:r>
                      <a:r>
                        <a:rPr lang="en-GB" sz="1300" baseline="0" dirty="0" err="1">
                          <a:effectLst/>
                        </a:rPr>
                        <a:t>Requisito</a:t>
                      </a:r>
                      <a:endParaRPr lang="en-GB" sz="1300" baseline="0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aseline="0" dirty="0" err="1">
                          <a:effectLst/>
                        </a:rPr>
                        <a:t>Prioridade</a:t>
                      </a:r>
                      <a:endParaRPr lang="en-GB" sz="1300" baseline="0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566567"/>
                  </a:ext>
                </a:extLst>
              </a:tr>
              <a:tr h="355780">
                <a:tc>
                  <a:txBody>
                    <a:bodyPr/>
                    <a:lstStyle/>
                    <a:p>
                      <a:r>
                        <a:rPr lang="en-GB" sz="1300" baseline="0" dirty="0">
                          <a:effectLst/>
                        </a:rPr>
                        <a:t>RF-001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aseline="0" dirty="0">
                          <a:effectLst/>
                        </a:rPr>
                        <a:t>Permitir que o usuário cadastre tarefas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aseline="0" dirty="0">
                          <a:effectLst/>
                        </a:rPr>
                        <a:t>MÉDIA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743780"/>
                  </a:ext>
                </a:extLst>
              </a:tr>
              <a:tr h="355780">
                <a:tc>
                  <a:txBody>
                    <a:bodyPr/>
                    <a:lstStyle/>
                    <a:p>
                      <a:r>
                        <a:rPr lang="en-GB" sz="1300" baseline="0" dirty="0">
                          <a:effectLst/>
                        </a:rPr>
                        <a:t>RF-002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aseline="0" dirty="0">
                          <a:effectLst/>
                        </a:rPr>
                        <a:t>Permitir que o usuário tenha controle de seus cursos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aseline="0" dirty="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724785"/>
                  </a:ext>
                </a:extLst>
              </a:tr>
              <a:tr h="355780">
                <a:tc>
                  <a:txBody>
                    <a:bodyPr/>
                    <a:lstStyle/>
                    <a:p>
                      <a:r>
                        <a:rPr lang="en-GB" sz="1300" baseline="0">
                          <a:effectLst/>
                        </a:rPr>
                        <a:t>RF-003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aseline="0">
                          <a:effectLst/>
                        </a:rPr>
                        <a:t>Foco na parte de aluuel de instrumentos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aseline="0" dirty="0">
                          <a:effectLst/>
                        </a:rPr>
                        <a:t>BAIXA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1413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0742B83-ABD6-08CA-F83E-47E2B03AA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496569"/>
              </p:ext>
            </p:extLst>
          </p:nvPr>
        </p:nvGraphicFramePr>
        <p:xfrm>
          <a:off x="736948" y="5426546"/>
          <a:ext cx="9720261" cy="1333500"/>
        </p:xfrm>
        <a:graphic>
          <a:graphicData uri="http://schemas.openxmlformats.org/drawingml/2006/table">
            <a:tbl>
              <a:tblPr/>
              <a:tblGrid>
                <a:gridCol w="3240087">
                  <a:extLst>
                    <a:ext uri="{9D8B030D-6E8A-4147-A177-3AD203B41FA5}">
                      <a16:colId xmlns:a16="http://schemas.microsoft.com/office/drawing/2014/main" val="1929840807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3184999763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33122541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ID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 err="1">
                          <a:effectLst/>
                        </a:rPr>
                        <a:t>Descrição</a:t>
                      </a:r>
                      <a:r>
                        <a:rPr lang="en-GB" sz="1300" dirty="0">
                          <a:effectLst/>
                        </a:rPr>
                        <a:t> do </a:t>
                      </a:r>
                      <a:r>
                        <a:rPr lang="en-GB" sz="1300" dirty="0" err="1">
                          <a:effectLst/>
                        </a:rPr>
                        <a:t>Requisito</a:t>
                      </a:r>
                      <a:endParaRPr lang="en-GB" sz="1300" dirty="0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Prioridade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845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RNF-001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 sistema deve ser responsivo para rodar em um dispositivos móvel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ALTA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13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RNF-002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Deve processar requisições do usuário em no máximo 3s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BAIXA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01825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839416" y="1052736"/>
            <a:ext cx="3600400" cy="419646"/>
          </a:xfrm>
        </p:spPr>
        <p:txBody>
          <a:bodyPr wrap="square" anchor="b">
            <a:no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sz="3000" dirty="0"/>
              <a:t>Projeto da Interface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9570C3-CC1F-6017-BC6C-BF95E9F28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7928" y="228644"/>
            <a:ext cx="5616624" cy="640071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FFE7121-007B-D178-EA20-0CDCB7C14A03}"/>
              </a:ext>
            </a:extLst>
          </p:cNvPr>
          <p:cNvSpPr txBox="1">
            <a:spLocks/>
          </p:cNvSpPr>
          <p:nvPr/>
        </p:nvSpPr>
        <p:spPr>
          <a:xfrm>
            <a:off x="839416" y="2780928"/>
            <a:ext cx="3600400" cy="436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/>
          <a:lstStyle>
            <a:defPPr marL="43200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defPPr>
            <a:lvl1pPr marL="432000" marR="0" lvl="0" indent="-324000" algn="l" rtl="0" hangingPunct="1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1CADE4"/>
              </a:buClr>
              <a:buSzPct val="45000"/>
              <a:buFont typeface="StarSymbol"/>
              <a:buChar char="●"/>
              <a:tabLst/>
              <a:defRPr lang="en-US" sz="22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1pPr>
            <a:lvl2pPr marL="864000" marR="0" lvl="1" indent="-324000" algn="l" rtl="0" hangingPunct="1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1CADE4"/>
              </a:buClr>
              <a:buSzPct val="75000"/>
              <a:buFont typeface="StarSymbol"/>
              <a:buChar char="–"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2pPr>
            <a:lvl3pPr marL="1295999" marR="0" lvl="2" indent="-288000" algn="l" rtl="0" hangingPunct="1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rgbClr val="1CADE4"/>
              </a:buClr>
              <a:buSzPct val="45000"/>
              <a:buFont typeface="StarSymbol"/>
              <a:buChar char="●"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3pPr>
            <a:lvl4pPr marL="1728000" marR="0" lvl="3" indent="-216000" algn="l" rtl="0" hangingPunct="1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1CADE4"/>
              </a:buClr>
              <a:buSzPct val="75000"/>
              <a:buFont typeface="StarSymbol"/>
              <a:buChar char="–"/>
              <a:tabLst/>
              <a:defRPr lang="en-US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4pPr>
            <a:lvl5pPr marL="2160000" marR="0" lvl="4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Clr>
                <a:srgbClr val="1CADE4"/>
              </a:buClr>
              <a:buSzPct val="45000"/>
              <a:buFont typeface="StarSymbol"/>
              <a:buChar char="●"/>
              <a:tabLst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5pPr>
            <a:lvl6pPr marL="2592000" lvl="5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6pPr>
            <a:lvl7pPr marL="3024000" lvl="6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7pPr>
            <a:lvl8pPr marL="3456000" lvl="7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8pPr>
            <a:lvl9pPr marL="3887999" lvl="8" indent="-216000" algn="l" rtl="0" hangingPunct="1">
              <a:lnSpc>
                <a:spcPct val="9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w Cen MT"/>
                <a:ea typeface="Microsoft YaHei" pitchFamily="2"/>
                <a:cs typeface="Arial" pitchFamily="2"/>
              </a:defRPr>
            </a:lvl9pPr>
          </a:lstStyle>
          <a:p>
            <a:r>
              <a:rPr lang="pt-BR" dirty="0"/>
              <a:t>Experiência confortável e responsiva</a:t>
            </a:r>
          </a:p>
          <a:p>
            <a:r>
              <a:rPr lang="pt-BR" dirty="0"/>
              <a:t>Design minimalista e direto</a:t>
            </a:r>
          </a:p>
          <a:p>
            <a:r>
              <a:rPr lang="pt-BR" dirty="0"/>
              <a:t>Navegação intuitiva</a:t>
            </a:r>
          </a:p>
          <a:p>
            <a:pPr marL="108000" indent="0">
              <a:buNone/>
            </a:pPr>
            <a:endParaRPr lang="pt-BR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ítulo e 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magem com Legend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</TotalTime>
  <Words>421</Words>
  <Application>Microsoft Office PowerPoint</Application>
  <PresentationFormat>Widescreen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Liberation Sans</vt:lpstr>
      <vt:lpstr>Liberation Serif</vt:lpstr>
      <vt:lpstr>StarSymbol</vt:lpstr>
      <vt:lpstr>Tw Cen MT</vt:lpstr>
      <vt:lpstr>Tw Cen MT Condensed</vt:lpstr>
      <vt:lpstr>Wingdings</vt:lpstr>
      <vt:lpstr>Wingdings 3</vt:lpstr>
      <vt:lpstr>Título e Conteúdo</vt:lpstr>
      <vt:lpstr>Imagem com Legenda</vt:lpstr>
      <vt:lpstr>Projeto RHYTHMICITY</vt:lpstr>
      <vt:lpstr>Contexto DO Problema</vt:lpstr>
      <vt:lpstr>Público alvo</vt:lpstr>
      <vt:lpstr>Público-Alvo | PERSONAS</vt:lpstr>
      <vt:lpstr>Público-Alvo | PERSONAS</vt:lpstr>
      <vt:lpstr>Público-Alvo | PERSONAS</vt:lpstr>
      <vt:lpstr>Proposta de Solução | Objetivos</vt:lpstr>
      <vt:lpstr>Histórias de Usuários e Requisitos</vt:lpstr>
      <vt:lpstr>Projeto da Interface</vt:lpstr>
      <vt:lpstr>User flow</vt:lpstr>
      <vt:lpstr>Metodologia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Lucas</cp:lastModifiedBy>
  <cp:revision>44</cp:revision>
  <dcterms:created xsi:type="dcterms:W3CDTF">2022-04-05T03:20:00Z</dcterms:created>
  <dcterms:modified xsi:type="dcterms:W3CDTF">2023-04-16T21:35:19Z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PresentationFormat">
    <vt:lpwstr>Widescreen</vt:lpwstr>
  </property>
  <property fmtid="{D5CDD505-2E9C-101B-9397-08002B2CF9AE}" pid="4" name="Slides">
    <vt:r8>8</vt:r8>
  </property>
</Properties>
</file>