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exend Deca" panose="020B0604020202020204" charset="0"/>
      <p:regular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ão Paulo de Assis Ferreira Monteiro" userId="10e0dd55d6bdb9fc" providerId="LiveId" clId="{AF0101FE-7237-4B14-9B3B-F1D7B6FDD1E0}"/>
    <pc:docChg chg="modSld">
      <pc:chgData name="João Paulo de Assis Ferreira Monteiro" userId="10e0dd55d6bdb9fc" providerId="LiveId" clId="{AF0101FE-7237-4B14-9B3B-F1D7B6FDD1E0}" dt="2021-04-26T20:30:12.914" v="39" actId="20577"/>
      <pc:docMkLst>
        <pc:docMk/>
      </pc:docMkLst>
      <pc:sldChg chg="modSp mod">
        <pc:chgData name="João Paulo de Assis Ferreira Monteiro" userId="10e0dd55d6bdb9fc" providerId="LiveId" clId="{AF0101FE-7237-4B14-9B3B-F1D7B6FDD1E0}" dt="2021-04-26T20:30:12.914" v="39" actId="20577"/>
        <pc:sldMkLst>
          <pc:docMk/>
          <pc:sldMk cId="0" sldId="262"/>
        </pc:sldMkLst>
        <pc:spChg chg="mod">
          <ac:chgData name="João Paulo de Assis Ferreira Monteiro" userId="10e0dd55d6bdb9fc" providerId="LiveId" clId="{AF0101FE-7237-4B14-9B3B-F1D7B6FDD1E0}" dt="2021-04-26T20:30:12.914" v="39" actId="20577"/>
          <ac:spMkLst>
            <pc:docMk/>
            <pc:sldMk cId="0" sldId="262"/>
            <ac:spMk id="11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520154eff_5_6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520154eff_5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520154eff_5_3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520154eff_5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d520154eff_5_4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d520154eff_5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520154eff_5_5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520154eff_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520154eff_5_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520154eff_5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520154eff_5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520154eff_5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01425" y="1285200"/>
            <a:ext cx="6014400" cy="26646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sz="18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685800" y="1991825"/>
            <a:ext cx="49698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Vulnerabilidade na Internet</a:t>
            </a:r>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55617" y="40728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67" name="Google Shape;67;p13"/>
          <p:cNvSpPr txBox="1"/>
          <p:nvPr/>
        </p:nvSpPr>
        <p:spPr>
          <a:xfrm>
            <a:off x="0" y="3566438"/>
            <a:ext cx="65112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Introdução</a:t>
            </a:r>
            <a:endParaRPr/>
          </a:p>
        </p:txBody>
      </p:sp>
      <p:sp>
        <p:nvSpPr>
          <p:cNvPr id="73" name="Google Shape;73;p14"/>
          <p:cNvSpPr txBox="1">
            <a:spLocks noGrp="1"/>
          </p:cNvSpPr>
          <p:nvPr>
            <p:ph type="body" idx="1"/>
          </p:nvPr>
        </p:nvSpPr>
        <p:spPr>
          <a:xfrm>
            <a:off x="580550" y="1285213"/>
            <a:ext cx="6014400" cy="2664600"/>
          </a:xfrm>
          <a:prstGeom prst="rect">
            <a:avLst/>
          </a:prstGeom>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 sz="1800"/>
              <a:t>Sabendo que a internet é um meio muito importante para </a:t>
            </a:r>
            <a:r>
              <a:rPr lang="en"/>
              <a:t>o funcionamento da</a:t>
            </a:r>
            <a:r>
              <a:rPr lang="en" sz="1800"/>
              <a:t> sociedade contemporân</a:t>
            </a:r>
            <a:r>
              <a:rPr lang="en"/>
              <a:t>ea</a:t>
            </a:r>
            <a:r>
              <a:rPr lang="en" sz="1800"/>
              <a:t>, temos como tema </a:t>
            </a:r>
            <a:r>
              <a:rPr lang="en"/>
              <a:t>central do nosso trabalho</a:t>
            </a:r>
            <a:r>
              <a:rPr lang="en" sz="1800"/>
              <a:t> </a:t>
            </a:r>
            <a:r>
              <a:rPr lang="en"/>
              <a:t>a vulnerabilidade na internet</a:t>
            </a:r>
            <a:r>
              <a:rPr lang="en" sz="1800"/>
              <a:t>.</a:t>
            </a:r>
            <a:endParaRPr sz="1800"/>
          </a:p>
          <a:p>
            <a:pPr marL="0" lvl="0" indent="0" algn="l" rtl="0">
              <a:lnSpc>
                <a:spcPct val="115000"/>
              </a:lnSpc>
              <a:spcBef>
                <a:spcPts val="600"/>
              </a:spcBef>
              <a:spcAft>
                <a:spcPts val="0"/>
              </a:spcAft>
              <a:buNone/>
            </a:pPr>
            <a:endParaRPr sz="1800"/>
          </a:p>
          <a:p>
            <a:pPr marL="0" lvl="0" indent="0" algn="l" rtl="0">
              <a:lnSpc>
                <a:spcPct val="115000"/>
              </a:lnSpc>
              <a:spcBef>
                <a:spcPts val="600"/>
              </a:spcBef>
              <a:spcAft>
                <a:spcPts val="0"/>
              </a:spcAft>
              <a:buNone/>
            </a:pPr>
            <a:endParaRPr sz="1800"/>
          </a:p>
          <a:p>
            <a:pPr marL="457200" lvl="0" indent="0" algn="l" rtl="0">
              <a:lnSpc>
                <a:spcPct val="115000"/>
              </a:lnSpc>
              <a:spcBef>
                <a:spcPts val="600"/>
              </a:spcBef>
              <a:spcAft>
                <a:spcPts val="0"/>
              </a:spcAft>
              <a:buNone/>
            </a:pPr>
            <a:endParaRPr sz="1800"/>
          </a:p>
          <a:p>
            <a:pPr marL="0" lvl="0" indent="0" algn="l" rtl="0">
              <a:lnSpc>
                <a:spcPct val="115000"/>
              </a:lnSpc>
              <a:spcBef>
                <a:spcPts val="600"/>
              </a:spcBef>
              <a:spcAft>
                <a:spcPts val="0"/>
              </a:spcAft>
              <a:buNone/>
            </a:pPr>
            <a:endParaRPr sz="1800"/>
          </a:p>
          <a:p>
            <a:pPr marL="0" lvl="0" indent="0" algn="l" rtl="0">
              <a:lnSpc>
                <a:spcPct val="115000"/>
              </a:lnSpc>
              <a:spcBef>
                <a:spcPts val="600"/>
              </a:spcBef>
              <a:spcAft>
                <a:spcPts val="0"/>
              </a:spcAft>
              <a:buNone/>
            </a:pPr>
            <a:endParaRPr sz="1800"/>
          </a:p>
        </p:txBody>
      </p:sp>
      <p:sp>
        <p:nvSpPr>
          <p:cNvPr id="74" name="Google Shape;74;p14"/>
          <p:cNvSpPr txBox="1"/>
          <p:nvPr/>
        </p:nvSpPr>
        <p:spPr>
          <a:xfrm>
            <a:off x="580550" y="4171650"/>
            <a:ext cx="6014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a:solidFill>
                <a:schemeClr val="accent4"/>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1200">
              <a:solidFill>
                <a:schemeClr val="accent4"/>
              </a:solidFill>
              <a:latin typeface="Muli"/>
              <a:ea typeface="Muli"/>
              <a:cs typeface="Muli"/>
              <a:sym typeface="Muli"/>
            </a:endParaRPr>
          </a:p>
          <a:p>
            <a:pPr marL="0" lvl="0" indent="0" algn="l" rtl="0">
              <a:spcBef>
                <a:spcPts val="0"/>
              </a:spcBef>
              <a:spcAft>
                <a:spcPts val="0"/>
              </a:spcAft>
              <a:buNone/>
            </a:pPr>
            <a:endParaRPr sz="1200">
              <a:solidFill>
                <a:schemeClr val="accent4"/>
              </a:solidFill>
              <a:latin typeface="Muli"/>
              <a:ea typeface="Muli"/>
              <a:cs typeface="Muli"/>
              <a:sym typeface="Muli"/>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76" name="Google Shape;76;p14"/>
          <p:cNvPicPr preferRelativeResize="0"/>
          <p:nvPr/>
        </p:nvPicPr>
        <p:blipFill>
          <a:blip r:embed="rId3">
            <a:alphaModFix/>
          </a:blip>
          <a:stretch>
            <a:fillRect/>
          </a:stretch>
        </p:blipFill>
        <p:spPr>
          <a:xfrm>
            <a:off x="4358180" y="3116227"/>
            <a:ext cx="1239275" cy="1350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Problema</a:t>
            </a:r>
            <a:endParaRPr/>
          </a:p>
        </p:txBody>
      </p:sp>
      <p:sp>
        <p:nvSpPr>
          <p:cNvPr id="82" name="Google Shape;82;p15"/>
          <p:cNvSpPr txBox="1">
            <a:spLocks noGrp="1"/>
          </p:cNvSpPr>
          <p:nvPr>
            <p:ph type="body" idx="1"/>
          </p:nvPr>
        </p:nvSpPr>
        <p:spPr>
          <a:xfrm>
            <a:off x="580550" y="1285227"/>
            <a:ext cx="6014400" cy="3151200"/>
          </a:xfrm>
          <a:prstGeom prst="rect">
            <a:avLst/>
          </a:prstGeom>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 sz="1800"/>
              <a:t>A internet ainda apresenta muitas falhas de segurança, principalmente relacionadas ao </a:t>
            </a:r>
            <a:r>
              <a:rPr lang="en"/>
              <a:t>gerenciamento</a:t>
            </a:r>
            <a:r>
              <a:rPr lang="en" sz="1800"/>
              <a:t> e </a:t>
            </a:r>
            <a:r>
              <a:rPr lang="en"/>
              <a:t>a criação</a:t>
            </a:r>
            <a:r>
              <a:rPr lang="en" sz="1800"/>
              <a:t> de senhas seguras</a:t>
            </a:r>
            <a:r>
              <a:rPr lang="en"/>
              <a:t>. As três principais situações são:</a:t>
            </a:r>
            <a:endParaRPr/>
          </a:p>
          <a:p>
            <a:pPr marL="914400" lvl="0" indent="-381000" algn="l" rtl="0">
              <a:lnSpc>
                <a:spcPct val="115000"/>
              </a:lnSpc>
              <a:spcBef>
                <a:spcPts val="0"/>
              </a:spcBef>
              <a:spcAft>
                <a:spcPts val="0"/>
              </a:spcAft>
              <a:buSzPts val="2400"/>
              <a:buChar char="●"/>
            </a:pPr>
            <a:r>
              <a:rPr lang="en"/>
              <a:t>As pessoas não conseguem gerenciar todas as suas senhas.</a:t>
            </a:r>
            <a:endParaRPr/>
          </a:p>
          <a:p>
            <a:pPr marL="914400" lvl="0" indent="-381000" algn="l" rtl="0">
              <a:lnSpc>
                <a:spcPct val="115000"/>
              </a:lnSpc>
              <a:spcBef>
                <a:spcPts val="0"/>
              </a:spcBef>
              <a:spcAft>
                <a:spcPts val="0"/>
              </a:spcAft>
              <a:buSzPts val="2400"/>
              <a:buChar char="●"/>
            </a:pPr>
            <a:r>
              <a:rPr lang="en"/>
              <a:t>As pessoas possuem senhas fracas.</a:t>
            </a:r>
            <a:endParaRPr/>
          </a:p>
          <a:p>
            <a:pPr marL="914400" lvl="0" indent="-381000" algn="l" rtl="0">
              <a:lnSpc>
                <a:spcPct val="115000"/>
              </a:lnSpc>
              <a:spcBef>
                <a:spcPts val="0"/>
              </a:spcBef>
              <a:spcAft>
                <a:spcPts val="0"/>
              </a:spcAft>
              <a:buSzPts val="2400"/>
              <a:buChar char="●"/>
            </a:pPr>
            <a:r>
              <a:rPr lang="en"/>
              <a:t>As pessoas não possuem conhecimento sobre o assunto. </a:t>
            </a:r>
            <a:endParaRPr/>
          </a:p>
          <a:p>
            <a:pPr marL="0" lvl="0" indent="0" algn="l" rtl="0">
              <a:lnSpc>
                <a:spcPct val="115000"/>
              </a:lnSpc>
              <a:spcBef>
                <a:spcPts val="600"/>
              </a:spcBef>
              <a:spcAft>
                <a:spcPts val="0"/>
              </a:spcAft>
              <a:buNone/>
            </a:pPr>
            <a:endParaRPr/>
          </a:p>
          <a:p>
            <a:pPr marL="0" lvl="0" indent="0" algn="l" rtl="0">
              <a:lnSpc>
                <a:spcPct val="115000"/>
              </a:lnSpc>
              <a:spcBef>
                <a:spcPts val="600"/>
              </a:spcBef>
              <a:spcAft>
                <a:spcPts val="0"/>
              </a:spcAft>
              <a:buNone/>
            </a:pPr>
            <a:r>
              <a:rPr lang="en" sz="1800"/>
              <a:t>	</a:t>
            </a:r>
            <a:endParaRPr sz="1800"/>
          </a:p>
          <a:p>
            <a:pPr marL="0" lvl="0" indent="0" algn="l" rtl="0">
              <a:lnSpc>
                <a:spcPct val="115000"/>
              </a:lnSpc>
              <a:spcBef>
                <a:spcPts val="600"/>
              </a:spcBef>
              <a:spcAft>
                <a:spcPts val="0"/>
              </a:spcAft>
              <a:buNone/>
            </a:pPr>
            <a:endParaRPr sz="1800"/>
          </a:p>
          <a:p>
            <a:pPr marL="0" lvl="0" indent="0" algn="l" rtl="0">
              <a:lnSpc>
                <a:spcPct val="115000"/>
              </a:lnSpc>
              <a:spcBef>
                <a:spcPts val="600"/>
              </a:spcBef>
              <a:spcAft>
                <a:spcPts val="0"/>
              </a:spcAft>
              <a:buNone/>
            </a:pPr>
            <a:endParaRPr sz="1800"/>
          </a:p>
          <a:p>
            <a:pPr marL="457200" lvl="0" indent="0" algn="l" rtl="0">
              <a:lnSpc>
                <a:spcPct val="115000"/>
              </a:lnSpc>
              <a:spcBef>
                <a:spcPts val="600"/>
              </a:spcBef>
              <a:spcAft>
                <a:spcPts val="0"/>
              </a:spcAft>
              <a:buNone/>
            </a:pPr>
            <a:endParaRPr sz="1800"/>
          </a:p>
          <a:p>
            <a:pPr marL="0" lvl="0" indent="0" algn="l" rtl="0">
              <a:lnSpc>
                <a:spcPct val="115000"/>
              </a:lnSpc>
              <a:spcBef>
                <a:spcPts val="600"/>
              </a:spcBef>
              <a:spcAft>
                <a:spcPts val="0"/>
              </a:spcAft>
              <a:buNone/>
            </a:pPr>
            <a:endParaRPr sz="1800"/>
          </a:p>
          <a:p>
            <a:pPr marL="0" lvl="0" indent="0" algn="l" rtl="0">
              <a:lnSpc>
                <a:spcPct val="115000"/>
              </a:lnSpc>
              <a:spcBef>
                <a:spcPts val="600"/>
              </a:spcBef>
              <a:spcAft>
                <a:spcPts val="0"/>
              </a:spcAft>
              <a:buNone/>
            </a:pPr>
            <a:endParaRPr sz="1800"/>
          </a:p>
        </p:txBody>
      </p:sp>
      <p:sp>
        <p:nvSpPr>
          <p:cNvPr id="83" name="Google Shape;83;p15"/>
          <p:cNvSpPr txBox="1"/>
          <p:nvPr/>
        </p:nvSpPr>
        <p:spPr>
          <a:xfrm>
            <a:off x="580550" y="4171650"/>
            <a:ext cx="6014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a:solidFill>
                <a:schemeClr val="accent4"/>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1200">
              <a:solidFill>
                <a:schemeClr val="accent4"/>
              </a:solidFill>
              <a:latin typeface="Muli"/>
              <a:ea typeface="Muli"/>
              <a:cs typeface="Muli"/>
              <a:sym typeface="Muli"/>
            </a:endParaRPr>
          </a:p>
          <a:p>
            <a:pPr marL="0" lvl="0" indent="0" algn="l" rtl="0">
              <a:spcBef>
                <a:spcPts val="0"/>
              </a:spcBef>
              <a:spcAft>
                <a:spcPts val="0"/>
              </a:spcAft>
              <a:buNone/>
            </a:pPr>
            <a:endParaRPr sz="1200">
              <a:solidFill>
                <a:schemeClr val="accent4"/>
              </a:solidFill>
              <a:latin typeface="Muli"/>
              <a:ea typeface="Muli"/>
              <a:cs typeface="Muli"/>
              <a:sym typeface="Muli"/>
            </a:endParaRPr>
          </a:p>
        </p:txBody>
      </p:sp>
      <p:sp>
        <p:nvSpPr>
          <p:cNvPr id="84" name="Google Shape;84;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Nosso Objetivo</a:t>
            </a:r>
            <a:endParaRPr/>
          </a:p>
        </p:txBody>
      </p:sp>
      <p:sp>
        <p:nvSpPr>
          <p:cNvPr id="90" name="Google Shape;90;p16"/>
          <p:cNvSpPr txBox="1">
            <a:spLocks noGrp="1"/>
          </p:cNvSpPr>
          <p:nvPr>
            <p:ph type="body" idx="1"/>
          </p:nvPr>
        </p:nvSpPr>
        <p:spPr>
          <a:xfrm>
            <a:off x="501425" y="1285200"/>
            <a:ext cx="6014400" cy="26646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a:t>O objetivo do grupo é desenvolver um software que faça as pessoas se sentirem mais seguras ao acessarem a  internet, fornecendo informação sobre segurança na web, gerando senhas seguras e possibilitando armazená-las de forma organizada para fácil manipulação.</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91440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91" name="Google Shape;91;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92" name="Google Shape;92;p16"/>
          <p:cNvPicPr preferRelativeResize="0"/>
          <p:nvPr/>
        </p:nvPicPr>
        <p:blipFill>
          <a:blip r:embed="rId3">
            <a:alphaModFix/>
          </a:blip>
          <a:stretch>
            <a:fillRect/>
          </a:stretch>
        </p:blipFill>
        <p:spPr>
          <a:xfrm>
            <a:off x="6594945" y="3320943"/>
            <a:ext cx="831110" cy="911453"/>
          </a:xfrm>
          <a:prstGeom prst="rect">
            <a:avLst/>
          </a:prstGeom>
          <a:noFill/>
          <a:ln>
            <a:noFill/>
          </a:ln>
        </p:spPr>
      </p:pic>
      <p:pic>
        <p:nvPicPr>
          <p:cNvPr id="93" name="Google Shape;93;p16"/>
          <p:cNvPicPr preferRelativeResize="0"/>
          <p:nvPr/>
        </p:nvPicPr>
        <p:blipFill>
          <a:blip r:embed="rId4">
            <a:alphaModFix/>
          </a:blip>
          <a:stretch>
            <a:fillRect/>
          </a:stretch>
        </p:blipFill>
        <p:spPr>
          <a:xfrm>
            <a:off x="6443955" y="553718"/>
            <a:ext cx="778473" cy="9114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Justificativa </a:t>
            </a:r>
            <a:endParaRPr/>
          </a:p>
        </p:txBody>
      </p:sp>
      <p:sp>
        <p:nvSpPr>
          <p:cNvPr id="99" name="Google Shape;99;p17"/>
          <p:cNvSpPr txBox="1">
            <a:spLocks noGrp="1"/>
          </p:cNvSpPr>
          <p:nvPr>
            <p:ph type="body" idx="1"/>
          </p:nvPr>
        </p:nvSpPr>
        <p:spPr>
          <a:xfrm>
            <a:off x="580550" y="1285228"/>
            <a:ext cx="6014400" cy="3424200"/>
          </a:xfrm>
          <a:prstGeom prst="rect">
            <a:avLst/>
          </a:prstGeom>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 dirty="0"/>
              <a:t>Muitas pessoas passam por problemas relacionados ao gerenciamento de suas senhas, por terem que guardar diversas senhas para os diferentes aplicativos, por não possuírem senhas fortes ou por não possuírem conhecimento sobre o assunto. </a:t>
            </a:r>
            <a:endParaRPr dirty="0"/>
          </a:p>
          <a:p>
            <a:pPr marL="457200" lvl="0" indent="-381000" algn="l" rtl="0">
              <a:lnSpc>
                <a:spcPct val="115000"/>
              </a:lnSpc>
              <a:spcBef>
                <a:spcPts val="0"/>
              </a:spcBef>
              <a:spcAft>
                <a:spcPts val="0"/>
              </a:spcAft>
              <a:buSzPts val="2400"/>
              <a:buChar char="⬡"/>
            </a:pPr>
            <a:r>
              <a:rPr lang="en" dirty="0"/>
              <a:t>Por isso, é necessário um software que solucione tais problemas de forma segura e gratuita. Já existem outros programas que desempenham as funções de armazenar e gerar senhas, porém são raros e poucos conhecidos aqueles que sejam confiáveis, gratuitos e também desempenham o papel de informar.  </a:t>
            </a:r>
            <a:endParaRPr dirty="0"/>
          </a:p>
          <a:p>
            <a:pPr marL="0" lvl="0" indent="0" algn="l" rtl="0">
              <a:lnSpc>
                <a:spcPct val="115000"/>
              </a:lnSpc>
              <a:spcBef>
                <a:spcPts val="600"/>
              </a:spcBef>
              <a:spcAft>
                <a:spcPts val="0"/>
              </a:spcAft>
              <a:buNone/>
            </a:pPr>
            <a:endParaRPr sz="1800" dirty="0"/>
          </a:p>
          <a:p>
            <a:pPr marL="0" lvl="0" indent="0" algn="l" rtl="0">
              <a:lnSpc>
                <a:spcPct val="115000"/>
              </a:lnSpc>
              <a:spcBef>
                <a:spcPts val="600"/>
              </a:spcBef>
              <a:spcAft>
                <a:spcPts val="0"/>
              </a:spcAft>
              <a:buNone/>
            </a:pPr>
            <a:endParaRPr sz="1800" dirty="0"/>
          </a:p>
          <a:p>
            <a:pPr marL="457200" lvl="0" indent="0" algn="l" rtl="0">
              <a:lnSpc>
                <a:spcPct val="115000"/>
              </a:lnSpc>
              <a:spcBef>
                <a:spcPts val="600"/>
              </a:spcBef>
              <a:spcAft>
                <a:spcPts val="0"/>
              </a:spcAft>
              <a:buNone/>
            </a:pPr>
            <a:endParaRPr sz="1800" dirty="0"/>
          </a:p>
          <a:p>
            <a:pPr marL="0" lvl="0" indent="0" algn="l" rtl="0">
              <a:lnSpc>
                <a:spcPct val="115000"/>
              </a:lnSpc>
              <a:spcBef>
                <a:spcPts val="600"/>
              </a:spcBef>
              <a:spcAft>
                <a:spcPts val="0"/>
              </a:spcAft>
              <a:buNone/>
            </a:pPr>
            <a:endParaRPr sz="1800" dirty="0"/>
          </a:p>
          <a:p>
            <a:pPr marL="0" lvl="0" indent="0" algn="l" rtl="0">
              <a:lnSpc>
                <a:spcPct val="115000"/>
              </a:lnSpc>
              <a:spcBef>
                <a:spcPts val="600"/>
              </a:spcBef>
              <a:spcAft>
                <a:spcPts val="0"/>
              </a:spcAft>
              <a:buNone/>
            </a:pPr>
            <a:endParaRPr sz="1800" dirty="0"/>
          </a:p>
        </p:txBody>
      </p:sp>
      <p:sp>
        <p:nvSpPr>
          <p:cNvPr id="100" name="Google Shape;100;p17"/>
          <p:cNvSpPr txBox="1"/>
          <p:nvPr/>
        </p:nvSpPr>
        <p:spPr>
          <a:xfrm>
            <a:off x="580550" y="4171650"/>
            <a:ext cx="6014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a:solidFill>
                <a:schemeClr val="accent4"/>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1200">
              <a:solidFill>
                <a:schemeClr val="accent4"/>
              </a:solidFill>
              <a:latin typeface="Muli"/>
              <a:ea typeface="Muli"/>
              <a:cs typeface="Muli"/>
              <a:sym typeface="Muli"/>
            </a:endParaRPr>
          </a:p>
          <a:p>
            <a:pPr marL="0" lvl="0" indent="0" algn="l" rtl="0">
              <a:spcBef>
                <a:spcPts val="0"/>
              </a:spcBef>
              <a:spcAft>
                <a:spcPts val="0"/>
              </a:spcAft>
              <a:buNone/>
            </a:pPr>
            <a:endParaRPr sz="1200">
              <a:solidFill>
                <a:schemeClr val="accent4"/>
              </a:solidFill>
              <a:latin typeface="Muli"/>
              <a:ea typeface="Muli"/>
              <a:cs typeface="Muli"/>
              <a:sym typeface="Muli"/>
            </a:endParaRPr>
          </a:p>
        </p:txBody>
      </p:sp>
      <p:sp>
        <p:nvSpPr>
          <p:cNvPr id="101" name="Google Shape;10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Público Alvo</a:t>
            </a:r>
            <a:endParaRPr/>
          </a:p>
        </p:txBody>
      </p:sp>
      <p:sp>
        <p:nvSpPr>
          <p:cNvPr id="107" name="Google Shape;107;p18"/>
          <p:cNvSpPr txBox="1">
            <a:spLocks noGrp="1"/>
          </p:cNvSpPr>
          <p:nvPr>
            <p:ph type="body" idx="1"/>
          </p:nvPr>
        </p:nvSpPr>
        <p:spPr>
          <a:xfrm>
            <a:off x="580550" y="1285213"/>
            <a:ext cx="6014400" cy="2664600"/>
          </a:xfrm>
          <a:prstGeom prst="rect">
            <a:avLst/>
          </a:prstGeom>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 sz="1800"/>
              <a:t>Jovens e Jovens-Adultos.</a:t>
            </a:r>
            <a:endParaRPr sz="1800"/>
          </a:p>
          <a:p>
            <a:pPr marL="457200" lvl="0" indent="-342900" algn="l" rtl="0">
              <a:lnSpc>
                <a:spcPct val="115000"/>
              </a:lnSpc>
              <a:spcBef>
                <a:spcPts val="0"/>
              </a:spcBef>
              <a:spcAft>
                <a:spcPts val="0"/>
              </a:spcAft>
              <a:buSzPts val="1800"/>
              <a:buChar char="⬡"/>
            </a:pPr>
            <a:r>
              <a:rPr lang="en"/>
              <a:t>Eles são os</a:t>
            </a:r>
            <a:r>
              <a:rPr lang="en" sz="1800"/>
              <a:t> principais usuários da internet atualmente</a:t>
            </a:r>
            <a:r>
              <a:rPr lang="en"/>
              <a:t>, pois representam a maior parcela da população e utilizam a internet para diversos fins, como estudo, trabalho e lazer.</a:t>
            </a:r>
            <a:endParaRPr sz="1800"/>
          </a:p>
          <a:p>
            <a:pPr marL="0" lvl="0" indent="0" algn="l" rtl="0">
              <a:lnSpc>
                <a:spcPct val="115000"/>
              </a:lnSpc>
              <a:spcBef>
                <a:spcPts val="600"/>
              </a:spcBef>
              <a:spcAft>
                <a:spcPts val="0"/>
              </a:spcAft>
              <a:buNone/>
            </a:pPr>
            <a:endParaRPr sz="1800"/>
          </a:p>
          <a:p>
            <a:pPr marL="0" lvl="0" indent="0" algn="l" rtl="0">
              <a:lnSpc>
                <a:spcPct val="115000"/>
              </a:lnSpc>
              <a:spcBef>
                <a:spcPts val="600"/>
              </a:spcBef>
              <a:spcAft>
                <a:spcPts val="0"/>
              </a:spcAft>
              <a:buNone/>
            </a:pPr>
            <a:endParaRPr sz="1800"/>
          </a:p>
          <a:p>
            <a:pPr marL="457200" lvl="0" indent="0" algn="l" rtl="0">
              <a:lnSpc>
                <a:spcPct val="115000"/>
              </a:lnSpc>
              <a:spcBef>
                <a:spcPts val="600"/>
              </a:spcBef>
              <a:spcAft>
                <a:spcPts val="0"/>
              </a:spcAft>
              <a:buNone/>
            </a:pPr>
            <a:endParaRPr sz="1800"/>
          </a:p>
          <a:p>
            <a:pPr marL="0" lvl="0" indent="0" algn="l" rtl="0">
              <a:lnSpc>
                <a:spcPct val="115000"/>
              </a:lnSpc>
              <a:spcBef>
                <a:spcPts val="600"/>
              </a:spcBef>
              <a:spcAft>
                <a:spcPts val="0"/>
              </a:spcAft>
              <a:buNone/>
            </a:pPr>
            <a:endParaRPr sz="1800"/>
          </a:p>
          <a:p>
            <a:pPr marL="0" lvl="0" indent="0" algn="l" rtl="0">
              <a:lnSpc>
                <a:spcPct val="115000"/>
              </a:lnSpc>
              <a:spcBef>
                <a:spcPts val="600"/>
              </a:spcBef>
              <a:spcAft>
                <a:spcPts val="0"/>
              </a:spcAft>
              <a:buNone/>
            </a:pPr>
            <a:endParaRPr sz="1800"/>
          </a:p>
        </p:txBody>
      </p:sp>
      <p:sp>
        <p:nvSpPr>
          <p:cNvPr id="108" name="Google Shape;108;p18"/>
          <p:cNvSpPr txBox="1"/>
          <p:nvPr/>
        </p:nvSpPr>
        <p:spPr>
          <a:xfrm>
            <a:off x="580550" y="4171650"/>
            <a:ext cx="6014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a:solidFill>
                <a:schemeClr val="accent4"/>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1200">
              <a:solidFill>
                <a:schemeClr val="accent4"/>
              </a:solidFill>
              <a:latin typeface="Muli"/>
              <a:ea typeface="Muli"/>
              <a:cs typeface="Muli"/>
              <a:sym typeface="Muli"/>
            </a:endParaRPr>
          </a:p>
          <a:p>
            <a:pPr marL="0" lvl="0" indent="0" algn="l" rtl="0">
              <a:spcBef>
                <a:spcPts val="0"/>
              </a:spcBef>
              <a:spcAft>
                <a:spcPts val="0"/>
              </a:spcAft>
              <a:buNone/>
            </a:pPr>
            <a:endParaRPr sz="1200">
              <a:solidFill>
                <a:schemeClr val="accent4"/>
              </a:solidFill>
              <a:latin typeface="Muli"/>
              <a:ea typeface="Muli"/>
              <a:cs typeface="Muli"/>
              <a:sym typeface="Muli"/>
            </a:endParaRPr>
          </a:p>
        </p:txBody>
      </p:sp>
      <p:sp>
        <p:nvSpPr>
          <p:cNvPr id="109" name="Google Shape;109;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10" name="Google Shape;110;p18"/>
          <p:cNvPicPr preferRelativeResize="0"/>
          <p:nvPr/>
        </p:nvPicPr>
        <p:blipFill>
          <a:blip r:embed="rId3">
            <a:alphaModFix/>
          </a:blip>
          <a:stretch>
            <a:fillRect/>
          </a:stretch>
        </p:blipFill>
        <p:spPr>
          <a:xfrm>
            <a:off x="5554350" y="2920649"/>
            <a:ext cx="3084350" cy="178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Requisitos</a:t>
            </a:r>
            <a:endParaRPr/>
          </a:p>
        </p:txBody>
      </p:sp>
      <p:sp>
        <p:nvSpPr>
          <p:cNvPr id="116" name="Google Shape;116;p19"/>
          <p:cNvSpPr txBox="1">
            <a:spLocks noGrp="1"/>
          </p:cNvSpPr>
          <p:nvPr>
            <p:ph type="body" idx="1"/>
          </p:nvPr>
        </p:nvSpPr>
        <p:spPr>
          <a:xfrm>
            <a:off x="580550" y="1200150"/>
            <a:ext cx="6014400" cy="3664800"/>
          </a:xfrm>
          <a:prstGeom prst="rect">
            <a:avLst/>
          </a:prstGeom>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 sz="1800" dirty="0"/>
              <a:t>Funcionais : </a:t>
            </a:r>
            <a:endParaRPr dirty="0"/>
          </a:p>
          <a:p>
            <a:pPr marL="457200" lvl="0" indent="-381000" algn="l" rtl="0">
              <a:lnSpc>
                <a:spcPct val="115000"/>
              </a:lnSpc>
              <a:spcBef>
                <a:spcPts val="0"/>
              </a:spcBef>
              <a:spcAft>
                <a:spcPts val="0"/>
              </a:spcAft>
              <a:buSzPts val="2400"/>
              <a:buChar char="●"/>
            </a:pPr>
            <a:r>
              <a:rPr lang="en" dirty="0"/>
              <a:t>Gerar senhas fortes.</a:t>
            </a:r>
            <a:endParaRPr dirty="0"/>
          </a:p>
          <a:p>
            <a:pPr marL="457200" lvl="0" indent="-381000" algn="l" rtl="0">
              <a:lnSpc>
                <a:spcPct val="115000"/>
              </a:lnSpc>
              <a:spcBef>
                <a:spcPts val="0"/>
              </a:spcBef>
              <a:spcAft>
                <a:spcPts val="0"/>
              </a:spcAft>
              <a:buSzPts val="2400"/>
              <a:buChar char="●"/>
            </a:pPr>
            <a:r>
              <a:rPr lang="en" dirty="0"/>
              <a:t>Armazenar senhas dos usuários com os respectivos aplicativos.</a:t>
            </a:r>
          </a:p>
          <a:p>
            <a:pPr marL="457200" lvl="0" indent="-381000" algn="l" rtl="0">
              <a:lnSpc>
                <a:spcPct val="115000"/>
              </a:lnSpc>
              <a:spcBef>
                <a:spcPts val="0"/>
              </a:spcBef>
              <a:spcAft>
                <a:spcPts val="0"/>
              </a:spcAft>
              <a:buSzPts val="2400"/>
              <a:buChar char="●"/>
            </a:pPr>
            <a:r>
              <a:rPr lang="en"/>
              <a:t>Informar sobre a segurança na internet.</a:t>
            </a:r>
            <a:endParaRPr/>
          </a:p>
          <a:p>
            <a:pPr marL="457200" lvl="0" indent="-381000" algn="l" rtl="0">
              <a:lnSpc>
                <a:spcPct val="115000"/>
              </a:lnSpc>
              <a:spcBef>
                <a:spcPts val="0"/>
              </a:spcBef>
              <a:spcAft>
                <a:spcPts val="0"/>
              </a:spcAft>
              <a:buSzPts val="2400"/>
              <a:buChar char="●"/>
            </a:pPr>
            <a:endParaRPr dirty="0"/>
          </a:p>
          <a:p>
            <a:pPr marL="457200" lvl="0" indent="-342900" algn="l" rtl="0">
              <a:lnSpc>
                <a:spcPct val="115000"/>
              </a:lnSpc>
              <a:spcBef>
                <a:spcPts val="0"/>
              </a:spcBef>
              <a:spcAft>
                <a:spcPts val="0"/>
              </a:spcAft>
              <a:buSzPts val="1800"/>
              <a:buChar char="⬡"/>
            </a:pPr>
            <a:r>
              <a:rPr lang="en" sz="1800" dirty="0"/>
              <a:t>Não funcionais</a:t>
            </a:r>
            <a:endParaRPr sz="1800" dirty="0"/>
          </a:p>
          <a:p>
            <a:pPr marL="457200" lvl="0" indent="-381000" algn="l" rtl="0">
              <a:lnSpc>
                <a:spcPct val="115000"/>
              </a:lnSpc>
              <a:spcBef>
                <a:spcPts val="0"/>
              </a:spcBef>
              <a:spcAft>
                <a:spcPts val="0"/>
              </a:spcAft>
              <a:buSzPts val="2400"/>
              <a:buChar char="●"/>
            </a:pPr>
            <a:r>
              <a:rPr lang="en" dirty="0"/>
              <a:t>Utilização das ferramentas html, css e javascript.</a:t>
            </a:r>
            <a:endParaRPr dirty="0"/>
          </a:p>
          <a:p>
            <a:pPr marL="457200" lvl="0" indent="-381000" algn="l" rtl="0">
              <a:lnSpc>
                <a:spcPct val="115000"/>
              </a:lnSpc>
              <a:spcBef>
                <a:spcPts val="0"/>
              </a:spcBef>
              <a:spcAft>
                <a:spcPts val="0"/>
              </a:spcAft>
              <a:buSzPts val="2400"/>
              <a:buChar char="●"/>
            </a:pPr>
            <a:r>
              <a:rPr lang="en" dirty="0"/>
              <a:t>Compatibilidade com os principais browsers.</a:t>
            </a:r>
            <a:endParaRPr dirty="0"/>
          </a:p>
          <a:p>
            <a:pPr marL="457200" lvl="0" indent="-381000" algn="l" rtl="0">
              <a:lnSpc>
                <a:spcPct val="115000"/>
              </a:lnSpc>
              <a:spcBef>
                <a:spcPts val="0"/>
              </a:spcBef>
              <a:spcAft>
                <a:spcPts val="0"/>
              </a:spcAft>
              <a:buSzPts val="2400"/>
              <a:buChar char="●"/>
            </a:pPr>
            <a:r>
              <a:rPr lang="en" dirty="0"/>
              <a:t>Responsividade, permitindo a visualização pelo celular.</a:t>
            </a:r>
            <a:endParaRPr dirty="0"/>
          </a:p>
          <a:p>
            <a:pPr marL="0" lvl="0" indent="0" algn="l" rtl="0">
              <a:lnSpc>
                <a:spcPct val="115000"/>
              </a:lnSpc>
              <a:spcBef>
                <a:spcPts val="600"/>
              </a:spcBef>
              <a:spcAft>
                <a:spcPts val="0"/>
              </a:spcAft>
              <a:buNone/>
            </a:pPr>
            <a:endParaRPr sz="1800" dirty="0"/>
          </a:p>
          <a:p>
            <a:pPr marL="0" lvl="0" indent="0" algn="l" rtl="0">
              <a:lnSpc>
                <a:spcPct val="115000"/>
              </a:lnSpc>
              <a:spcBef>
                <a:spcPts val="600"/>
              </a:spcBef>
              <a:spcAft>
                <a:spcPts val="0"/>
              </a:spcAft>
              <a:buNone/>
            </a:pPr>
            <a:endParaRPr sz="1800" dirty="0"/>
          </a:p>
        </p:txBody>
      </p:sp>
      <p:sp>
        <p:nvSpPr>
          <p:cNvPr id="117" name="Google Shape;117;p19"/>
          <p:cNvSpPr txBox="1"/>
          <p:nvPr/>
        </p:nvSpPr>
        <p:spPr>
          <a:xfrm>
            <a:off x="366225" y="4160925"/>
            <a:ext cx="6014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a:solidFill>
                <a:schemeClr val="accent4"/>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1200">
              <a:solidFill>
                <a:schemeClr val="accent4"/>
              </a:solidFill>
              <a:latin typeface="Muli"/>
              <a:ea typeface="Muli"/>
              <a:cs typeface="Muli"/>
              <a:sym typeface="Muli"/>
            </a:endParaRPr>
          </a:p>
          <a:p>
            <a:pPr marL="0" lvl="0" indent="0" algn="l" rtl="0">
              <a:spcBef>
                <a:spcPts val="0"/>
              </a:spcBef>
              <a:spcAft>
                <a:spcPts val="0"/>
              </a:spcAft>
              <a:buNone/>
            </a:pPr>
            <a:endParaRPr sz="1200">
              <a:solidFill>
                <a:schemeClr val="accent4"/>
              </a:solidFill>
              <a:latin typeface="Muli"/>
              <a:ea typeface="Muli"/>
              <a:cs typeface="Muli"/>
              <a:sym typeface="Muli"/>
            </a:endParaRPr>
          </a:p>
        </p:txBody>
      </p:sp>
      <p:sp>
        <p:nvSpPr>
          <p:cNvPr id="118" name="Google Shape;118;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308</Words>
  <Application>Microsoft Office PowerPoint</Application>
  <PresentationFormat>Apresentação na tela (16:9)</PresentationFormat>
  <Paragraphs>54</Paragraphs>
  <Slides>7</Slides>
  <Notes>7</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vt:i4>
      </vt:variant>
    </vt:vector>
  </HeadingPairs>
  <TitlesOfParts>
    <vt:vector size="11" baseType="lpstr">
      <vt:lpstr>Lexend Deca</vt:lpstr>
      <vt:lpstr>Muli</vt:lpstr>
      <vt:lpstr>Arial</vt:lpstr>
      <vt:lpstr>Aliena template</vt:lpstr>
      <vt:lpstr>Vulnerabilidade na Internet</vt:lpstr>
      <vt:lpstr>Introdução</vt:lpstr>
      <vt:lpstr>Problema</vt:lpstr>
      <vt:lpstr>Nosso Objetivo</vt:lpstr>
      <vt:lpstr>Justificativa </vt:lpstr>
      <vt:lpstr>Público Alvo</vt:lpstr>
      <vt:lpstr>Requisitos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Vulnerabilidade na Internet</dc:title>
  <cp:lastModifiedBy>João Paulo de Assis Ferreira Monteiro</cp:lastModifiedBy>
  <cp:revision>1</cp:revision>
  <dcterms:modified xsi:type="dcterms:W3CDTF">2021-04-26T20:32:06Z</dcterms:modified>
</cp:coreProperties>
</file>