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6F11F8-7FE1-4514-9B24-137F3FB009C1}">
  <a:tblStyle styleId="{FC6F11F8-7FE1-4514-9B24-137F3FB009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f17b943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1f17b943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f17b943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1f17b94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1f17b94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1f17b94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1f17b94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1f17b94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f17b943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f17b9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f17b9438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f17b94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1f17b943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1f17b94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f17b94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1f17b94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f17b9438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f17b94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11" Type="http://schemas.openxmlformats.org/officeDocument/2006/relationships/image" Target="../media/image4.png"/><Relationship Id="rId22" Type="http://schemas.openxmlformats.org/officeDocument/2006/relationships/image" Target="../media/image21.png"/><Relationship Id="rId10" Type="http://schemas.openxmlformats.org/officeDocument/2006/relationships/image" Target="../media/image3.png"/><Relationship Id="rId21" Type="http://schemas.openxmlformats.org/officeDocument/2006/relationships/image" Target="../media/image17.png"/><Relationship Id="rId13" Type="http://schemas.openxmlformats.org/officeDocument/2006/relationships/image" Target="../media/image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5.png"/><Relationship Id="rId15" Type="http://schemas.openxmlformats.org/officeDocument/2006/relationships/image" Target="../media/image6.png"/><Relationship Id="rId14" Type="http://schemas.openxmlformats.org/officeDocument/2006/relationships/image" Target="../media/image11.png"/><Relationship Id="rId17" Type="http://schemas.openxmlformats.org/officeDocument/2006/relationships/image" Target="../media/image18.png"/><Relationship Id="rId16" Type="http://schemas.openxmlformats.org/officeDocument/2006/relationships/image" Target="../media/image10.png"/><Relationship Id="rId5" Type="http://schemas.openxmlformats.org/officeDocument/2006/relationships/image" Target="../media/image19.png"/><Relationship Id="rId19" Type="http://schemas.openxmlformats.org/officeDocument/2006/relationships/image" Target="../media/image9.png"/><Relationship Id="rId6" Type="http://schemas.openxmlformats.org/officeDocument/2006/relationships/image" Target="../media/image13.png"/><Relationship Id="rId18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EDUCASH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Educação financeira TIAW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Especificações</a:t>
            </a:r>
            <a:endParaRPr/>
          </a:p>
        </p:txBody>
      </p:sp>
      <p:sp>
        <p:nvSpPr>
          <p:cNvPr id="222" name="Google Shape;222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projeto</a:t>
            </a:r>
            <a:endParaRPr/>
          </a:p>
        </p:txBody>
      </p:sp>
      <p:sp>
        <p:nvSpPr>
          <p:cNvPr id="223" name="Google Shape;223;p22"/>
          <p:cNvSpPr txBox="1"/>
          <p:nvPr>
            <p:ph idx="2" type="body"/>
          </p:nvPr>
        </p:nvSpPr>
        <p:spPr>
          <a:xfrm>
            <a:off x="4939500" y="724200"/>
            <a:ext cx="397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Um sistema multiplataforma;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Controle de gastos, com entrada e saída de dinheiro definidas pelo usuário;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Metas personalizáveis;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Aulas e dicas sobre investimentos;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sobre uso do dinheiro.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interface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00" y="0"/>
            <a:ext cx="2893225" cy="51435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150" y="0"/>
            <a:ext cx="2893225" cy="51435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5" name="Google Shape;235;p24"/>
          <p:cNvCxnSpPr>
            <a:stCxn id="233" idx="3"/>
            <a:endCxn id="234" idx="1"/>
          </p:cNvCxnSpPr>
          <p:nvPr/>
        </p:nvCxnSpPr>
        <p:spPr>
          <a:xfrm>
            <a:off x="3703724" y="2571750"/>
            <a:ext cx="164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1" y="-25"/>
            <a:ext cx="2893219" cy="51435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213" y="0"/>
            <a:ext cx="2893199" cy="514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275" y="0"/>
            <a:ext cx="2893199" cy="514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1" y="13"/>
            <a:ext cx="2893219" cy="51435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438" y="25"/>
            <a:ext cx="2893199" cy="514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901" y="13"/>
            <a:ext cx="28931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do projeto - Equipe e tarefas </a:t>
            </a:r>
            <a:r>
              <a:rPr lang="pt-BR"/>
              <a:t>atribuídas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4754775" y="57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{FC6F11F8-7FE1-4514-9B24-137F3FB009C1}</a:tableStyleId>
              </a:tblPr>
              <a:tblGrid>
                <a:gridCol w="2068200"/>
                <a:gridCol w="2068200"/>
              </a:tblGrid>
              <a:tr h="105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600">
                          <a:solidFill>
                            <a:schemeClr val="lt1"/>
                          </a:solidFill>
                        </a:rPr>
                        <a:t>Mateus Leal</a:t>
                      </a:r>
                      <a:endParaRPr b="1"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</a:rPr>
                        <a:t>Processo de Design Thinking, GitHub e Documentação do Projeto.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1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600">
                          <a:solidFill>
                            <a:schemeClr val="lt1"/>
                          </a:solidFill>
                        </a:rPr>
                        <a:t>Pedro Heinrich</a:t>
                      </a:r>
                      <a:endParaRPr b="1"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</a:rPr>
                        <a:t>Apresentação e Processo de Design Thinking.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1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600">
                          <a:solidFill>
                            <a:schemeClr val="lt1"/>
                          </a:solidFill>
                        </a:rPr>
                        <a:t>Luis Santiago</a:t>
                      </a:r>
                      <a:endParaRPr b="1"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</a:rPr>
                        <a:t>Documentação do Projeto (Projeto de Interface).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1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600">
                          <a:solidFill>
                            <a:schemeClr val="lt1"/>
                          </a:solidFill>
                        </a:rPr>
                        <a:t>Carlos Xavier</a:t>
                      </a:r>
                      <a:endParaRPr b="1"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</a:rPr>
                        <a:t>Formulário de Pesquisa de Opinião e Design Thinking.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de contexto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Dúvidas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400" y="1766275"/>
            <a:ext cx="2744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- </a:t>
            </a:r>
            <a:r>
              <a:rPr lang="pt-BR" sz="2000"/>
              <a:t>Por que as pessoas não procuram saber mais sobre?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- Por que não há divulgação o suficiente sobre educação financeira?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Certezas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59175" y="1766275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- </a:t>
            </a:r>
            <a:r>
              <a:rPr lang="pt-BR" sz="2000"/>
              <a:t>Não há educação financeira na grade horária das escolas.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- A população não tem educação financeira o suficiente.</a:t>
            </a:r>
            <a:endParaRPr sz="20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Suposições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86400" y="17662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-  </a:t>
            </a:r>
            <a:r>
              <a:rPr lang="pt-BR" sz="2000"/>
              <a:t>As pessoas não têm conhecimento sobre educação financeira.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- As pessoas se descontrolam pelo excesso de crédito.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Linha do tempo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3" name="Google Shape;123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427948" y="23061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14/03/2022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60525" y="703925"/>
            <a:ext cx="2624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Definição do tema e interação entre o grupo</a:t>
            </a:r>
            <a:endParaRPr/>
          </a:p>
        </p:txBody>
      </p:sp>
      <p:sp>
        <p:nvSpPr>
          <p:cNvPr descr="Background pointer shape in timeline graphic" id="129" name="Google Shape;129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2203917" y="2306113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21/03/2022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Google Shape;132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1168175" y="3603775"/>
            <a:ext cx="3151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Adição dos novos membros e </a:t>
            </a:r>
            <a:r>
              <a:rPr lang="pt-BR"/>
              <a:t>início</a:t>
            </a:r>
            <a:r>
              <a:rPr lang="pt-BR"/>
              <a:t> da ideação sobre o projeto (brainstorm)</a:t>
            </a:r>
            <a:endParaRPr/>
          </a:p>
        </p:txBody>
      </p:sp>
      <p:sp>
        <p:nvSpPr>
          <p:cNvPr descr="Background pointer shape in timeline graphic" id="135" name="Google Shape;135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3839780" y="23061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28/03/2022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Google Shape;13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3650998" y="511725"/>
            <a:ext cx="15360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Matriz QSD e montagem da pesquisa</a:t>
            </a:r>
            <a:endParaRPr/>
          </a:p>
        </p:txBody>
      </p:sp>
      <p:sp>
        <p:nvSpPr>
          <p:cNvPr descr="Background pointer shape in timeline graphic" id="141" name="Google Shape;141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4294967295" type="body"/>
          </p:nvPr>
        </p:nvSpPr>
        <p:spPr>
          <a:xfrm>
            <a:off x="5494699" y="23061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04/03/2022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Google Shape;144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7"/>
          <p:cNvSpPr txBox="1"/>
          <p:nvPr>
            <p:ph idx="4294967295" type="body"/>
          </p:nvPr>
        </p:nvSpPr>
        <p:spPr>
          <a:xfrm>
            <a:off x="4803125" y="3532625"/>
            <a:ext cx="27354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Montagem das personas e discussão de ideias</a:t>
            </a:r>
            <a:endParaRPr/>
          </a:p>
        </p:txBody>
      </p:sp>
      <p:sp>
        <p:nvSpPr>
          <p:cNvPr descr="Background pointer shape in timeline graphic" id="147" name="Google Shape;147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idx="4294967295" type="body"/>
          </p:nvPr>
        </p:nvSpPr>
        <p:spPr>
          <a:xfrm>
            <a:off x="7149637" y="23061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11/04/2022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Google Shape;150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7"/>
          <p:cNvSpPr txBox="1"/>
          <p:nvPr>
            <p:ph idx="4294967295" type="body"/>
          </p:nvPr>
        </p:nvSpPr>
        <p:spPr>
          <a:xfrm>
            <a:off x="6454575" y="601675"/>
            <a:ext cx="2524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Criação das histórias e aprofundamento de ideias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Brainstorming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309">
            <a:off x="5837823" y="3051254"/>
            <a:ext cx="1382412" cy="134436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Ideias em post-its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172" y="1977338"/>
            <a:ext cx="1514475" cy="14287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14834">
            <a:off x="2903809" y="320725"/>
            <a:ext cx="1466850" cy="13906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37488">
            <a:off x="4195419" y="220712"/>
            <a:ext cx="1676400" cy="15906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67" name="Google Shape;16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01201">
            <a:off x="3188600" y="1766875"/>
            <a:ext cx="1609725" cy="14192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68" name="Google Shape;16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07662">
            <a:off x="346675" y="2556500"/>
            <a:ext cx="1609725" cy="14668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69" name="Google Shape;16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68284">
            <a:off x="2913337" y="3120075"/>
            <a:ext cx="1447800" cy="13525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0" name="Google Shape;17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729414">
            <a:off x="4624525" y="1840500"/>
            <a:ext cx="1457325" cy="13430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1" name="Google Shape;17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53413" y="3175750"/>
            <a:ext cx="1323975" cy="10953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2" name="Google Shape;172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43975" y="3024483"/>
            <a:ext cx="1707475" cy="1543742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3" name="Google Shape;17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684693">
            <a:off x="484789" y="268725"/>
            <a:ext cx="1333500" cy="13144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4" name="Google Shape;174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316700">
            <a:off x="357689" y="1502300"/>
            <a:ext cx="1276350" cy="12287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5" name="Google Shape;175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781709">
            <a:off x="5747975" y="339662"/>
            <a:ext cx="1562100" cy="16097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6" name="Google Shape;176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90273" y="1840495"/>
            <a:ext cx="1333500" cy="13430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7" name="Google Shape;177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906147">
            <a:off x="7292223" y="1432320"/>
            <a:ext cx="1409700" cy="12477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8" name="Google Shape;178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rot="-712395">
            <a:off x="7167085" y="294668"/>
            <a:ext cx="1368657" cy="1262563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79" name="Google Shape;179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474125">
            <a:off x="1887323" y="1334342"/>
            <a:ext cx="990600" cy="8382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80" name="Google Shape;180;p1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 rot="-423439">
            <a:off x="1753415" y="219352"/>
            <a:ext cx="1323975" cy="1148904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81" name="Google Shape;181;p1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222775" y="2617576"/>
            <a:ext cx="1291389" cy="10953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  <p:pic>
        <p:nvPicPr>
          <p:cNvPr id="182" name="Google Shape;182;p1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 rot="694850">
            <a:off x="7091889" y="3517829"/>
            <a:ext cx="1234771" cy="119982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180000" dist="762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design thinking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Pesquisa qualitativa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0"/>
          <p:cNvSpPr txBox="1"/>
          <p:nvPr>
            <p:ph idx="4294967295" type="body"/>
          </p:nvPr>
        </p:nvSpPr>
        <p:spPr>
          <a:xfrm>
            <a:off x="429950" y="19126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é o seu banco? Porque escolheu ele?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Onde você se vê em 5 anos?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/>
              <a:t>O que você teria interesse de aprender sobre educação financeira?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Highlights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0"/>
          <p:cNvSpPr txBox="1"/>
          <p:nvPr>
            <p:ph idx="4294967295" type="body"/>
          </p:nvPr>
        </p:nvSpPr>
        <p:spPr>
          <a:xfrm>
            <a:off x="3121646" y="19126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Muitas pessoas já investem em algo;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Muitas pessoas desejam controlar seus gastos mensais;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pt-BR"/>
              <a:t>66% não está satisfeito com sua situação financeira.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Personas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0"/>
          <p:cNvSpPr txBox="1"/>
          <p:nvPr>
            <p:ph idx="4294967295" type="body"/>
          </p:nvPr>
        </p:nvSpPr>
        <p:spPr>
          <a:xfrm>
            <a:off x="5948500" y="2070575"/>
            <a:ext cx="2760600" cy="26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Aline Souza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Estudante</a:t>
            </a:r>
            <a:endParaRPr b="1"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000"/>
              <a:t>Simon Korkovich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Empresário</a:t>
            </a:r>
            <a:endParaRPr b="1"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000"/>
              <a:t>Camila Gorbaz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Professora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107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PERSONAS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31925" y="715233"/>
            <a:ext cx="2628925" cy="4006071"/>
            <a:chOff x="431925" y="1304875"/>
            <a:chExt cx="2628925" cy="3416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1"/>
          <p:cNvSpPr txBox="1"/>
          <p:nvPr>
            <p:ph idx="4294967295" type="body"/>
          </p:nvPr>
        </p:nvSpPr>
        <p:spPr>
          <a:xfrm>
            <a:off x="432025" y="715225"/>
            <a:ext cx="262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Aline S. - Estudante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20 anos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06" name="Google Shape;206;p21"/>
          <p:cNvSpPr txBox="1"/>
          <p:nvPr>
            <p:ph idx="4294967295" type="body"/>
          </p:nvPr>
        </p:nvSpPr>
        <p:spPr>
          <a:xfrm>
            <a:off x="428300" y="1256250"/>
            <a:ext cx="26325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</a:t>
            </a:r>
            <a:r>
              <a:rPr lang="pt-BR" sz="1950"/>
              <a:t>Quer controlar seus gastos em “rolês”;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Quer comprar um novo celular e notebook;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Pensa em entrar no mundo dos investimentos.</a:t>
            </a:r>
            <a:endParaRPr sz="1950"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320450" y="715198"/>
            <a:ext cx="2632500" cy="4006071"/>
            <a:chOff x="3320450" y="1304875"/>
            <a:chExt cx="2632500" cy="3416400"/>
          </a:xfrm>
        </p:grpSpPr>
        <p:sp>
          <p:nvSpPr>
            <p:cNvPr id="208" name="Google Shape;208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1"/>
          <p:cNvSpPr txBox="1"/>
          <p:nvPr>
            <p:ph idx="4294967295" type="body"/>
          </p:nvPr>
        </p:nvSpPr>
        <p:spPr>
          <a:xfrm>
            <a:off x="3320450" y="1256250"/>
            <a:ext cx="26289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Quer implementar novos métodos em suas empresas visando o lucro;</a:t>
            </a:r>
            <a:endParaRPr sz="195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Não tem costume de usar smartphones, prefere notebooks;</a:t>
            </a:r>
            <a:endParaRPr sz="195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Se interessa por novos investimentos.</a:t>
            </a:r>
            <a:endParaRPr sz="1950"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6212550" y="715198"/>
            <a:ext cx="2632500" cy="4006071"/>
            <a:chOff x="6212550" y="1304875"/>
            <a:chExt cx="2632500" cy="3416400"/>
          </a:xfrm>
        </p:grpSpPr>
        <p:sp>
          <p:nvSpPr>
            <p:cNvPr id="212" name="Google Shape;212;p2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1"/>
          <p:cNvSpPr txBox="1"/>
          <p:nvPr>
            <p:ph idx="4294967295" type="body"/>
          </p:nvPr>
        </p:nvSpPr>
        <p:spPr>
          <a:xfrm>
            <a:off x="6286400" y="1256238"/>
            <a:ext cx="24786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Quer controlar gastos e quitar dívidas;</a:t>
            </a:r>
            <a:endParaRPr sz="195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Tem desejo de ter sua casa e carro;</a:t>
            </a:r>
            <a:endParaRPr sz="195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0"/>
              <a:t>- Usa o computador para o trabalho e o telefone para conversar e lazer.</a:t>
            </a:r>
            <a:endParaRPr sz="1950"/>
          </a:p>
        </p:txBody>
      </p:sp>
      <p:sp>
        <p:nvSpPr>
          <p:cNvPr id="215" name="Google Shape;215;p21"/>
          <p:cNvSpPr txBox="1"/>
          <p:nvPr>
            <p:ph idx="4294967295" type="body"/>
          </p:nvPr>
        </p:nvSpPr>
        <p:spPr>
          <a:xfrm>
            <a:off x="3322288" y="715200"/>
            <a:ext cx="262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Simon K.</a:t>
            </a:r>
            <a:r>
              <a:rPr b="1" lang="pt-BR" sz="1600">
                <a:solidFill>
                  <a:schemeClr val="lt1"/>
                </a:solidFill>
              </a:rPr>
              <a:t> - Empresário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63 anos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16" name="Google Shape;216;p21"/>
          <p:cNvSpPr txBox="1"/>
          <p:nvPr>
            <p:ph idx="4294967295" type="body"/>
          </p:nvPr>
        </p:nvSpPr>
        <p:spPr>
          <a:xfrm>
            <a:off x="6212463" y="715225"/>
            <a:ext cx="2628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Camila G.</a:t>
            </a:r>
            <a:r>
              <a:rPr b="1" lang="pt-BR" sz="1600">
                <a:solidFill>
                  <a:schemeClr val="lt1"/>
                </a:solidFill>
              </a:rPr>
              <a:t> - Professora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40 anos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