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80" r:id="rId3"/>
    <p:sldId id="281" r:id="rId4"/>
    <p:sldId id="287" r:id="rId5"/>
    <p:sldId id="282" r:id="rId6"/>
    <p:sldId id="288" r:id="rId7"/>
    <p:sldId id="289" r:id="rId8"/>
    <p:sldId id="283" r:id="rId9"/>
    <p:sldId id="284" r:id="rId10"/>
    <p:sldId id="285" r:id="rId11"/>
    <p:sldId id="286" r:id="rId12"/>
    <p:sldId id="29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9EB8D2-D99F-5BE7-7CC3-0B664BBC6759}" v="46" dt="2022-04-18T01:53:05.556"/>
    <p1510:client id="{52E942D4-B2B5-4409-ACE3-BBB08DDA6A57}" v="36" dt="2022-04-14T23:54:21.867"/>
    <p1510:client id="{78A88E77-933D-47C0-A611-CB863A9B2B24}" v="154" dt="2022-04-14T19:55:06.805"/>
    <p1510:client id="{8A9DC515-FD5F-E11E-477C-E49B9C83E2DB}" v="389" dt="2022-04-18T01:50:36.190"/>
    <p1510:client id="{9A81AF61-894D-494F-A9C1-E1C56CD9CF62}" v="11" dt="2022-04-14T23:48:34.042"/>
    <p1510:client id="{BC1347DE-C69E-A6ED-E5CD-AB1E42224EA0}" v="383" dt="2022-04-15T00:10:04.740"/>
    <p1510:client id="{D375C339-0522-DC60-D636-904BE20CF803}" v="56" dt="2022-04-15T16:33:30.6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C164610-FEEF-4136-B335-84259A0CA7B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2944F99-8EE2-4CB9-BBBE-AFEC8B74F82B}">
      <dgm:prSet/>
      <dgm:spPr/>
      <dgm:t>
        <a:bodyPr/>
        <a:lstStyle/>
        <a:p>
          <a:r>
            <a:rPr lang="pt-BR"/>
            <a:t>O processo de desenvolvimento das ideias do projeto foi baseado em uma reunião na sala onde foi discutido as ideias iniciais associadas ao tema, dentre os principais problemas as dores do publico-alvo e como o projeto poderia ajudar nos problemas.</a:t>
          </a:r>
          <a:endParaRPr lang="en-US"/>
        </a:p>
      </dgm:t>
    </dgm:pt>
    <dgm:pt modelId="{6EB7F1F8-1E77-48E3-A0DE-C65E5CEF87AC}" type="parTrans" cxnId="{DA793FB9-82C0-4B63-B9BA-7A926EFBD276}">
      <dgm:prSet/>
      <dgm:spPr/>
      <dgm:t>
        <a:bodyPr/>
        <a:lstStyle/>
        <a:p>
          <a:endParaRPr lang="en-US"/>
        </a:p>
      </dgm:t>
    </dgm:pt>
    <dgm:pt modelId="{677BCD1A-BE2A-41EF-A046-088C42D47725}" type="sibTrans" cxnId="{DA793FB9-82C0-4B63-B9BA-7A926EFBD276}">
      <dgm:prSet/>
      <dgm:spPr/>
      <dgm:t>
        <a:bodyPr/>
        <a:lstStyle/>
        <a:p>
          <a:endParaRPr lang="en-US"/>
        </a:p>
      </dgm:t>
    </dgm:pt>
    <dgm:pt modelId="{FAD5F6D5-352E-4C97-97DB-4777BAD52B0F}">
      <dgm:prSet/>
      <dgm:spPr/>
      <dgm:t>
        <a:bodyPr/>
        <a:lstStyle/>
        <a:p>
          <a:r>
            <a:rPr lang="pt-BR"/>
            <a:t>As ferramentas utilizadas foi Discord, Miro, trello, whatsapp e figma. A escolha dessas ferramentas foi baseada nos costumes e facilidades da equipe em lidar com elas.</a:t>
          </a:r>
          <a:endParaRPr lang="en-US"/>
        </a:p>
      </dgm:t>
    </dgm:pt>
    <dgm:pt modelId="{3ED33BA7-BB4F-41B6-B7D5-26D9DA6ED3C8}" type="parTrans" cxnId="{BA6105ED-93CC-4E27-A1FD-E07AA8D4E6CA}">
      <dgm:prSet/>
      <dgm:spPr/>
      <dgm:t>
        <a:bodyPr/>
        <a:lstStyle/>
        <a:p>
          <a:endParaRPr lang="en-US"/>
        </a:p>
      </dgm:t>
    </dgm:pt>
    <dgm:pt modelId="{37552C27-5C87-44BF-8821-F22F6928E667}" type="sibTrans" cxnId="{BA6105ED-93CC-4E27-A1FD-E07AA8D4E6CA}">
      <dgm:prSet/>
      <dgm:spPr/>
      <dgm:t>
        <a:bodyPr/>
        <a:lstStyle/>
        <a:p>
          <a:endParaRPr lang="en-US"/>
        </a:p>
      </dgm:t>
    </dgm:pt>
    <dgm:pt modelId="{04A8E6B9-BC78-49D4-8A72-C282432DC07D}" type="pres">
      <dgm:prSet presAssocID="{EC164610-FEEF-4136-B335-84259A0CA7B1}" presName="root" presStyleCnt="0">
        <dgm:presLayoutVars>
          <dgm:dir/>
          <dgm:resizeHandles val="exact"/>
        </dgm:presLayoutVars>
      </dgm:prSet>
      <dgm:spPr/>
    </dgm:pt>
    <dgm:pt modelId="{18AEF317-57A7-43D8-AFBB-E4CF36A1ACA4}" type="pres">
      <dgm:prSet presAssocID="{E2944F99-8EE2-4CB9-BBBE-AFEC8B74F82B}" presName="compNode" presStyleCnt="0"/>
      <dgm:spPr/>
    </dgm:pt>
    <dgm:pt modelId="{BF5C1B1D-1753-443F-8270-294C05C7701C}" type="pres">
      <dgm:prSet presAssocID="{E2944F99-8EE2-4CB9-BBBE-AFEC8B74F82B}" presName="bgRect" presStyleLbl="bgShp" presStyleIdx="0" presStyleCnt="2"/>
      <dgm:spPr/>
    </dgm:pt>
    <dgm:pt modelId="{6F7CB2A3-36D6-4A62-8FA4-95E0A06E8173}" type="pres">
      <dgm:prSet presAssocID="{E2944F99-8EE2-4CB9-BBBE-AFEC8B74F82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âmpada"/>
        </a:ext>
      </dgm:extLst>
    </dgm:pt>
    <dgm:pt modelId="{B1305C44-C9DD-4317-86ED-CAF717954772}" type="pres">
      <dgm:prSet presAssocID="{E2944F99-8EE2-4CB9-BBBE-AFEC8B74F82B}" presName="spaceRect" presStyleCnt="0"/>
      <dgm:spPr/>
    </dgm:pt>
    <dgm:pt modelId="{C4547381-FB01-4717-8C7A-01D46AAAA551}" type="pres">
      <dgm:prSet presAssocID="{E2944F99-8EE2-4CB9-BBBE-AFEC8B74F82B}" presName="parTx" presStyleLbl="revTx" presStyleIdx="0" presStyleCnt="2">
        <dgm:presLayoutVars>
          <dgm:chMax val="0"/>
          <dgm:chPref val="0"/>
        </dgm:presLayoutVars>
      </dgm:prSet>
      <dgm:spPr/>
    </dgm:pt>
    <dgm:pt modelId="{0C36E925-C665-4AE9-9C96-74FBB6608201}" type="pres">
      <dgm:prSet presAssocID="{677BCD1A-BE2A-41EF-A046-088C42D47725}" presName="sibTrans" presStyleCnt="0"/>
      <dgm:spPr/>
    </dgm:pt>
    <dgm:pt modelId="{53230A31-A44F-4322-84EF-69138F4D8B5B}" type="pres">
      <dgm:prSet presAssocID="{FAD5F6D5-352E-4C97-97DB-4777BAD52B0F}" presName="compNode" presStyleCnt="0"/>
      <dgm:spPr/>
    </dgm:pt>
    <dgm:pt modelId="{E296B152-52BC-4373-8845-3156248CF5E0}" type="pres">
      <dgm:prSet presAssocID="{FAD5F6D5-352E-4C97-97DB-4777BAD52B0F}" presName="bgRect" presStyleLbl="bgShp" presStyleIdx="1" presStyleCnt="2"/>
      <dgm:spPr/>
    </dgm:pt>
    <dgm:pt modelId="{67FB0304-D8BA-478E-8383-A88B630F72AC}" type="pres">
      <dgm:prSet presAssocID="{FAD5F6D5-352E-4C97-97DB-4777BAD52B0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9F50E4EF-49F2-4677-AED7-664048E97339}" type="pres">
      <dgm:prSet presAssocID="{FAD5F6D5-352E-4C97-97DB-4777BAD52B0F}" presName="spaceRect" presStyleCnt="0"/>
      <dgm:spPr/>
    </dgm:pt>
    <dgm:pt modelId="{CD47B05A-4002-40BB-A608-A5C78000C5DF}" type="pres">
      <dgm:prSet presAssocID="{FAD5F6D5-352E-4C97-97DB-4777BAD52B0F}" presName="parTx" presStyleLbl="revTx" presStyleIdx="1" presStyleCnt="2">
        <dgm:presLayoutVars>
          <dgm:chMax val="0"/>
          <dgm:chPref val="0"/>
        </dgm:presLayoutVars>
      </dgm:prSet>
      <dgm:spPr/>
    </dgm:pt>
  </dgm:ptLst>
  <dgm:cxnLst>
    <dgm:cxn modelId="{244B509F-E5C6-4E2B-BCC2-0F9CCEE76F90}" type="presOf" srcId="{FAD5F6D5-352E-4C97-97DB-4777BAD52B0F}" destId="{CD47B05A-4002-40BB-A608-A5C78000C5DF}" srcOrd="0" destOrd="0" presId="urn:microsoft.com/office/officeart/2018/2/layout/IconVerticalSolidList"/>
    <dgm:cxn modelId="{5F2406B5-D7DF-497A-A97B-CEDD4220BB7B}" type="presOf" srcId="{EC164610-FEEF-4136-B335-84259A0CA7B1}" destId="{04A8E6B9-BC78-49D4-8A72-C282432DC07D}" srcOrd="0" destOrd="0" presId="urn:microsoft.com/office/officeart/2018/2/layout/IconVerticalSolidList"/>
    <dgm:cxn modelId="{DA793FB9-82C0-4B63-B9BA-7A926EFBD276}" srcId="{EC164610-FEEF-4136-B335-84259A0CA7B1}" destId="{E2944F99-8EE2-4CB9-BBBE-AFEC8B74F82B}" srcOrd="0" destOrd="0" parTransId="{6EB7F1F8-1E77-48E3-A0DE-C65E5CEF87AC}" sibTransId="{677BCD1A-BE2A-41EF-A046-088C42D47725}"/>
    <dgm:cxn modelId="{A02699C9-361E-4352-AF54-2D51B53CFEE9}" type="presOf" srcId="{E2944F99-8EE2-4CB9-BBBE-AFEC8B74F82B}" destId="{C4547381-FB01-4717-8C7A-01D46AAAA551}" srcOrd="0" destOrd="0" presId="urn:microsoft.com/office/officeart/2018/2/layout/IconVerticalSolidList"/>
    <dgm:cxn modelId="{BA6105ED-93CC-4E27-A1FD-E07AA8D4E6CA}" srcId="{EC164610-FEEF-4136-B335-84259A0CA7B1}" destId="{FAD5F6D5-352E-4C97-97DB-4777BAD52B0F}" srcOrd="1" destOrd="0" parTransId="{3ED33BA7-BB4F-41B6-B7D5-26D9DA6ED3C8}" sibTransId="{37552C27-5C87-44BF-8821-F22F6928E667}"/>
    <dgm:cxn modelId="{B176753A-A76C-4091-A1AD-B324677E59D8}" type="presParOf" srcId="{04A8E6B9-BC78-49D4-8A72-C282432DC07D}" destId="{18AEF317-57A7-43D8-AFBB-E4CF36A1ACA4}" srcOrd="0" destOrd="0" presId="urn:microsoft.com/office/officeart/2018/2/layout/IconVerticalSolidList"/>
    <dgm:cxn modelId="{C985D743-3D70-4FC9-9A38-4CA5B4D5CEEF}" type="presParOf" srcId="{18AEF317-57A7-43D8-AFBB-E4CF36A1ACA4}" destId="{BF5C1B1D-1753-443F-8270-294C05C7701C}" srcOrd="0" destOrd="0" presId="urn:microsoft.com/office/officeart/2018/2/layout/IconVerticalSolidList"/>
    <dgm:cxn modelId="{7D13CC62-EE9C-468D-9479-6442DF360D91}" type="presParOf" srcId="{18AEF317-57A7-43D8-AFBB-E4CF36A1ACA4}" destId="{6F7CB2A3-36D6-4A62-8FA4-95E0A06E8173}" srcOrd="1" destOrd="0" presId="urn:microsoft.com/office/officeart/2018/2/layout/IconVerticalSolidList"/>
    <dgm:cxn modelId="{000A33EE-08DF-47DF-9FE8-65011831D842}" type="presParOf" srcId="{18AEF317-57A7-43D8-AFBB-E4CF36A1ACA4}" destId="{B1305C44-C9DD-4317-86ED-CAF717954772}" srcOrd="2" destOrd="0" presId="urn:microsoft.com/office/officeart/2018/2/layout/IconVerticalSolidList"/>
    <dgm:cxn modelId="{FEAD33D2-9DBC-499D-8500-11A0394ECF2B}" type="presParOf" srcId="{18AEF317-57A7-43D8-AFBB-E4CF36A1ACA4}" destId="{C4547381-FB01-4717-8C7A-01D46AAAA551}" srcOrd="3" destOrd="0" presId="urn:microsoft.com/office/officeart/2018/2/layout/IconVerticalSolidList"/>
    <dgm:cxn modelId="{EE2EB012-0924-4F58-8534-90AEDB8B4EDC}" type="presParOf" srcId="{04A8E6B9-BC78-49D4-8A72-C282432DC07D}" destId="{0C36E925-C665-4AE9-9C96-74FBB6608201}" srcOrd="1" destOrd="0" presId="urn:microsoft.com/office/officeart/2018/2/layout/IconVerticalSolidList"/>
    <dgm:cxn modelId="{E9E23162-B40C-4AB0-92E1-935D357A1C34}" type="presParOf" srcId="{04A8E6B9-BC78-49D4-8A72-C282432DC07D}" destId="{53230A31-A44F-4322-84EF-69138F4D8B5B}" srcOrd="2" destOrd="0" presId="urn:microsoft.com/office/officeart/2018/2/layout/IconVerticalSolidList"/>
    <dgm:cxn modelId="{45D89CF7-E5C8-4079-9EB6-7DC3546B8EF6}" type="presParOf" srcId="{53230A31-A44F-4322-84EF-69138F4D8B5B}" destId="{E296B152-52BC-4373-8845-3156248CF5E0}" srcOrd="0" destOrd="0" presId="urn:microsoft.com/office/officeart/2018/2/layout/IconVerticalSolidList"/>
    <dgm:cxn modelId="{16946D9A-7F7E-4C19-943A-E3F010C8E9A4}" type="presParOf" srcId="{53230A31-A44F-4322-84EF-69138F4D8B5B}" destId="{67FB0304-D8BA-478E-8383-A88B630F72AC}" srcOrd="1" destOrd="0" presId="urn:microsoft.com/office/officeart/2018/2/layout/IconVerticalSolidList"/>
    <dgm:cxn modelId="{12B59BD4-5193-462E-915B-61F518C25B4F}" type="presParOf" srcId="{53230A31-A44F-4322-84EF-69138F4D8B5B}" destId="{9F50E4EF-49F2-4677-AED7-664048E97339}" srcOrd="2" destOrd="0" presId="urn:microsoft.com/office/officeart/2018/2/layout/IconVerticalSolidList"/>
    <dgm:cxn modelId="{FD6E6F0F-F873-4017-B7A6-93322005E21D}" type="presParOf" srcId="{53230A31-A44F-4322-84EF-69138F4D8B5B}" destId="{CD47B05A-4002-40BB-A608-A5C78000C5D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C1B1D-1753-443F-8270-294C05C7701C}">
      <dsp:nvSpPr>
        <dsp:cNvPr id="0" name=""/>
        <dsp:cNvSpPr/>
      </dsp:nvSpPr>
      <dsp:spPr>
        <a:xfrm>
          <a:off x="0" y="659170"/>
          <a:ext cx="9404352" cy="121693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7CB2A3-36D6-4A62-8FA4-95E0A06E8173}">
      <dsp:nvSpPr>
        <dsp:cNvPr id="0" name=""/>
        <dsp:cNvSpPr/>
      </dsp:nvSpPr>
      <dsp:spPr>
        <a:xfrm>
          <a:off x="368121" y="932979"/>
          <a:ext cx="669311" cy="6693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547381-FB01-4717-8C7A-01D46AAAA551}">
      <dsp:nvSpPr>
        <dsp:cNvPr id="0" name=""/>
        <dsp:cNvSpPr/>
      </dsp:nvSpPr>
      <dsp:spPr>
        <a:xfrm>
          <a:off x="1405554" y="659170"/>
          <a:ext cx="7998797" cy="121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792" tIns="128792" rIns="128792" bIns="128792" numCol="1" spcCol="1270" anchor="ctr" anchorCtr="0">
          <a:noAutofit/>
        </a:bodyPr>
        <a:lstStyle/>
        <a:p>
          <a:pPr marL="0" lvl="0" indent="0" algn="l" defTabSz="755650">
            <a:lnSpc>
              <a:spcPct val="90000"/>
            </a:lnSpc>
            <a:spcBef>
              <a:spcPct val="0"/>
            </a:spcBef>
            <a:spcAft>
              <a:spcPct val="35000"/>
            </a:spcAft>
            <a:buNone/>
          </a:pPr>
          <a:r>
            <a:rPr lang="pt-BR" sz="1700" kern="1200"/>
            <a:t>O processo de desenvolvimento das ideias do projeto foi baseado em uma reunião na sala onde foi discutido as ideias iniciais associadas ao tema, dentre os principais problemas as dores do publico-alvo e como o projeto poderia ajudar nos problemas.</a:t>
          </a:r>
          <a:endParaRPr lang="en-US" sz="1700" kern="1200"/>
        </a:p>
      </dsp:txBody>
      <dsp:txXfrm>
        <a:off x="1405554" y="659170"/>
        <a:ext cx="7998797" cy="1216930"/>
      </dsp:txXfrm>
    </dsp:sp>
    <dsp:sp modelId="{E296B152-52BC-4373-8845-3156248CF5E0}">
      <dsp:nvSpPr>
        <dsp:cNvPr id="0" name=""/>
        <dsp:cNvSpPr/>
      </dsp:nvSpPr>
      <dsp:spPr>
        <a:xfrm>
          <a:off x="0" y="2180333"/>
          <a:ext cx="9404352" cy="121693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FB0304-D8BA-478E-8383-A88B630F72AC}">
      <dsp:nvSpPr>
        <dsp:cNvPr id="0" name=""/>
        <dsp:cNvSpPr/>
      </dsp:nvSpPr>
      <dsp:spPr>
        <a:xfrm>
          <a:off x="368121" y="2454142"/>
          <a:ext cx="669311" cy="6693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47B05A-4002-40BB-A608-A5C78000C5DF}">
      <dsp:nvSpPr>
        <dsp:cNvPr id="0" name=""/>
        <dsp:cNvSpPr/>
      </dsp:nvSpPr>
      <dsp:spPr>
        <a:xfrm>
          <a:off x="1405554" y="2180333"/>
          <a:ext cx="7998797" cy="121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792" tIns="128792" rIns="128792" bIns="128792" numCol="1" spcCol="1270" anchor="ctr" anchorCtr="0">
          <a:noAutofit/>
        </a:bodyPr>
        <a:lstStyle/>
        <a:p>
          <a:pPr marL="0" lvl="0" indent="0" algn="l" defTabSz="755650">
            <a:lnSpc>
              <a:spcPct val="90000"/>
            </a:lnSpc>
            <a:spcBef>
              <a:spcPct val="0"/>
            </a:spcBef>
            <a:spcAft>
              <a:spcPct val="35000"/>
            </a:spcAft>
            <a:buNone/>
          </a:pPr>
          <a:r>
            <a:rPr lang="pt-BR" sz="1700" kern="1200"/>
            <a:t>As ferramentas utilizadas foi Discord, Miro, trello, whatsapp e figma. A escolha dessas ferramentas foi baseada nos costumes e facilidades da equipe em lidar com elas.</a:t>
          </a:r>
          <a:endParaRPr lang="en-US" sz="1700" kern="1200"/>
        </a:p>
      </dsp:txBody>
      <dsp:txXfrm>
        <a:off x="1405554" y="2180333"/>
        <a:ext cx="7998797" cy="12169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E29EE-9B87-419F-AF79-1B2A070670AC}" type="datetimeFigureOut">
              <a:rPr lang="pt-BR" smtClean="0"/>
              <a:t>17/04/2022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DF2EA-979D-4B16-A3DC-40115D39A058}" type="slidenum">
              <a:rPr lang="pt-BR" smtClean="0"/>
              <a:t>‹nº›</a:t>
            </a:fld>
            <a:endParaRPr lang="pt-BR"/>
          </a:p>
        </p:txBody>
      </p:sp>
    </p:spTree>
    <p:extLst>
      <p:ext uri="{BB962C8B-B14F-4D97-AF65-F5344CB8AC3E}">
        <p14:creationId xmlns:p14="http://schemas.microsoft.com/office/powerpoint/2010/main" val="39605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221723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296749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2973590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502719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3954660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2492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634180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914199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2298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2368355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405621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265803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4/17/2022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2015061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4/17/2022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3132540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347762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146947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531369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a:p>
        </p:txBody>
      </p:sp>
    </p:spTree>
    <p:extLst>
      <p:ext uri="{BB962C8B-B14F-4D97-AF65-F5344CB8AC3E}">
        <p14:creationId xmlns:p14="http://schemas.microsoft.com/office/powerpoint/2010/main" val="237328324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generated.photos/" TargetMode="External"/><Relationship Id="rId2" Type="http://schemas.openxmlformats.org/officeDocument/2006/relationships/hyperlink" Target="https://thispersondoesnotexist.com/" TargetMode="External"/><Relationship Id="rId1" Type="http://schemas.openxmlformats.org/officeDocument/2006/relationships/slideLayout" Target="../slideLayouts/slideLayout2.xml"/><Relationship Id="rId4" Type="http://schemas.openxmlformats.org/officeDocument/2006/relationships/hyperlink" Target="https://guiadamonografia.com.br/como-montar-justificativa-do-tc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Um gato e um golden retriever deitado">
            <a:extLst>
              <a:ext uri="{FF2B5EF4-FFF2-40B4-BE49-F238E27FC236}">
                <a16:creationId xmlns:a16="http://schemas.microsoft.com/office/drawing/2014/main" id="{36D27C39-A91D-6A3C-32A8-8B547F919E64}"/>
              </a:ext>
            </a:extLst>
          </p:cNvPr>
          <p:cNvPicPr>
            <a:picLocks noChangeAspect="1"/>
          </p:cNvPicPr>
          <p:nvPr/>
        </p:nvPicPr>
        <p:blipFill rotWithShape="1">
          <a:blip r:embed="rId3">
            <a:duotone>
              <a:prstClr val="black"/>
              <a:schemeClr val="accent5">
                <a:tint val="45000"/>
                <a:satMod val="400000"/>
              </a:schemeClr>
            </a:duotone>
            <a:alphaModFix amt="25000"/>
          </a:blip>
          <a:srcRect t="23278" r="9085" b="-7"/>
          <a:stretch/>
        </p:blipFill>
        <p:spPr>
          <a:xfrm>
            <a:off x="20" y="10"/>
            <a:ext cx="12191980" cy="6857990"/>
          </a:xfrm>
          <a:prstGeom prst="rect">
            <a:avLst/>
          </a:prstGeom>
        </p:spPr>
      </p:pic>
      <p:sp>
        <p:nvSpPr>
          <p:cNvPr id="2" name="Título 1">
            <a:extLst>
              <a:ext uri="{FF2B5EF4-FFF2-40B4-BE49-F238E27FC236}">
                <a16:creationId xmlns:a16="http://schemas.microsoft.com/office/drawing/2014/main" id="{23D3A67B-3B66-4FB5-9378-C13B68AE8AEF}"/>
              </a:ext>
            </a:extLst>
          </p:cNvPr>
          <p:cNvSpPr>
            <a:spLocks noGrp="1"/>
          </p:cNvSpPr>
          <p:nvPr>
            <p:ph type="ctrTitle"/>
          </p:nvPr>
        </p:nvSpPr>
        <p:spPr>
          <a:xfrm>
            <a:off x="1192126" y="323385"/>
            <a:ext cx="8825658" cy="3329581"/>
          </a:xfrm>
        </p:spPr>
        <p:txBody>
          <a:bodyPr>
            <a:normAutofit/>
          </a:bodyPr>
          <a:lstStyle/>
          <a:p>
            <a:r>
              <a:rPr lang="pt-BR" sz="6700"/>
              <a:t>Projeto: dificuldade em encontrar cuidadores de pets</a:t>
            </a:r>
          </a:p>
        </p:txBody>
      </p:sp>
      <p:sp>
        <p:nvSpPr>
          <p:cNvPr id="3" name="Subtítulo 2">
            <a:extLst>
              <a:ext uri="{FF2B5EF4-FFF2-40B4-BE49-F238E27FC236}">
                <a16:creationId xmlns:a16="http://schemas.microsoft.com/office/drawing/2014/main" id="{534A1FDD-31D4-4CD3-9338-8E3BECFC74B2}"/>
              </a:ext>
            </a:extLst>
          </p:cNvPr>
          <p:cNvSpPr>
            <a:spLocks noGrp="1"/>
          </p:cNvSpPr>
          <p:nvPr>
            <p:ph type="subTitle" idx="1"/>
          </p:nvPr>
        </p:nvSpPr>
        <p:spPr>
          <a:xfrm>
            <a:off x="1192126" y="3755185"/>
            <a:ext cx="8825658" cy="861420"/>
          </a:xfrm>
        </p:spPr>
        <p:txBody>
          <a:bodyPr vert="horz" lIns="91440" tIns="45720" rIns="91440" bIns="45720" rtlCol="0" anchor="t">
            <a:noAutofit/>
          </a:bodyPr>
          <a:lstStyle/>
          <a:p>
            <a:pPr lvl="0">
              <a:lnSpc>
                <a:spcPct val="90000"/>
              </a:lnSpc>
            </a:pPr>
            <a:r>
              <a:rPr lang="pt-BR" sz="1600" b="1" dirty="0"/>
              <a:t>Equipe</a:t>
            </a:r>
          </a:p>
          <a:p>
            <a:pPr marL="285750" indent="-285750">
              <a:lnSpc>
                <a:spcPct val="90000"/>
              </a:lnSpc>
              <a:buFont typeface="Arial,Sans-Serif" panose="020B0604020202020204" pitchFamily="34" charset="0"/>
              <a:buChar char="•"/>
            </a:pPr>
            <a:r>
              <a:rPr lang="pt-BR" sz="1600" dirty="0">
                <a:latin typeface="Arial Nova"/>
              </a:rPr>
              <a:t>Gabriel da Silva Martins</a:t>
            </a:r>
            <a:endParaRPr lang="en-US" sz="1600">
              <a:latin typeface="Arial Nova"/>
              <a:ea typeface="+mn-lt"/>
              <a:cs typeface="+mn-lt"/>
            </a:endParaRPr>
          </a:p>
          <a:p>
            <a:pPr marL="285750" indent="-285750">
              <a:lnSpc>
                <a:spcPct val="90000"/>
              </a:lnSpc>
              <a:buFont typeface="Arial" panose="020B0604020202020204" pitchFamily="34" charset="0"/>
              <a:buChar char="•"/>
            </a:pPr>
            <a:r>
              <a:rPr lang="pt-BR" sz="1600" dirty="0">
                <a:latin typeface="Arial Nova"/>
              </a:rPr>
              <a:t>João Bosco Chagas </a:t>
            </a:r>
            <a:r>
              <a:rPr lang="pt-BR" sz="1600" dirty="0" err="1">
                <a:latin typeface="Arial Nova"/>
              </a:rPr>
              <a:t>Panzera</a:t>
            </a:r>
            <a:endParaRPr lang="pt-BR" sz="1600">
              <a:latin typeface="Arial Nova"/>
            </a:endParaRPr>
          </a:p>
          <a:p>
            <a:pPr marL="285750" indent="-285750">
              <a:lnSpc>
                <a:spcPct val="90000"/>
              </a:lnSpc>
              <a:buFont typeface="Arial,Sans-Serif" panose="020B0604020202020204" pitchFamily="34" charset="0"/>
              <a:buChar char="•"/>
            </a:pPr>
            <a:r>
              <a:rPr lang="pt-BR" sz="1600" dirty="0">
                <a:latin typeface="Arial Nova"/>
                <a:ea typeface="+mn-lt"/>
                <a:cs typeface="+mn-lt"/>
              </a:rPr>
              <a:t>Samuel </a:t>
            </a:r>
            <a:r>
              <a:rPr lang="pt-BR" sz="1600" dirty="0" err="1">
                <a:latin typeface="Arial Nova"/>
                <a:ea typeface="+mn-lt"/>
                <a:cs typeface="+mn-lt"/>
              </a:rPr>
              <a:t>Panzera</a:t>
            </a:r>
            <a:r>
              <a:rPr lang="pt-BR" sz="1600" dirty="0">
                <a:latin typeface="Arial Nova"/>
                <a:ea typeface="+mn-lt"/>
                <a:cs typeface="+mn-lt"/>
              </a:rPr>
              <a:t> Chagas</a:t>
            </a:r>
            <a:endParaRPr lang="en-US" sz="1600">
              <a:latin typeface="Arial Nova"/>
              <a:ea typeface="+mn-lt"/>
              <a:cs typeface="+mn-lt"/>
            </a:endParaRPr>
          </a:p>
          <a:p>
            <a:pPr marL="285750" indent="-285750">
              <a:lnSpc>
                <a:spcPct val="90000"/>
              </a:lnSpc>
              <a:buFont typeface="Arial" panose="020B0604020202020204" pitchFamily="34" charset="0"/>
              <a:buChar char="•"/>
            </a:pPr>
            <a:r>
              <a:rPr lang="pt-BR" sz="1600" dirty="0">
                <a:latin typeface="Arial Nova"/>
              </a:rPr>
              <a:t>Sarah Almeida França</a:t>
            </a:r>
          </a:p>
          <a:p>
            <a:pPr marL="285750" indent="-285750">
              <a:lnSpc>
                <a:spcPct val="90000"/>
              </a:lnSpc>
              <a:buFont typeface="Arial" panose="020B0604020202020204" pitchFamily="34" charset="0"/>
              <a:buChar char="•"/>
            </a:pPr>
            <a:r>
              <a:rPr lang="pt-BR" sz="1600" dirty="0">
                <a:latin typeface="Arial Nova"/>
              </a:rPr>
              <a:t>Vinícius Simões Viana</a:t>
            </a:r>
          </a:p>
          <a:p>
            <a:pPr>
              <a:lnSpc>
                <a:spcPct val="90000"/>
              </a:lnSpc>
            </a:pPr>
            <a:endParaRPr lang="pt-BR" sz="1600" dirty="0"/>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45466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F62400-F854-400D-9CE6-F618C75F5C97}"/>
              </a:ext>
            </a:extLst>
          </p:cNvPr>
          <p:cNvSpPr>
            <a:spLocks noGrp="1"/>
          </p:cNvSpPr>
          <p:nvPr>
            <p:ph type="title"/>
          </p:nvPr>
        </p:nvSpPr>
        <p:spPr/>
        <p:txBody>
          <a:bodyPr/>
          <a:lstStyle/>
          <a:p>
            <a:r>
              <a:rPr lang="pt-BR"/>
              <a:t>Projeto da Interface</a:t>
            </a:r>
          </a:p>
        </p:txBody>
      </p:sp>
      <p:pic>
        <p:nvPicPr>
          <p:cNvPr id="4" name="Imagem 4" descr="Diagrama&#10;&#10;Descrição gerada automaticamente">
            <a:extLst>
              <a:ext uri="{FF2B5EF4-FFF2-40B4-BE49-F238E27FC236}">
                <a16:creationId xmlns:a16="http://schemas.microsoft.com/office/drawing/2014/main" id="{72E4D26A-96FE-385F-7DCC-A9092F4507D3}"/>
              </a:ext>
            </a:extLst>
          </p:cNvPr>
          <p:cNvPicPr>
            <a:picLocks noGrp="1" noChangeAspect="1"/>
          </p:cNvPicPr>
          <p:nvPr>
            <p:ph idx="1"/>
          </p:nvPr>
        </p:nvPicPr>
        <p:blipFill>
          <a:blip r:embed="rId2"/>
          <a:stretch>
            <a:fillRect/>
          </a:stretch>
        </p:blipFill>
        <p:spPr>
          <a:xfrm>
            <a:off x="1177654" y="1190898"/>
            <a:ext cx="9587736" cy="2536983"/>
          </a:xfrm>
        </p:spPr>
      </p:pic>
      <p:pic>
        <p:nvPicPr>
          <p:cNvPr id="6" name="Imagem 6" descr="Interface gráfica do usuário&#10;&#10;Descrição gerada automaticamente">
            <a:extLst>
              <a:ext uri="{FF2B5EF4-FFF2-40B4-BE49-F238E27FC236}">
                <a16:creationId xmlns:a16="http://schemas.microsoft.com/office/drawing/2014/main" id="{5FB693FB-B208-4623-2429-19F73912B27D}"/>
              </a:ext>
            </a:extLst>
          </p:cNvPr>
          <p:cNvPicPr>
            <a:picLocks noChangeAspect="1"/>
          </p:cNvPicPr>
          <p:nvPr/>
        </p:nvPicPr>
        <p:blipFill>
          <a:blip r:embed="rId3"/>
          <a:stretch>
            <a:fillRect/>
          </a:stretch>
        </p:blipFill>
        <p:spPr>
          <a:xfrm>
            <a:off x="1174596" y="3728323"/>
            <a:ext cx="6692591" cy="2858230"/>
          </a:xfrm>
          <a:prstGeom prst="rect">
            <a:avLst/>
          </a:prstGeom>
        </p:spPr>
      </p:pic>
      <p:pic>
        <p:nvPicPr>
          <p:cNvPr id="7" name="Imagem 7" descr="Interface gráfica do usuário, Aplicativo&#10;&#10;Descrição gerada automaticamente">
            <a:extLst>
              <a:ext uri="{FF2B5EF4-FFF2-40B4-BE49-F238E27FC236}">
                <a16:creationId xmlns:a16="http://schemas.microsoft.com/office/drawing/2014/main" id="{4DE1BF9A-5CE7-1CE1-2B59-DB6E5C1DE256}"/>
              </a:ext>
            </a:extLst>
          </p:cNvPr>
          <p:cNvPicPr>
            <a:picLocks noChangeAspect="1"/>
          </p:cNvPicPr>
          <p:nvPr/>
        </p:nvPicPr>
        <p:blipFill>
          <a:blip r:embed="rId4"/>
          <a:stretch>
            <a:fillRect/>
          </a:stretch>
        </p:blipFill>
        <p:spPr>
          <a:xfrm>
            <a:off x="7623717" y="3730772"/>
            <a:ext cx="3124200" cy="2853334"/>
          </a:xfrm>
          <a:prstGeom prst="rect">
            <a:avLst/>
          </a:prstGeom>
        </p:spPr>
      </p:pic>
    </p:spTree>
    <p:extLst>
      <p:ext uri="{BB962C8B-B14F-4D97-AF65-F5344CB8AC3E}">
        <p14:creationId xmlns:p14="http://schemas.microsoft.com/office/powerpoint/2010/main" val="384934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BF5C42F-EF95-444A-82E0-0B2480293636}"/>
              </a:ext>
            </a:extLst>
          </p:cNvPr>
          <p:cNvSpPr>
            <a:spLocks noGrp="1"/>
          </p:cNvSpPr>
          <p:nvPr>
            <p:ph type="title"/>
          </p:nvPr>
        </p:nvSpPr>
        <p:spPr>
          <a:xfrm>
            <a:off x="5558639" y="2086509"/>
            <a:ext cx="1069175" cy="1574808"/>
          </a:xfrm>
        </p:spPr>
        <p:txBody>
          <a:bodyPr/>
          <a:lstStyle/>
          <a:p>
            <a:r>
              <a:rPr lang="pt-BR" dirty="0"/>
              <a:t>FIM</a:t>
            </a:r>
          </a:p>
        </p:txBody>
      </p:sp>
    </p:spTree>
    <p:extLst>
      <p:ext uri="{BB962C8B-B14F-4D97-AF65-F5344CB8AC3E}">
        <p14:creationId xmlns:p14="http://schemas.microsoft.com/office/powerpoint/2010/main" val="3379578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35C55-D0FF-EE8F-7245-4F1DC436F042}"/>
              </a:ext>
            </a:extLst>
          </p:cNvPr>
          <p:cNvSpPr>
            <a:spLocks noGrp="1"/>
          </p:cNvSpPr>
          <p:nvPr>
            <p:ph type="title"/>
          </p:nvPr>
        </p:nvSpPr>
        <p:spPr/>
        <p:txBody>
          <a:bodyPr/>
          <a:lstStyle/>
          <a:p>
            <a:r>
              <a:rPr lang="pt-BR" dirty="0"/>
              <a:t>Referencias </a:t>
            </a:r>
            <a:r>
              <a:rPr lang="pt-BR" dirty="0" err="1"/>
              <a:t>Blibliograficas</a:t>
            </a:r>
          </a:p>
        </p:txBody>
      </p:sp>
      <p:sp>
        <p:nvSpPr>
          <p:cNvPr id="3" name="Espaço Reservado para Conteúdo 2">
            <a:extLst>
              <a:ext uri="{FF2B5EF4-FFF2-40B4-BE49-F238E27FC236}">
                <a16:creationId xmlns:a16="http://schemas.microsoft.com/office/drawing/2014/main" id="{DE563C63-6A6F-7E46-954F-CAC00CCA749F}"/>
              </a:ext>
            </a:extLst>
          </p:cNvPr>
          <p:cNvSpPr>
            <a:spLocks noGrp="1"/>
          </p:cNvSpPr>
          <p:nvPr>
            <p:ph idx="1"/>
          </p:nvPr>
        </p:nvSpPr>
        <p:spPr/>
        <p:txBody>
          <a:bodyPr vert="horz" lIns="91440" tIns="45720" rIns="91440" bIns="45720" rtlCol="0" anchor="t">
            <a:normAutofit/>
          </a:bodyPr>
          <a:lstStyle/>
          <a:p>
            <a:r>
              <a:rPr lang="pt-BR" dirty="0">
                <a:ea typeface="+mj-lt"/>
                <a:cs typeface="+mj-lt"/>
                <a:hlinkClick r:id="rId2"/>
              </a:rPr>
              <a:t>https://thispersondoesnotexist.com/</a:t>
            </a:r>
            <a:endParaRPr lang="pt-BR"/>
          </a:p>
          <a:p>
            <a:pPr>
              <a:buClr>
                <a:srgbClr val="8AD0D6"/>
              </a:buClr>
            </a:pPr>
            <a:r>
              <a:rPr lang="pt-BR" dirty="0">
                <a:ea typeface="+mj-lt"/>
                <a:cs typeface="+mj-lt"/>
                <a:hlinkClick r:id="rId3"/>
              </a:rPr>
              <a:t>https://generated.photos/</a:t>
            </a:r>
            <a:endParaRPr lang="pt-BR"/>
          </a:p>
          <a:p>
            <a:pPr>
              <a:buClr>
                <a:srgbClr val="8AD0D6"/>
              </a:buClr>
            </a:pPr>
            <a:r>
              <a:rPr lang="pt-BR" dirty="0">
                <a:ea typeface="+mj-lt"/>
                <a:cs typeface="+mj-lt"/>
                <a:hlinkClick r:id="rId4"/>
              </a:rPr>
              <a:t>https://guiadamonografia.com.br/como-montar-justificativa-do-tcc/</a:t>
            </a:r>
            <a:endParaRPr lang="pt-BR">
              <a:ea typeface="+mj-lt"/>
              <a:cs typeface="+mj-lt"/>
            </a:endParaRPr>
          </a:p>
          <a:p>
            <a:pPr>
              <a:buClr>
                <a:srgbClr val="8AD0D6"/>
              </a:buClr>
            </a:pPr>
            <a:endParaRPr lang="pt-BR" dirty="0"/>
          </a:p>
        </p:txBody>
      </p:sp>
    </p:spTree>
    <p:extLst>
      <p:ext uri="{BB962C8B-B14F-4D97-AF65-F5344CB8AC3E}">
        <p14:creationId xmlns:p14="http://schemas.microsoft.com/office/powerpoint/2010/main" val="2807472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22F98D-FD6D-43DB-953D-F1E5FA74DA8C}"/>
              </a:ext>
            </a:extLst>
          </p:cNvPr>
          <p:cNvSpPr>
            <a:spLocks noGrp="1"/>
          </p:cNvSpPr>
          <p:nvPr>
            <p:ph type="title"/>
          </p:nvPr>
        </p:nvSpPr>
        <p:spPr/>
        <p:txBody>
          <a:bodyPr/>
          <a:lstStyle/>
          <a:p>
            <a:r>
              <a:rPr lang="pt-BR" dirty="0"/>
              <a:t>Contexto Do Problema</a:t>
            </a:r>
          </a:p>
        </p:txBody>
      </p:sp>
      <p:pic>
        <p:nvPicPr>
          <p:cNvPr id="4" name="Imagem 4">
            <a:extLst>
              <a:ext uri="{FF2B5EF4-FFF2-40B4-BE49-F238E27FC236}">
                <a16:creationId xmlns:a16="http://schemas.microsoft.com/office/drawing/2014/main" id="{076171CE-3468-9CAF-E178-4C5390D7FD29}"/>
              </a:ext>
            </a:extLst>
          </p:cNvPr>
          <p:cNvPicPr>
            <a:picLocks noGrp="1" noChangeAspect="1"/>
          </p:cNvPicPr>
          <p:nvPr>
            <p:ph idx="1"/>
          </p:nvPr>
        </p:nvPicPr>
        <p:blipFill>
          <a:blip r:embed="rId2"/>
          <a:stretch>
            <a:fillRect/>
          </a:stretch>
        </p:blipFill>
        <p:spPr>
          <a:xfrm>
            <a:off x="1846466" y="2180152"/>
            <a:ext cx="7115175" cy="2790825"/>
          </a:xfrm>
        </p:spPr>
      </p:pic>
      <p:pic>
        <p:nvPicPr>
          <p:cNvPr id="7" name="Imagem 7" descr="Uma imagem contendo Texto&#10;&#10;Descrição gerada automaticamente">
            <a:extLst>
              <a:ext uri="{FF2B5EF4-FFF2-40B4-BE49-F238E27FC236}">
                <a16:creationId xmlns:a16="http://schemas.microsoft.com/office/drawing/2014/main" id="{04653992-B7D5-38D6-8122-CBCDE9A59B5C}"/>
              </a:ext>
            </a:extLst>
          </p:cNvPr>
          <p:cNvPicPr>
            <a:picLocks noChangeAspect="1"/>
          </p:cNvPicPr>
          <p:nvPr/>
        </p:nvPicPr>
        <p:blipFill>
          <a:blip r:embed="rId3"/>
          <a:stretch>
            <a:fillRect/>
          </a:stretch>
        </p:blipFill>
        <p:spPr>
          <a:xfrm>
            <a:off x="6694099" y="4497719"/>
            <a:ext cx="2225616" cy="479242"/>
          </a:xfrm>
          <a:prstGeom prst="rect">
            <a:avLst/>
          </a:prstGeom>
        </p:spPr>
      </p:pic>
      <p:sp>
        <p:nvSpPr>
          <p:cNvPr id="9" name="CaixaDeTexto 8">
            <a:extLst>
              <a:ext uri="{FF2B5EF4-FFF2-40B4-BE49-F238E27FC236}">
                <a16:creationId xmlns:a16="http://schemas.microsoft.com/office/drawing/2014/main" id="{0DF77E42-42A1-CFD1-C3B1-49F851F9498B}"/>
              </a:ext>
            </a:extLst>
          </p:cNvPr>
          <p:cNvSpPr txBox="1"/>
          <p:nvPr/>
        </p:nvSpPr>
        <p:spPr>
          <a:xfrm>
            <a:off x="4723501" y="5068557"/>
            <a:ext cx="459787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sz="800"/>
              <a:t>Cl</a:t>
            </a:r>
            <a:r>
              <a:rPr lang="pt-BR" sz="800">
                <a:ea typeface="+mn-lt"/>
                <a:cs typeface="+mn-lt"/>
              </a:rPr>
              <a:t>https://www1.folha.uol.com.br/mpme/2022/01/demanda-por-baba-de-pet-cresce-com-volta-do-turismo-e-do-trabalho-presencial.shtml</a:t>
            </a:r>
            <a:endParaRPr lang="pt-BR" sz="800"/>
          </a:p>
        </p:txBody>
      </p:sp>
    </p:spTree>
    <p:extLst>
      <p:ext uri="{BB962C8B-B14F-4D97-AF65-F5344CB8AC3E}">
        <p14:creationId xmlns:p14="http://schemas.microsoft.com/office/powerpoint/2010/main" val="95728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9D088C-436E-4FEC-816E-BBC68FD25424}"/>
              </a:ext>
            </a:extLst>
          </p:cNvPr>
          <p:cNvSpPr>
            <a:spLocks noGrp="1"/>
          </p:cNvSpPr>
          <p:nvPr>
            <p:ph type="title"/>
          </p:nvPr>
        </p:nvSpPr>
        <p:spPr/>
        <p:txBody>
          <a:bodyPr/>
          <a:lstStyle/>
          <a:p>
            <a:r>
              <a:rPr lang="pt-BR"/>
              <a:t>Público-Alvo | PERSONAS</a:t>
            </a:r>
          </a:p>
        </p:txBody>
      </p:sp>
      <p:sp>
        <p:nvSpPr>
          <p:cNvPr id="3" name="Espaço Reservado para Conteúdo 2">
            <a:extLst>
              <a:ext uri="{FF2B5EF4-FFF2-40B4-BE49-F238E27FC236}">
                <a16:creationId xmlns:a16="http://schemas.microsoft.com/office/drawing/2014/main" id="{81F67E9F-9312-4350-AF11-95EAAD601478}"/>
              </a:ext>
            </a:extLst>
          </p:cNvPr>
          <p:cNvSpPr>
            <a:spLocks noGrp="1"/>
          </p:cNvSpPr>
          <p:nvPr>
            <p:ph idx="1"/>
          </p:nvPr>
        </p:nvSpPr>
        <p:spPr>
          <a:xfrm>
            <a:off x="856860" y="1565375"/>
            <a:ext cx="8179480" cy="4776731"/>
          </a:xfrm>
        </p:spPr>
        <p:txBody>
          <a:bodyPr vert="horz" lIns="45720" tIns="45720" rIns="45720" bIns="45720" rtlCol="0" anchor="t">
            <a:normAutofit/>
          </a:bodyPr>
          <a:lstStyle/>
          <a:p>
            <a:pPr marL="0" indent="0">
              <a:buNone/>
            </a:pPr>
            <a:r>
              <a:rPr lang="pt-BR" sz="3600">
                <a:ea typeface="+mn-lt"/>
                <a:cs typeface="+mn-lt"/>
              </a:rPr>
              <a:t>Clientes:</a:t>
            </a:r>
            <a:endParaRPr lang="pt-BR"/>
          </a:p>
          <a:p>
            <a:pPr marL="0" indent="0">
              <a:buNone/>
            </a:pPr>
            <a:r>
              <a:rPr lang="pt-BR" sz="1400">
                <a:ea typeface="+mn-lt"/>
                <a:cs typeface="+mn-lt"/>
              </a:rPr>
              <a:t>• Pessoas que possuem pet (cães e gatos)</a:t>
            </a:r>
          </a:p>
          <a:p>
            <a:pPr marL="0" indent="0">
              <a:buNone/>
            </a:pPr>
            <a:r>
              <a:rPr lang="pt-BR" sz="1400">
                <a:ea typeface="+mn-lt"/>
                <a:cs typeface="+mn-lt"/>
              </a:rPr>
              <a:t>• Faixas etárias diversas, escolaridades diversas</a:t>
            </a:r>
          </a:p>
          <a:p>
            <a:pPr marL="0" indent="0">
              <a:buNone/>
            </a:pPr>
            <a:r>
              <a:rPr lang="pt-BR" sz="1400">
                <a:ea typeface="+mn-lt"/>
                <a:cs typeface="+mn-lt"/>
              </a:rPr>
              <a:t>• Faixa de renda não definida (tendo em vista o caso médio, onde o cliente não precisa do serviço casualmente)</a:t>
            </a:r>
          </a:p>
          <a:p>
            <a:pPr marL="0" indent="0">
              <a:buNone/>
            </a:pPr>
            <a:r>
              <a:rPr lang="pt-BR" sz="3600">
                <a:ea typeface="+mn-lt"/>
                <a:cs typeface="+mn-lt"/>
              </a:rPr>
              <a:t>Prestadores de serviço:</a:t>
            </a:r>
          </a:p>
          <a:p>
            <a:pPr marL="0" indent="0">
              <a:buNone/>
            </a:pPr>
            <a:r>
              <a:rPr lang="pt-BR" sz="1400">
                <a:ea typeface="+mn-lt"/>
                <a:cs typeface="+mn-lt"/>
              </a:rPr>
              <a:t>• Faixa etária: maiores de 18 anos</a:t>
            </a:r>
          </a:p>
          <a:p>
            <a:pPr marL="0" indent="0">
              <a:buNone/>
            </a:pPr>
            <a:r>
              <a:rPr lang="pt-BR" sz="1400">
                <a:ea typeface="+mn-lt"/>
                <a:cs typeface="+mn-lt"/>
              </a:rPr>
              <a:t>• Escolaridades diversas (especializada ou não)</a:t>
            </a:r>
            <a:endParaRPr lang="pt-BR" sz="1400">
              <a:ea typeface="+mj-lt"/>
              <a:cs typeface="+mj-lt"/>
            </a:endParaRPr>
          </a:p>
          <a:p>
            <a:pPr marL="0" indent="0">
              <a:buNone/>
            </a:pPr>
            <a:r>
              <a:rPr lang="pt-BR" sz="1400">
                <a:ea typeface="+mn-lt"/>
                <a:cs typeface="+mn-lt"/>
              </a:rPr>
              <a:t>• Faixa de renda irrelevante (visto que nosso projeto poderá também ser uma forma de renda para muitas pessoas)</a:t>
            </a:r>
            <a:endParaRPr lang="pt-BR" sz="1400"/>
          </a:p>
        </p:txBody>
      </p:sp>
      <p:pic>
        <p:nvPicPr>
          <p:cNvPr id="5" name="Imagem 5" descr="Interface gráfica do usuário, Texto, Aplicativo&#10;&#10;Descrição gerada automaticamente">
            <a:extLst>
              <a:ext uri="{FF2B5EF4-FFF2-40B4-BE49-F238E27FC236}">
                <a16:creationId xmlns:a16="http://schemas.microsoft.com/office/drawing/2014/main" id="{9AD71DD5-B060-8670-5406-5DD9E2DD93D8}"/>
              </a:ext>
            </a:extLst>
          </p:cNvPr>
          <p:cNvPicPr>
            <a:picLocks noChangeAspect="1"/>
          </p:cNvPicPr>
          <p:nvPr/>
        </p:nvPicPr>
        <p:blipFill>
          <a:blip r:embed="rId2"/>
          <a:stretch>
            <a:fillRect/>
          </a:stretch>
        </p:blipFill>
        <p:spPr>
          <a:xfrm>
            <a:off x="9067799" y="1561128"/>
            <a:ext cx="2743200" cy="2293429"/>
          </a:xfrm>
          <a:prstGeom prst="rect">
            <a:avLst/>
          </a:prstGeom>
        </p:spPr>
      </p:pic>
      <p:pic>
        <p:nvPicPr>
          <p:cNvPr id="6" name="Imagem 6">
            <a:extLst>
              <a:ext uri="{FF2B5EF4-FFF2-40B4-BE49-F238E27FC236}">
                <a16:creationId xmlns:a16="http://schemas.microsoft.com/office/drawing/2014/main" id="{E9AFE966-8075-0FFD-E333-3917934B1998}"/>
              </a:ext>
            </a:extLst>
          </p:cNvPr>
          <p:cNvPicPr>
            <a:picLocks noChangeAspect="1"/>
          </p:cNvPicPr>
          <p:nvPr/>
        </p:nvPicPr>
        <p:blipFill>
          <a:blip r:embed="rId3"/>
          <a:stretch>
            <a:fillRect/>
          </a:stretch>
        </p:blipFill>
        <p:spPr>
          <a:xfrm>
            <a:off x="9069614" y="4041932"/>
            <a:ext cx="2743200" cy="2293852"/>
          </a:xfrm>
          <a:prstGeom prst="rect">
            <a:avLst/>
          </a:prstGeom>
        </p:spPr>
      </p:pic>
    </p:spTree>
    <p:extLst>
      <p:ext uri="{BB962C8B-B14F-4D97-AF65-F5344CB8AC3E}">
        <p14:creationId xmlns:p14="http://schemas.microsoft.com/office/powerpoint/2010/main" val="120578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982E76-0A07-03CE-A15A-429F8EF839F7}"/>
              </a:ext>
            </a:extLst>
          </p:cNvPr>
          <p:cNvSpPr>
            <a:spLocks noGrp="1"/>
          </p:cNvSpPr>
          <p:nvPr>
            <p:ph type="title"/>
          </p:nvPr>
        </p:nvSpPr>
        <p:spPr/>
        <p:txBody>
          <a:bodyPr/>
          <a:lstStyle/>
          <a:p>
            <a:r>
              <a:rPr lang="pt-BR" dirty="0"/>
              <a:t>Justificativa</a:t>
            </a:r>
          </a:p>
        </p:txBody>
      </p:sp>
      <p:sp>
        <p:nvSpPr>
          <p:cNvPr id="3" name="Espaço Reservado para Conteúdo 2">
            <a:extLst>
              <a:ext uri="{FF2B5EF4-FFF2-40B4-BE49-F238E27FC236}">
                <a16:creationId xmlns:a16="http://schemas.microsoft.com/office/drawing/2014/main" id="{B1E5AC86-5C75-0889-D951-EC25AAADEDA4}"/>
              </a:ext>
            </a:extLst>
          </p:cNvPr>
          <p:cNvSpPr>
            <a:spLocks noGrp="1"/>
          </p:cNvSpPr>
          <p:nvPr>
            <p:ph idx="1"/>
          </p:nvPr>
        </p:nvSpPr>
        <p:spPr>
          <a:xfrm>
            <a:off x="1103312" y="1611305"/>
            <a:ext cx="8937882" cy="4637094"/>
          </a:xfrm>
        </p:spPr>
        <p:txBody>
          <a:bodyPr vert="horz" lIns="91440" tIns="45720" rIns="91440" bIns="45720" rtlCol="0" anchor="t">
            <a:normAutofit lnSpcReduction="10000"/>
          </a:bodyPr>
          <a:lstStyle/>
          <a:p>
            <a:r>
              <a:rPr lang="pt-BR" dirty="0">
                <a:ea typeface="+mj-lt"/>
                <a:cs typeface="+mj-lt"/>
              </a:rPr>
              <a:t>O que foi essencial para o compreendimento e realização desse projeto foi entender a necessidade das pessoas em questão de custo e conforto do seu PET transformando em uma opção viável, rápida e confiável além também da alternativa de uma pessoa ter uma renda extra realizando serviços de cuidados </a:t>
            </a:r>
            <a:r>
              <a:rPr lang="pt-BR" dirty="0" err="1">
                <a:ea typeface="+mj-lt"/>
                <a:cs typeface="+mj-lt"/>
              </a:rPr>
              <a:t>PETs</a:t>
            </a:r>
            <a:r>
              <a:rPr lang="pt-BR" dirty="0">
                <a:ea typeface="+mj-lt"/>
                <a:cs typeface="+mj-lt"/>
              </a:rPr>
              <a:t> sem necessariamente ter a estrutura de um hotel de PET em casa, pensando também em públicos que precisam de deixar seu PET na casa de alguém ou precisar de cuidados em sua própria casa em compromissos que por exemplo, demandam viagem de ultima hora ou programada. </a:t>
            </a:r>
          </a:p>
          <a:p>
            <a:pPr>
              <a:buClr>
                <a:srgbClr val="8AD0D6"/>
              </a:buClr>
            </a:pPr>
            <a:r>
              <a:rPr lang="pt-BR" dirty="0">
                <a:ea typeface="+mj-lt"/>
                <a:cs typeface="+mj-lt"/>
              </a:rPr>
              <a:t>Com base nas pesquisas realizadas pelo </a:t>
            </a:r>
            <a:r>
              <a:rPr lang="pt-BR" dirty="0" err="1">
                <a:ea typeface="+mj-lt"/>
                <a:cs typeface="+mj-lt"/>
              </a:rPr>
              <a:t>proprio</a:t>
            </a:r>
            <a:r>
              <a:rPr lang="pt-BR" dirty="0">
                <a:ea typeface="+mj-lt"/>
                <a:cs typeface="+mj-lt"/>
              </a:rPr>
              <a:t> grupo foi confirmado toda a teoria por trás e a necessidade de se conectar com 2 </a:t>
            </a:r>
            <a:r>
              <a:rPr lang="pt-BR" dirty="0" err="1">
                <a:ea typeface="+mj-lt"/>
                <a:cs typeface="+mj-lt"/>
              </a:rPr>
              <a:t>publicos</a:t>
            </a:r>
            <a:r>
              <a:rPr lang="pt-BR" dirty="0">
                <a:ea typeface="+mj-lt"/>
                <a:cs typeface="+mj-lt"/>
              </a:rPr>
              <a:t>, aqueles que vão prestar o serviço e aqueles que vão contratar o serviço e aproximadamente 72% dos entrevistados preferem a visita de um </a:t>
            </a:r>
            <a:r>
              <a:rPr lang="pt-BR" dirty="0" err="1">
                <a:ea typeface="+mj-lt"/>
                <a:cs typeface="+mj-lt"/>
              </a:rPr>
              <a:t>PettSiter</a:t>
            </a:r>
            <a:r>
              <a:rPr lang="pt-BR" dirty="0">
                <a:ea typeface="+mj-lt"/>
                <a:cs typeface="+mj-lt"/>
              </a:rPr>
              <a:t> em sua casa devido ao conforto </a:t>
            </a:r>
            <a:r>
              <a:rPr lang="pt-BR" dirty="0" err="1">
                <a:ea typeface="+mj-lt"/>
                <a:cs typeface="+mj-lt"/>
              </a:rPr>
              <a:t>ja</a:t>
            </a:r>
            <a:r>
              <a:rPr lang="pt-BR" dirty="0">
                <a:ea typeface="+mj-lt"/>
                <a:cs typeface="+mj-lt"/>
              </a:rPr>
              <a:t> oferecido e por </a:t>
            </a:r>
            <a:r>
              <a:rPr lang="pt-BR" dirty="0" err="1">
                <a:ea typeface="+mj-lt"/>
                <a:cs typeface="+mj-lt"/>
              </a:rPr>
              <a:t>ja</a:t>
            </a:r>
            <a:r>
              <a:rPr lang="pt-BR" dirty="0">
                <a:ea typeface="+mj-lt"/>
                <a:cs typeface="+mj-lt"/>
              </a:rPr>
              <a:t> estar acostumado a tal ambiente</a:t>
            </a:r>
            <a:endParaRPr lang="pt-BR"/>
          </a:p>
        </p:txBody>
      </p:sp>
    </p:spTree>
    <p:extLst>
      <p:ext uri="{BB962C8B-B14F-4D97-AF65-F5344CB8AC3E}">
        <p14:creationId xmlns:p14="http://schemas.microsoft.com/office/powerpoint/2010/main" val="223195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1867A-5B1E-4F39-93C1-905C649A7AAE}"/>
              </a:ext>
            </a:extLst>
          </p:cNvPr>
          <p:cNvSpPr>
            <a:spLocks noGrp="1"/>
          </p:cNvSpPr>
          <p:nvPr>
            <p:ph type="title"/>
          </p:nvPr>
        </p:nvSpPr>
        <p:spPr/>
        <p:txBody>
          <a:bodyPr/>
          <a:lstStyle/>
          <a:p>
            <a:r>
              <a:rPr lang="pt-BR"/>
              <a:t>Proposta de Solução | Objetivos</a:t>
            </a:r>
          </a:p>
        </p:txBody>
      </p:sp>
      <p:sp>
        <p:nvSpPr>
          <p:cNvPr id="3" name="Espaço Reservado para Conteúdo 2">
            <a:extLst>
              <a:ext uri="{FF2B5EF4-FFF2-40B4-BE49-F238E27FC236}">
                <a16:creationId xmlns:a16="http://schemas.microsoft.com/office/drawing/2014/main" id="{D0EEB01F-E57B-42B1-BBB6-1BE66D36133E}"/>
              </a:ext>
            </a:extLst>
          </p:cNvPr>
          <p:cNvSpPr>
            <a:spLocks noGrp="1"/>
          </p:cNvSpPr>
          <p:nvPr>
            <p:ph idx="1"/>
          </p:nvPr>
        </p:nvSpPr>
        <p:spPr/>
        <p:txBody>
          <a:bodyPr vert="horz" lIns="91440" tIns="45720" rIns="91440" bIns="45720" rtlCol="0" anchor="t">
            <a:normAutofit/>
          </a:bodyPr>
          <a:lstStyle/>
          <a:p>
            <a:r>
              <a:rPr lang="pt-BR" dirty="0">
                <a:ea typeface="+mj-lt"/>
                <a:cs typeface="+mj-lt"/>
              </a:rPr>
              <a:t>Desta forma, nós propomos uma site em que donos de pets e cuidadores poderão se encontrar de forma efetiva, o nosso trabalho procura realizar uma conexão entre os 2 usuários. Nessa plataforma, os donos solicitaram os serviços que desejam e os cuidadores terão as oportunidades que desejam. Aqui, em Pets Friends, os donos encontrarão pessoas qualificadas e confiáveis que olharão seus pets com os devidos cuidados e os cuidadores poderão realizar quais serviços se interessarem em torno de sua própria disponibilidade.</a:t>
            </a:r>
            <a:endParaRPr lang="pt-BR" dirty="0"/>
          </a:p>
        </p:txBody>
      </p:sp>
    </p:spTree>
    <p:extLst>
      <p:ext uri="{BB962C8B-B14F-4D97-AF65-F5344CB8AC3E}">
        <p14:creationId xmlns:p14="http://schemas.microsoft.com/office/powerpoint/2010/main" val="2413480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A3807-0F14-E01E-0C77-EA552D6DC4AB}"/>
              </a:ext>
            </a:extLst>
          </p:cNvPr>
          <p:cNvSpPr>
            <a:spLocks noGrp="1"/>
          </p:cNvSpPr>
          <p:nvPr>
            <p:ph type="title"/>
          </p:nvPr>
        </p:nvSpPr>
        <p:spPr>
          <a:xfrm>
            <a:off x="646111" y="452718"/>
            <a:ext cx="2937016" cy="908018"/>
          </a:xfrm>
        </p:spPr>
        <p:txBody>
          <a:bodyPr/>
          <a:lstStyle/>
          <a:p>
            <a:r>
              <a:rPr lang="pt-BR" dirty="0"/>
              <a:t>Persona 1</a:t>
            </a:r>
          </a:p>
        </p:txBody>
      </p:sp>
      <p:pic>
        <p:nvPicPr>
          <p:cNvPr id="4" name="Imagem 4" descr="Interface gráfica do usuário, Aplicativo&#10;&#10;Descrição gerada automaticamente">
            <a:extLst>
              <a:ext uri="{FF2B5EF4-FFF2-40B4-BE49-F238E27FC236}">
                <a16:creationId xmlns:a16="http://schemas.microsoft.com/office/drawing/2014/main" id="{EC367776-5166-5695-79DF-2F72DF1C40ED}"/>
              </a:ext>
            </a:extLst>
          </p:cNvPr>
          <p:cNvPicPr>
            <a:picLocks noGrp="1" noChangeAspect="1"/>
          </p:cNvPicPr>
          <p:nvPr>
            <p:ph idx="1"/>
          </p:nvPr>
        </p:nvPicPr>
        <p:blipFill>
          <a:blip r:embed="rId2"/>
          <a:stretch>
            <a:fillRect/>
          </a:stretch>
        </p:blipFill>
        <p:spPr>
          <a:xfrm>
            <a:off x="251986" y="1941405"/>
            <a:ext cx="5593975" cy="4195481"/>
          </a:xfrm>
        </p:spPr>
      </p:pic>
      <p:sp>
        <p:nvSpPr>
          <p:cNvPr id="7" name="Título 1">
            <a:extLst>
              <a:ext uri="{FF2B5EF4-FFF2-40B4-BE49-F238E27FC236}">
                <a16:creationId xmlns:a16="http://schemas.microsoft.com/office/drawing/2014/main" id="{DFB90E91-8295-0737-8BFF-E2B59318356F}"/>
              </a:ext>
            </a:extLst>
          </p:cNvPr>
          <p:cNvSpPr txBox="1">
            <a:spLocks/>
          </p:cNvSpPr>
          <p:nvPr/>
        </p:nvSpPr>
        <p:spPr>
          <a:xfrm>
            <a:off x="7702975" y="567947"/>
            <a:ext cx="2937016" cy="90801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a:t>Persona 2</a:t>
            </a:r>
          </a:p>
        </p:txBody>
      </p:sp>
      <p:pic>
        <p:nvPicPr>
          <p:cNvPr id="10" name="Imagem 10" descr="Interface gráfica do usuário, Aplicativo&#10;&#10;Descrição gerada automaticamente">
            <a:extLst>
              <a:ext uri="{FF2B5EF4-FFF2-40B4-BE49-F238E27FC236}">
                <a16:creationId xmlns:a16="http://schemas.microsoft.com/office/drawing/2014/main" id="{6FEE1896-E6AB-0CDA-7404-C91D1070A1E5}"/>
              </a:ext>
            </a:extLst>
          </p:cNvPr>
          <p:cNvPicPr>
            <a:picLocks noChangeAspect="1"/>
          </p:cNvPicPr>
          <p:nvPr/>
        </p:nvPicPr>
        <p:blipFill>
          <a:blip r:embed="rId3"/>
          <a:stretch>
            <a:fillRect/>
          </a:stretch>
        </p:blipFill>
        <p:spPr>
          <a:xfrm>
            <a:off x="6555059" y="1870616"/>
            <a:ext cx="5465955" cy="4111082"/>
          </a:xfrm>
          <a:prstGeom prst="rect">
            <a:avLst/>
          </a:prstGeom>
        </p:spPr>
      </p:pic>
    </p:spTree>
    <p:extLst>
      <p:ext uri="{BB962C8B-B14F-4D97-AF65-F5344CB8AC3E}">
        <p14:creationId xmlns:p14="http://schemas.microsoft.com/office/powerpoint/2010/main" val="225617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0AA5DD-5662-B1F0-D2CC-19B50B55747E}"/>
              </a:ext>
            </a:extLst>
          </p:cNvPr>
          <p:cNvSpPr>
            <a:spLocks noGrp="1"/>
          </p:cNvSpPr>
          <p:nvPr>
            <p:ph type="title"/>
          </p:nvPr>
        </p:nvSpPr>
        <p:spPr>
          <a:xfrm>
            <a:off x="646111" y="452718"/>
            <a:ext cx="9404723" cy="815091"/>
          </a:xfrm>
        </p:spPr>
        <p:txBody>
          <a:bodyPr/>
          <a:lstStyle/>
          <a:p>
            <a:r>
              <a:rPr lang="pt-BR" dirty="0"/>
              <a:t>Persona 3                         Persona 4</a:t>
            </a:r>
          </a:p>
        </p:txBody>
      </p:sp>
      <p:pic>
        <p:nvPicPr>
          <p:cNvPr id="4" name="Imagem 4" descr="Interface gráfica do usuário, Aplicativo&#10;&#10;Descrição gerada automaticamente">
            <a:extLst>
              <a:ext uri="{FF2B5EF4-FFF2-40B4-BE49-F238E27FC236}">
                <a16:creationId xmlns:a16="http://schemas.microsoft.com/office/drawing/2014/main" id="{E569116A-F7B6-4D5B-19E0-A47459246761}"/>
              </a:ext>
            </a:extLst>
          </p:cNvPr>
          <p:cNvPicPr>
            <a:picLocks noGrp="1" noChangeAspect="1"/>
          </p:cNvPicPr>
          <p:nvPr>
            <p:ph idx="1"/>
          </p:nvPr>
        </p:nvPicPr>
        <p:blipFill>
          <a:blip r:embed="rId2"/>
          <a:stretch>
            <a:fillRect/>
          </a:stretch>
        </p:blipFill>
        <p:spPr>
          <a:xfrm>
            <a:off x="251985" y="1922820"/>
            <a:ext cx="5593975" cy="4195481"/>
          </a:xfrm>
        </p:spPr>
      </p:pic>
      <p:pic>
        <p:nvPicPr>
          <p:cNvPr id="5" name="Imagem 5" descr="Interface gráfica do usuário, Aplicativo&#10;&#10;Descrição gerada automaticamente">
            <a:extLst>
              <a:ext uri="{FF2B5EF4-FFF2-40B4-BE49-F238E27FC236}">
                <a16:creationId xmlns:a16="http://schemas.microsoft.com/office/drawing/2014/main" id="{6F528A44-7B69-8A36-8762-28D040A68ADD}"/>
              </a:ext>
            </a:extLst>
          </p:cNvPr>
          <p:cNvPicPr>
            <a:picLocks noChangeAspect="1"/>
          </p:cNvPicPr>
          <p:nvPr/>
        </p:nvPicPr>
        <p:blipFill>
          <a:blip r:embed="rId3"/>
          <a:stretch>
            <a:fillRect/>
          </a:stretch>
        </p:blipFill>
        <p:spPr>
          <a:xfrm>
            <a:off x="6369205" y="1842739"/>
            <a:ext cx="5679687" cy="4259765"/>
          </a:xfrm>
          <a:prstGeom prst="rect">
            <a:avLst/>
          </a:prstGeom>
        </p:spPr>
      </p:pic>
    </p:spTree>
    <p:extLst>
      <p:ext uri="{BB962C8B-B14F-4D97-AF65-F5344CB8AC3E}">
        <p14:creationId xmlns:p14="http://schemas.microsoft.com/office/powerpoint/2010/main" val="1114725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3C8174-7A89-4CBA-90A5-D036FFA66566}"/>
              </a:ext>
            </a:extLst>
          </p:cNvPr>
          <p:cNvSpPr>
            <a:spLocks noGrp="1"/>
          </p:cNvSpPr>
          <p:nvPr>
            <p:ph type="title"/>
          </p:nvPr>
        </p:nvSpPr>
        <p:spPr/>
        <p:txBody>
          <a:bodyPr/>
          <a:lstStyle/>
          <a:p>
            <a:r>
              <a:rPr lang="pt-BR"/>
              <a:t>Histórias de Usuários e Requisitos</a:t>
            </a:r>
          </a:p>
        </p:txBody>
      </p:sp>
      <p:sp>
        <p:nvSpPr>
          <p:cNvPr id="3" name="Espaço Reservado para Conteúdo 2">
            <a:extLst>
              <a:ext uri="{FF2B5EF4-FFF2-40B4-BE49-F238E27FC236}">
                <a16:creationId xmlns:a16="http://schemas.microsoft.com/office/drawing/2014/main" id="{144F10D9-F21E-4D16-955C-852C79F4D88A}"/>
              </a:ext>
            </a:extLst>
          </p:cNvPr>
          <p:cNvSpPr>
            <a:spLocks noGrp="1"/>
          </p:cNvSpPr>
          <p:nvPr>
            <p:ph idx="1"/>
          </p:nvPr>
        </p:nvSpPr>
        <p:spPr>
          <a:xfrm>
            <a:off x="1276494" y="1516054"/>
            <a:ext cx="3136291" cy="472072"/>
          </a:xfrm>
        </p:spPr>
        <p:txBody>
          <a:bodyPr vert="horz" lIns="91440" tIns="45720" rIns="91440" bIns="45720" rtlCol="0" anchor="t">
            <a:normAutofit/>
          </a:bodyPr>
          <a:lstStyle/>
          <a:p>
            <a:pPr marL="0" indent="0">
              <a:buNone/>
            </a:pPr>
            <a:r>
              <a:rPr lang="pt-BR" dirty="0">
                <a:ea typeface="+mj-lt"/>
                <a:cs typeface="+mj-lt"/>
              </a:rPr>
              <a:t>Requisitos Funcionais</a:t>
            </a:r>
            <a:endParaRPr lang="pt-BR" dirty="0"/>
          </a:p>
          <a:p>
            <a:pPr marL="0" indent="0">
              <a:buNone/>
            </a:pPr>
            <a:endParaRPr lang="pt-BR"/>
          </a:p>
          <a:p>
            <a:endParaRPr lang="pt-BR"/>
          </a:p>
          <a:p>
            <a:pPr marL="0" indent="0">
              <a:buNone/>
            </a:pPr>
            <a:endParaRPr lang="pt-BR"/>
          </a:p>
        </p:txBody>
      </p:sp>
      <p:pic>
        <p:nvPicPr>
          <p:cNvPr id="4" name="Imagem 4" descr="Tela de computador com fundo preto&#10;&#10;Descrição gerada automaticamente">
            <a:extLst>
              <a:ext uri="{FF2B5EF4-FFF2-40B4-BE49-F238E27FC236}">
                <a16:creationId xmlns:a16="http://schemas.microsoft.com/office/drawing/2014/main" id="{27E11D34-C6E6-7107-6395-E777D1066240}"/>
              </a:ext>
            </a:extLst>
          </p:cNvPr>
          <p:cNvPicPr>
            <a:picLocks noChangeAspect="1"/>
          </p:cNvPicPr>
          <p:nvPr/>
        </p:nvPicPr>
        <p:blipFill>
          <a:blip r:embed="rId2"/>
          <a:stretch>
            <a:fillRect/>
          </a:stretch>
        </p:blipFill>
        <p:spPr>
          <a:xfrm>
            <a:off x="836468" y="2038628"/>
            <a:ext cx="3435927" cy="2555610"/>
          </a:xfrm>
          <a:prstGeom prst="rect">
            <a:avLst/>
          </a:prstGeom>
        </p:spPr>
      </p:pic>
      <p:sp>
        <p:nvSpPr>
          <p:cNvPr id="6" name="Espaço Reservado para Conteúdo 2">
            <a:extLst>
              <a:ext uri="{FF2B5EF4-FFF2-40B4-BE49-F238E27FC236}">
                <a16:creationId xmlns:a16="http://schemas.microsoft.com/office/drawing/2014/main" id="{46151722-6E35-2547-E525-63E178A700E9}"/>
              </a:ext>
            </a:extLst>
          </p:cNvPr>
          <p:cNvSpPr txBox="1">
            <a:spLocks/>
          </p:cNvSpPr>
          <p:nvPr/>
        </p:nvSpPr>
        <p:spPr>
          <a:xfrm>
            <a:off x="7083281" y="1244159"/>
            <a:ext cx="3309472" cy="472072"/>
          </a:xfrm>
          <a:prstGeom prst="rect">
            <a:avLst/>
          </a:prstGeom>
        </p:spPr>
        <p:txBody>
          <a:bodyPr vert="horz" lIns="91440" tIns="45720" rIns="91440" bIns="45720" rtlCol="0" anchor="t">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pt-BR" dirty="0">
                <a:ea typeface="+mj-lt"/>
                <a:cs typeface="+mj-lt"/>
              </a:rPr>
              <a:t>Requisitos Não-Funcionais</a:t>
            </a:r>
            <a:endParaRPr lang="pt-BR" dirty="0"/>
          </a:p>
          <a:p>
            <a:pPr marL="0" indent="0">
              <a:buFont typeface="Wingdings 3" charset="2"/>
              <a:buNone/>
            </a:pPr>
            <a:endParaRPr lang="pt-BR"/>
          </a:p>
          <a:p>
            <a:endParaRPr lang="pt-BR"/>
          </a:p>
          <a:p>
            <a:pPr marL="0" indent="0">
              <a:buFont typeface="Wingdings 3" charset="2"/>
              <a:buNone/>
            </a:pPr>
            <a:endParaRPr lang="pt-BR"/>
          </a:p>
        </p:txBody>
      </p:sp>
      <p:pic>
        <p:nvPicPr>
          <p:cNvPr id="7" name="Imagem 7" descr="Tela de computador com texto preto sobre fundo branco&#10;&#10;Descrição gerada automaticamente">
            <a:extLst>
              <a:ext uri="{FF2B5EF4-FFF2-40B4-BE49-F238E27FC236}">
                <a16:creationId xmlns:a16="http://schemas.microsoft.com/office/drawing/2014/main" id="{926A87FC-1EFF-1CB7-F646-4119C55C25D2}"/>
              </a:ext>
            </a:extLst>
          </p:cNvPr>
          <p:cNvPicPr>
            <a:picLocks noChangeAspect="1"/>
          </p:cNvPicPr>
          <p:nvPr/>
        </p:nvPicPr>
        <p:blipFill>
          <a:blip r:embed="rId3"/>
          <a:stretch>
            <a:fillRect/>
          </a:stretch>
        </p:blipFill>
        <p:spPr>
          <a:xfrm>
            <a:off x="7029110" y="1709304"/>
            <a:ext cx="3311918" cy="4859481"/>
          </a:xfrm>
          <a:prstGeom prst="rect">
            <a:avLst/>
          </a:prstGeom>
        </p:spPr>
      </p:pic>
    </p:spTree>
    <p:extLst>
      <p:ext uri="{BB962C8B-B14F-4D97-AF65-F5344CB8AC3E}">
        <p14:creationId xmlns:p14="http://schemas.microsoft.com/office/powerpoint/2010/main" val="136611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4530E-F8FB-46DF-B798-3DE41C9207D1}"/>
              </a:ext>
            </a:extLst>
          </p:cNvPr>
          <p:cNvSpPr>
            <a:spLocks noGrp="1"/>
          </p:cNvSpPr>
          <p:nvPr>
            <p:ph type="title"/>
          </p:nvPr>
        </p:nvSpPr>
        <p:spPr>
          <a:xfrm>
            <a:off x="646111" y="452718"/>
            <a:ext cx="9404723" cy="1400530"/>
          </a:xfrm>
        </p:spPr>
        <p:txBody>
          <a:bodyPr>
            <a:normAutofit/>
          </a:bodyPr>
          <a:lstStyle/>
          <a:p>
            <a:r>
              <a:rPr lang="pt-BR"/>
              <a:t>Metodologia</a:t>
            </a:r>
          </a:p>
        </p:txBody>
      </p:sp>
      <p:graphicFrame>
        <p:nvGraphicFramePr>
          <p:cNvPr id="5" name="Espaço Reservado para Conteúdo 2">
            <a:extLst>
              <a:ext uri="{FF2B5EF4-FFF2-40B4-BE49-F238E27FC236}">
                <a16:creationId xmlns:a16="http://schemas.microsoft.com/office/drawing/2014/main" id="{15B0E111-A2C2-29E5-AC45-756DF1587E05}"/>
              </a:ext>
            </a:extLst>
          </p:cNvPr>
          <p:cNvGraphicFramePr>
            <a:graphicFrameLocks noGrp="1"/>
          </p:cNvGraphicFramePr>
          <p:nvPr>
            <p:ph idx="1"/>
            <p:extLst>
              <p:ext uri="{D42A27DB-BD31-4B8C-83A1-F6EECF244321}">
                <p14:modId xmlns:p14="http://schemas.microsoft.com/office/powerpoint/2010/main" val="301008169"/>
              </p:ext>
            </p:extLst>
          </p:nvPr>
        </p:nvGraphicFramePr>
        <p:xfrm>
          <a:off x="906306" y="1359500"/>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4110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Application>Microsoft Office PowerPoint</Application>
  <PresentationFormat>Widescreen</PresentationFormat>
  <Slides>12</Slides>
  <Notes>0</Notes>
  <HiddenSlides>0</HiddenSlides>
  <ScaleCrop>false</ScaleCrop>
  <HeadingPairs>
    <vt:vector size="4" baseType="variant">
      <vt:variant>
        <vt:lpstr>Tema</vt:lpstr>
      </vt:variant>
      <vt:variant>
        <vt:i4>1</vt:i4>
      </vt:variant>
      <vt:variant>
        <vt:lpstr>Títulos de slides</vt:lpstr>
      </vt:variant>
      <vt:variant>
        <vt:i4>12</vt:i4>
      </vt:variant>
    </vt:vector>
  </HeadingPairs>
  <TitlesOfParts>
    <vt:vector size="13" baseType="lpstr">
      <vt:lpstr>Ion</vt:lpstr>
      <vt:lpstr>Projeto: dificuldade em encontrar cuidadores de pets</vt:lpstr>
      <vt:lpstr>Contexto Do Problema</vt:lpstr>
      <vt:lpstr>Público-Alvo | PERSONAS</vt:lpstr>
      <vt:lpstr>Justificativa</vt:lpstr>
      <vt:lpstr>Proposta de Solução | Objetivos</vt:lpstr>
      <vt:lpstr>Persona 1</vt:lpstr>
      <vt:lpstr>Persona 3                         Persona 4</vt:lpstr>
      <vt:lpstr>Histórias de Usuários e Requisitos</vt:lpstr>
      <vt:lpstr>Metodologia</vt:lpstr>
      <vt:lpstr>Projeto da Interface</vt:lpstr>
      <vt:lpstr>FIM</vt:lpstr>
      <vt:lpstr>Referencias Blibliograficas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XPTO</dc:title>
  <dc:creator>Rommel Carneiro</dc:creator>
  <cp:revision>329</cp:revision>
  <dcterms:created xsi:type="dcterms:W3CDTF">2022-04-05T03:20:00Z</dcterms:created>
  <dcterms:modified xsi:type="dcterms:W3CDTF">2022-04-18T01:55:20Z</dcterms:modified>
</cp:coreProperties>
</file>