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8"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1"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2"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3"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5"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6"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7"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8"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9"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40"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7"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9"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1"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2"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6"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7"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8"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0"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1"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2"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5"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6"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9"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1"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2"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3"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4"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7"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8"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9"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80"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81"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7"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1"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4"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5"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00200" y="2386800"/>
            <a:ext cx="8991360" cy="1645560"/>
          </a:xfrm>
          <a:prstGeom prst="rect">
            <a:avLst/>
          </a:prstGeom>
        </p:spPr>
        <p:txBody>
          <a:bodyPr lIns="274320" rIns="274320" tIns="182880" bIns="182880" anchor="ctr" anchorCtr="1">
            <a:normAutofit/>
          </a:bodyPr>
          <a:p>
            <a:pPr algn="ctr">
              <a:lnSpc>
                <a:spcPct val="90000"/>
              </a:lnSpc>
            </a:pPr>
            <a:r>
              <a:rPr b="0" lang="pt-BR" sz="3800" spc="199" strike="noStrike" cap="all">
                <a:solidFill>
                  <a:srgbClr val="262626"/>
                </a:solidFill>
                <a:latin typeface="Gill Sans MT"/>
              </a:rPr>
              <a:t>Clique para editar o título Mestre</a:t>
            </a:r>
            <a:endParaRPr b="0" lang="en-US" sz="3800" spc="-1" strike="noStrike">
              <a:solidFill>
                <a:srgbClr val="ffffff"/>
              </a:solidFill>
              <a:latin typeface="Gill Sans MT"/>
            </a:endParaRPr>
          </a:p>
        </p:txBody>
      </p:sp>
      <p:sp>
        <p:nvSpPr>
          <p:cNvPr id="1" name="PlaceHolder 2"/>
          <p:cNvSpPr>
            <a:spLocks noGrp="1"/>
          </p:cNvSpPr>
          <p:nvPr>
            <p:ph type="dt"/>
          </p:nvPr>
        </p:nvSpPr>
        <p:spPr>
          <a:xfrm>
            <a:off x="7821360" y="6238800"/>
            <a:ext cx="2753280" cy="323640"/>
          </a:xfrm>
          <a:prstGeom prst="rect">
            <a:avLst/>
          </a:prstGeom>
        </p:spPr>
        <p:txBody>
          <a:bodyPr anchor="ctr">
            <a:noAutofit/>
          </a:bodyPr>
          <a:p>
            <a:pPr algn="r">
              <a:lnSpc>
                <a:spcPct val="100000"/>
              </a:lnSpc>
            </a:pPr>
            <a:fld id="{5D31BBB1-943E-4958-B4D6-8D819FCEC610}" type="datetime">
              <a:rPr b="0" lang="pt-BR" sz="1050" spc="-1" strike="noStrike">
                <a:solidFill>
                  <a:srgbClr val="ffffff">
                    <a:alpha val="70000"/>
                  </a:srgbClr>
                </a:solidFill>
                <a:latin typeface="Gill Sans MT"/>
              </a:rPr>
              <a:t>17/04/22</a:t>
            </a:fld>
            <a:endParaRPr b="0" lang="pt-BR" sz="1050" spc="-1" strike="noStrike">
              <a:latin typeface="Times New Roman"/>
            </a:endParaRPr>
          </a:p>
        </p:txBody>
      </p:sp>
      <p:sp>
        <p:nvSpPr>
          <p:cNvPr id="2" name="PlaceHolder 3"/>
          <p:cNvSpPr>
            <a:spLocks noGrp="1"/>
          </p:cNvSpPr>
          <p:nvPr>
            <p:ph type="ftr"/>
          </p:nvPr>
        </p:nvSpPr>
        <p:spPr>
          <a:xfrm>
            <a:off x="1600200" y="6236280"/>
            <a:ext cx="5900760" cy="319680"/>
          </a:xfrm>
          <a:prstGeom prst="rect">
            <a:avLst/>
          </a:prstGeom>
        </p:spPr>
        <p:txBody>
          <a:bodyPr anchor="ctr">
            <a:noAutofit/>
          </a:bodyPr>
          <a:p>
            <a:endParaRPr b="0" lang="pt-BR" sz="2400" spc="-1" strike="noStrike">
              <a:latin typeface="Times New Roman"/>
            </a:endParaRPr>
          </a:p>
        </p:txBody>
      </p:sp>
      <p:sp>
        <p:nvSpPr>
          <p:cNvPr id="3" name="PlaceHolder 4"/>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C8956112-B7D0-485F-ACA8-BB242359DC6F}" type="slidenum">
              <a:rPr b="0" lang="pt-BR" sz="1100" spc="-1" strike="noStrike">
                <a:solidFill>
                  <a:srgbClr val="ffffff"/>
                </a:solidFill>
                <a:latin typeface="Gill Sans MT"/>
              </a:rPr>
              <a:t>&lt;número&gt;</a:t>
            </a:fld>
            <a:endParaRPr b="0" lang="pt-BR" sz="11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ffffff"/>
                </a:solidFill>
                <a:latin typeface="Gill Sans MT"/>
              </a:rPr>
              <a:t>Clique para editar o formato do texto da estrutura de tópicos</a:t>
            </a:r>
            <a:endParaRPr b="0" lang="en-US" sz="1800" spc="-1" strike="noStrike">
              <a:solidFill>
                <a:srgbClr val="ffffff"/>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ffffff"/>
                </a:solidFill>
                <a:latin typeface="Gill Sans MT"/>
              </a:rPr>
              <a:t>2.º nível da estrutura de tópicos</a:t>
            </a:r>
            <a:endParaRPr b="0" lang="en-US" sz="1600" spc="-1" strike="noStrike">
              <a:solidFill>
                <a:srgbClr val="ffffff"/>
              </a:solidFill>
              <a:latin typeface="Gill Sans MT"/>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Gill Sans MT"/>
              </a:rPr>
              <a:t>3.º nível da estrutura de tópicos</a:t>
            </a:r>
            <a:endParaRPr b="0" lang="en-US" sz="1600" spc="-1" strike="noStrike">
              <a:solidFill>
                <a:srgbClr val="ffffff"/>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Gill Sans MT"/>
              </a:rPr>
              <a:t>4.º nível da estrutura de tópicos</a:t>
            </a:r>
            <a:endParaRPr b="0" lang="en-US" sz="1600" spc="-1" strike="noStrike">
              <a:solidFill>
                <a:srgbClr val="ffffff"/>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Gill Sans MT"/>
              </a:rPr>
              <a:t>5.º nível da estrutura de tópicos</a:t>
            </a:r>
            <a:endParaRPr b="0" lang="en-US" sz="2000" spc="-1" strike="noStrike">
              <a:solidFill>
                <a:srgbClr val="ffffff"/>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Gill Sans MT"/>
              </a:rPr>
              <a:t>6.º nível da estrutura de tópicos</a:t>
            </a:r>
            <a:endParaRPr b="0" lang="en-US" sz="2000" spc="-1" strike="noStrike">
              <a:solidFill>
                <a:srgbClr val="ffffff"/>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Gill Sans MT"/>
              </a:rPr>
              <a:t>7.º nível da estrutura de tópicos</a:t>
            </a:r>
            <a:endParaRPr b="0" lang="en-US" sz="2000" spc="-1" strike="noStrike">
              <a:solidFill>
                <a:srgbClr val="ffffff"/>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231280" y="964800"/>
            <a:ext cx="7729200" cy="1188360"/>
          </a:xfrm>
          <a:prstGeom prst="rect">
            <a:avLst/>
          </a:prstGeom>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Clique para editar o título Mestre</a:t>
            </a:r>
            <a:endParaRPr b="0" lang="en-US" sz="2800" spc="-1" strike="noStrike">
              <a:solidFill>
                <a:srgbClr val="000000"/>
              </a:solidFill>
              <a:latin typeface="Gill Sans MT"/>
            </a:endParaRPr>
          </a:p>
        </p:txBody>
      </p:sp>
      <p:sp>
        <p:nvSpPr>
          <p:cNvPr id="42" name="PlaceHolder 2"/>
          <p:cNvSpPr>
            <a:spLocks noGrp="1"/>
          </p:cNvSpPr>
          <p:nvPr>
            <p:ph type="body"/>
          </p:nvPr>
        </p:nvSpPr>
        <p:spPr>
          <a:xfrm>
            <a:off x="2231280" y="2638080"/>
            <a:ext cx="7729200" cy="3101760"/>
          </a:xfrm>
          <a:prstGeom prst="rect">
            <a:avLst/>
          </a:prstGeom>
        </p:spPr>
        <p:txBody>
          <a:bodyPr>
            <a:noAutofit/>
          </a:bodyPr>
          <a:p>
            <a:pPr marL="228600" indent="-228240">
              <a:lnSpc>
                <a:spcPct val="100000"/>
              </a:lnSpc>
              <a:spcBef>
                <a:spcPts val="1001"/>
              </a:spcBef>
              <a:buClr>
                <a:srgbClr val="9bafb5"/>
              </a:buClr>
              <a:buFont typeface="Arial"/>
              <a:buChar char="•"/>
            </a:pPr>
            <a:r>
              <a:rPr b="0" lang="pt-BR" sz="1800" spc="-1" strike="noStrike">
                <a:solidFill>
                  <a:srgbClr val="262626"/>
                </a:solidFill>
                <a:latin typeface="Gill Sans MT"/>
              </a:rPr>
              <a:t>Clique para editar os estilos de texto Mestres</a:t>
            </a:r>
            <a:endParaRPr b="0" lang="en-US" sz="1800" spc="-1" strike="noStrike">
              <a:solidFill>
                <a:srgbClr val="262626"/>
              </a:solidFill>
              <a:latin typeface="Gill Sans MT"/>
            </a:endParaRPr>
          </a:p>
          <a:p>
            <a:pPr lvl="1" marL="457200" indent="-228240">
              <a:lnSpc>
                <a:spcPct val="100000"/>
              </a:lnSpc>
              <a:spcBef>
                <a:spcPts val="1001"/>
              </a:spcBef>
              <a:buClr>
                <a:srgbClr val="9bafb5"/>
              </a:buClr>
              <a:buFont typeface="Arial"/>
              <a:buChar char="•"/>
            </a:pPr>
            <a:r>
              <a:rPr b="0" lang="pt-BR" sz="1600" spc="-1" strike="noStrike">
                <a:solidFill>
                  <a:srgbClr val="262626"/>
                </a:solidFill>
                <a:latin typeface="Gill Sans MT"/>
              </a:rPr>
              <a:t>Segundo nível</a:t>
            </a:r>
            <a:endParaRPr b="0" lang="en-US" sz="1600" spc="-1" strike="noStrike">
              <a:solidFill>
                <a:srgbClr val="262626"/>
              </a:solidFill>
              <a:latin typeface="Gill Sans MT"/>
            </a:endParaRPr>
          </a:p>
          <a:p>
            <a:pPr lvl="2" marL="685800" indent="-228240">
              <a:lnSpc>
                <a:spcPct val="100000"/>
              </a:lnSpc>
              <a:spcBef>
                <a:spcPts val="1001"/>
              </a:spcBef>
              <a:buClr>
                <a:srgbClr val="9bafb5"/>
              </a:buClr>
              <a:buFont typeface="Arial"/>
              <a:buChar char="•"/>
            </a:pPr>
            <a:r>
              <a:rPr b="0" lang="pt-BR" sz="1600" spc="-1" strike="noStrike">
                <a:solidFill>
                  <a:srgbClr val="262626"/>
                </a:solidFill>
                <a:latin typeface="Gill Sans MT"/>
              </a:rPr>
              <a:t>Terceiro nível</a:t>
            </a:r>
            <a:endParaRPr b="0" lang="en-US" sz="1600" spc="-1" strike="noStrike">
              <a:solidFill>
                <a:srgbClr val="262626"/>
              </a:solidFill>
              <a:latin typeface="Gill Sans MT"/>
            </a:endParaRPr>
          </a:p>
          <a:p>
            <a:pPr lvl="3" marL="914400" indent="-228240">
              <a:lnSpc>
                <a:spcPct val="100000"/>
              </a:lnSpc>
              <a:spcBef>
                <a:spcPts val="1001"/>
              </a:spcBef>
              <a:buClr>
                <a:srgbClr val="9bafb5"/>
              </a:buClr>
              <a:buFont typeface="Arial"/>
              <a:buChar char="•"/>
            </a:pPr>
            <a:r>
              <a:rPr b="0" lang="pt-BR" sz="1600" spc="-1" strike="noStrike">
                <a:solidFill>
                  <a:srgbClr val="262626"/>
                </a:solidFill>
                <a:latin typeface="Gill Sans MT"/>
              </a:rPr>
              <a:t>Quarto nível</a:t>
            </a:r>
            <a:endParaRPr b="0" lang="en-US" sz="1600" spc="-1" strike="noStrike">
              <a:solidFill>
                <a:srgbClr val="262626"/>
              </a:solidFill>
              <a:latin typeface="Gill Sans MT"/>
            </a:endParaRPr>
          </a:p>
          <a:p>
            <a:pPr lvl="4" marL="1143000" indent="-228240">
              <a:lnSpc>
                <a:spcPct val="100000"/>
              </a:lnSpc>
              <a:spcBef>
                <a:spcPts val="1001"/>
              </a:spcBef>
              <a:buClr>
                <a:srgbClr val="9bafb5"/>
              </a:buClr>
              <a:buFont typeface="Arial"/>
              <a:buChar char="•"/>
            </a:pPr>
            <a:r>
              <a:rPr b="0" lang="pt-BR" sz="1600" spc="-1" strike="noStrike">
                <a:solidFill>
                  <a:srgbClr val="262626"/>
                </a:solidFill>
                <a:latin typeface="Gill Sans MT"/>
              </a:rPr>
              <a:t>Quinto nível</a:t>
            </a:r>
            <a:endParaRPr b="0" lang="en-US" sz="1600" spc="-1" strike="noStrike">
              <a:solidFill>
                <a:srgbClr val="262626"/>
              </a:solidFill>
              <a:latin typeface="Gill Sans MT"/>
            </a:endParaRPr>
          </a:p>
        </p:txBody>
      </p:sp>
      <p:sp>
        <p:nvSpPr>
          <p:cNvPr id="43" name="PlaceHolder 3"/>
          <p:cNvSpPr>
            <a:spLocks noGrp="1"/>
          </p:cNvSpPr>
          <p:nvPr>
            <p:ph type="dt"/>
          </p:nvPr>
        </p:nvSpPr>
        <p:spPr>
          <a:xfrm>
            <a:off x="7821360" y="6238800"/>
            <a:ext cx="2753280" cy="323640"/>
          </a:xfrm>
          <a:prstGeom prst="rect">
            <a:avLst/>
          </a:prstGeom>
        </p:spPr>
        <p:txBody>
          <a:bodyPr anchor="ctr">
            <a:noAutofit/>
          </a:bodyPr>
          <a:p>
            <a:pPr algn="r">
              <a:lnSpc>
                <a:spcPct val="100000"/>
              </a:lnSpc>
            </a:pPr>
            <a:fld id="{F4323FA4-8A25-4560-A71F-F57BC93B179B}" type="datetime">
              <a:rPr b="0" lang="pt-BR" sz="1050" spc="-1" strike="noStrike">
                <a:solidFill>
                  <a:srgbClr val="000000">
                    <a:alpha val="70000"/>
                  </a:srgbClr>
                </a:solidFill>
                <a:latin typeface="Gill Sans MT"/>
              </a:rPr>
              <a:t>17/04/22</a:t>
            </a:fld>
            <a:endParaRPr b="0" lang="pt-BR" sz="1050" spc="-1" strike="noStrike">
              <a:latin typeface="Times New Roman"/>
            </a:endParaRPr>
          </a:p>
        </p:txBody>
      </p:sp>
      <p:sp>
        <p:nvSpPr>
          <p:cNvPr id="44" name="PlaceHolder 4"/>
          <p:cNvSpPr>
            <a:spLocks noGrp="1"/>
          </p:cNvSpPr>
          <p:nvPr>
            <p:ph type="ftr"/>
          </p:nvPr>
        </p:nvSpPr>
        <p:spPr>
          <a:xfrm>
            <a:off x="1600200" y="6236280"/>
            <a:ext cx="5900760" cy="319680"/>
          </a:xfrm>
          <a:prstGeom prst="rect">
            <a:avLst/>
          </a:prstGeom>
        </p:spPr>
        <p:txBody>
          <a:bodyPr anchor="ctr">
            <a:noAutofit/>
          </a:bodyPr>
          <a:p>
            <a:endParaRPr b="0" lang="pt-BR" sz="2400" spc="-1" strike="noStrike">
              <a:latin typeface="Times New Roman"/>
            </a:endParaRPr>
          </a:p>
        </p:txBody>
      </p:sp>
      <p:sp>
        <p:nvSpPr>
          <p:cNvPr id="45" name="PlaceHolder 5"/>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19CB0546-62A8-4D09-8C8F-D735CCC727C6}" type="slidenum">
              <a:rPr b="0" lang="pt-BR" sz="1100" spc="-1" strike="noStrike">
                <a:solidFill>
                  <a:srgbClr val="ffffff"/>
                </a:solidFill>
                <a:latin typeface="Gill Sans MT"/>
              </a:rPr>
              <a:t>&lt;número&gt;</a:t>
            </a:fld>
            <a:endParaRPr b="0" lang="pt-BR"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ítulo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rmAutofit/>
          </a:bodyPr>
          <a:p>
            <a:pPr algn="ctr">
              <a:lnSpc>
                <a:spcPct val="90000"/>
              </a:lnSpc>
            </a:pPr>
            <a:r>
              <a:rPr b="0" lang="pt-BR" sz="3800" spc="199" strike="noStrike" cap="all">
                <a:solidFill>
                  <a:srgbClr val="262626"/>
                </a:solidFill>
                <a:latin typeface="Gill Sans MT"/>
              </a:rPr>
              <a:t>Dificuldade de acesso a tecnologia para idosos.</a:t>
            </a:r>
            <a:endParaRPr b="0" lang="en-US" sz="3800" spc="-1" strike="noStrike">
              <a:solidFill>
                <a:srgbClr val="ffffff"/>
              </a:solidFill>
              <a:latin typeface="Gill Sans MT"/>
            </a:endParaRPr>
          </a:p>
        </p:txBody>
      </p:sp>
      <p:sp>
        <p:nvSpPr>
          <p:cNvPr id="83" name="Subtítulo 2"/>
          <p:cNvSpPr txBox="1"/>
          <p:nvPr/>
        </p:nvSpPr>
        <p:spPr>
          <a:xfrm>
            <a:off x="2033280" y="4999320"/>
            <a:ext cx="8124840" cy="1480680"/>
          </a:xfrm>
          <a:prstGeom prst="rect">
            <a:avLst/>
          </a:prstGeom>
          <a:noFill/>
          <a:ln w="0">
            <a:noFill/>
          </a:ln>
        </p:spPr>
        <p:txBody>
          <a:bodyPr>
            <a:normAutofit fontScale="60000"/>
          </a:bodyPr>
          <a:p>
            <a:pPr algn="ctr">
              <a:lnSpc>
                <a:spcPct val="100000"/>
              </a:lnSpc>
              <a:spcBef>
                <a:spcPts val="1001"/>
              </a:spcBef>
              <a:tabLst>
                <a:tab algn="l" pos="0"/>
              </a:tabLst>
            </a:pPr>
            <a:r>
              <a:rPr b="0" lang="pt-BR" sz="2000" spc="-1" strike="noStrike">
                <a:solidFill>
                  <a:srgbClr val="ffffff"/>
                </a:solidFill>
                <a:latin typeface="Gill Sans MT"/>
              </a:rPr>
              <a:t>André Luiz Baptista Esteves Bassini</a:t>
            </a:r>
            <a:endParaRPr b="0" lang="pt-BR" sz="2000" spc="-1" strike="noStrike">
              <a:latin typeface="Arial"/>
            </a:endParaRPr>
          </a:p>
          <a:p>
            <a:pPr algn="ctr">
              <a:lnSpc>
                <a:spcPct val="100000"/>
              </a:lnSpc>
              <a:spcBef>
                <a:spcPts val="1001"/>
              </a:spcBef>
              <a:tabLst>
                <a:tab algn="l" pos="0"/>
              </a:tabLst>
            </a:pPr>
            <a:r>
              <a:rPr b="0" lang="pt-BR" sz="2000" spc="-1" strike="noStrike">
                <a:solidFill>
                  <a:srgbClr val="ffffff"/>
                </a:solidFill>
                <a:latin typeface="Gill Sans MT"/>
              </a:rPr>
              <a:t>André Mateus Fonseca Neves</a:t>
            </a:r>
            <a:endParaRPr b="0" lang="pt-BR" sz="2000" spc="-1" strike="noStrike">
              <a:latin typeface="Arial"/>
            </a:endParaRPr>
          </a:p>
          <a:p>
            <a:pPr algn="ctr">
              <a:lnSpc>
                <a:spcPct val="100000"/>
              </a:lnSpc>
              <a:spcBef>
                <a:spcPts val="1001"/>
              </a:spcBef>
              <a:tabLst>
                <a:tab algn="l" pos="0"/>
              </a:tabLst>
            </a:pPr>
            <a:r>
              <a:rPr b="0" lang="pt-BR" sz="2000" spc="-1" strike="noStrike">
                <a:solidFill>
                  <a:srgbClr val="ffffff"/>
                </a:solidFill>
                <a:latin typeface="Gill Sans MT"/>
              </a:rPr>
              <a:t>Antônio Victor Oliveira Gonçalves</a:t>
            </a:r>
            <a:endParaRPr b="0" lang="pt-BR" sz="2000" spc="-1" strike="noStrike">
              <a:latin typeface="Arial"/>
            </a:endParaRPr>
          </a:p>
          <a:p>
            <a:pPr algn="ctr">
              <a:lnSpc>
                <a:spcPct val="100000"/>
              </a:lnSpc>
              <a:spcBef>
                <a:spcPts val="1001"/>
              </a:spcBef>
              <a:tabLst>
                <a:tab algn="l" pos="0"/>
              </a:tabLst>
            </a:pPr>
            <a:r>
              <a:rPr b="0" lang="pt-BR" sz="2000" spc="-1" strike="noStrike">
                <a:solidFill>
                  <a:srgbClr val="ffffff"/>
                </a:solidFill>
                <a:latin typeface="Gill Sans MT"/>
              </a:rPr>
              <a:t>Diego Ruas Toledo</a:t>
            </a:r>
            <a:endParaRPr b="0" lang="pt-BR" sz="2000" spc="-1" strike="noStrike">
              <a:latin typeface="Arial"/>
            </a:endParaRPr>
          </a:p>
          <a:p>
            <a:pPr algn="ctr">
              <a:lnSpc>
                <a:spcPct val="100000"/>
              </a:lnSpc>
              <a:spcBef>
                <a:spcPts val="1001"/>
              </a:spcBef>
              <a:tabLst>
                <a:tab algn="l" pos="0"/>
              </a:tabLst>
            </a:pPr>
            <a:r>
              <a:rPr b="0" lang="pt-BR" sz="2000" spc="-1" strike="noStrike">
                <a:solidFill>
                  <a:srgbClr val="ffffff"/>
                </a:solidFill>
                <a:latin typeface="Gill Sans MT"/>
              </a:rPr>
              <a:t>Henrique de Almeida Diniz</a:t>
            </a:r>
            <a:endParaRPr b="0" lang="pt-BR" sz="2000" spc="-1" strike="noStrike">
              <a:latin typeface="Arial"/>
            </a:endParaRPr>
          </a:p>
          <a:p>
            <a:pPr algn="ctr">
              <a:lnSpc>
                <a:spcPct val="100000"/>
              </a:lnSpc>
              <a:spcBef>
                <a:spcPts val="1001"/>
              </a:spcBef>
              <a:tabLst>
                <a:tab algn="l" pos="0"/>
              </a:tabLst>
            </a:pP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ítulo 1"/>
          <p:cNvSpPr txBox="1"/>
          <p:nvPr/>
        </p:nvSpPr>
        <p:spPr>
          <a:xfrm>
            <a:off x="838080" y="0"/>
            <a:ext cx="10515240" cy="694800"/>
          </a:xfrm>
          <a:prstGeom prst="rect">
            <a:avLst/>
          </a:prstGeom>
          <a:solidFill>
            <a:srgbClr val="ffffff"/>
          </a:solidFill>
          <a:ln cap="sq" w="31680">
            <a:solidFill>
              <a:srgbClr val="404040"/>
            </a:solidFill>
            <a:miter/>
          </a:ln>
        </p:spPr>
        <p:txBody>
          <a:bodyPr lIns="182880" rIns="182880" tIns="182880" bIns="182880" anchor="ctr">
            <a:normAutofit fontScale="88000"/>
          </a:bodyPr>
          <a:p>
            <a:pPr algn="ctr">
              <a:lnSpc>
                <a:spcPct val="90000"/>
              </a:lnSpc>
            </a:pPr>
            <a:r>
              <a:rPr b="0" lang="pt-BR" sz="2800" spc="199" strike="noStrike" cap="all">
                <a:solidFill>
                  <a:srgbClr val="262626"/>
                </a:solidFill>
                <a:latin typeface="Gill Sans MT"/>
              </a:rPr>
              <a:t>Entrevista qualitativa - 1</a:t>
            </a:r>
            <a:endParaRPr b="0" lang="en-US" sz="2800" spc="-1" strike="noStrike">
              <a:solidFill>
                <a:srgbClr val="000000"/>
              </a:solidFill>
              <a:latin typeface="Gill Sans MT"/>
            </a:endParaRPr>
          </a:p>
        </p:txBody>
      </p:sp>
      <p:graphicFrame>
        <p:nvGraphicFramePr>
          <p:cNvPr id="190" name="Tabela 4"/>
          <p:cNvGraphicFramePr/>
          <p:nvPr/>
        </p:nvGraphicFramePr>
        <p:xfrm>
          <a:off x="114480" y="777960"/>
          <a:ext cx="11982240" cy="5746320"/>
        </p:xfrm>
        <a:graphic>
          <a:graphicData uri="http://schemas.openxmlformats.org/drawingml/2006/table">
            <a:tbl>
              <a:tblPr/>
              <a:tblGrid>
                <a:gridCol w="5025240"/>
                <a:gridCol w="965880"/>
                <a:gridCol w="1076040"/>
                <a:gridCol w="4915080"/>
              </a:tblGrid>
              <a:tr h="735480">
                <a:tc>
                  <a:txBody>
                    <a:bodyPr>
                      <a:noAutofit/>
                    </a:bodyPr>
                    <a:p>
                      <a:pPr>
                        <a:lnSpc>
                          <a:spcPct val="100000"/>
                        </a:lnSpc>
                      </a:pPr>
                      <a:r>
                        <a:rPr b="1" lang="pt-BR" sz="1800" spc="-1" strike="noStrike">
                          <a:solidFill>
                            <a:srgbClr val="ffffff"/>
                          </a:solidFill>
                          <a:latin typeface="Gill Sans MT"/>
                        </a:rPr>
                        <a:t>Qual tecnologia que você tem mais dificuldade?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Qual o maior problema da tecnologia?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2907360">
                <a:tc>
                  <a:txBody>
                    <a:bodyPr>
                      <a:noAutofit/>
                    </a:bodyPr>
                    <a:p>
                      <a:pPr algn="just">
                        <a:lnSpc>
                          <a:spcPct val="100000"/>
                        </a:lnSpc>
                      </a:pPr>
                      <a:r>
                        <a:rPr b="0" lang="pt-BR" sz="1800" spc="-1" strike="noStrike">
                          <a:solidFill>
                            <a:srgbClr val="000000"/>
                          </a:solidFill>
                          <a:latin typeface="Gill Sans MT"/>
                        </a:rPr>
                        <a:t>A tecnologia que você tem mais dificuldade é aquela que você não usa, é aquela que você não descobre e não tem curiosidade para ela. Por exemplo, quando eu trabalhava, já trabalhava com computação passando nota e fazendo, relatório dos alunos. Não que eu dominava, mas sabia fazer. Como hoje, não faz mais parte da minha vida, não vejo muita necessidade já que eu posso usar como hobby. Por isso, o computador e o celular me passam mais necessidade.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O maior problema dos dias de hoje é que nem todos tem acesso à internet e a um aparelho específico. Dessa forma, o maior problema seria a falta da acessibilidade.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735480">
                <a:tc>
                  <a:txBody>
                    <a:bodyPr>
                      <a:noAutofit/>
                    </a:bodyPr>
                    <a:p>
                      <a:pPr>
                        <a:lnSpc>
                          <a:spcPct val="100000"/>
                        </a:lnSpc>
                      </a:pPr>
                      <a:r>
                        <a:rPr b="1" lang="pt-BR" sz="1800" spc="-1" strike="noStrike">
                          <a:solidFill>
                            <a:srgbClr val="ffffff"/>
                          </a:solidFill>
                          <a:latin typeface="Gill Sans MT"/>
                        </a:rPr>
                        <a:t>O que pode puxar a sua atenção para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Por que você tem resistência para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r>
              <a:tr h="1627560">
                <a:tc>
                  <a:txBody>
                    <a:bodyPr>
                      <a:noAutofit/>
                    </a:bodyPr>
                    <a:p>
                      <a:pPr>
                        <a:lnSpc>
                          <a:spcPct val="100000"/>
                        </a:lnSpc>
                      </a:pPr>
                      <a:r>
                        <a:rPr b="0" lang="pt-BR" sz="1800" spc="-1" strike="noStrike">
                          <a:solidFill>
                            <a:srgbClr val="000000"/>
                          </a:solidFill>
                          <a:latin typeface="Gill Sans MT"/>
                        </a:rPr>
                        <a:t>Acredito que tudo que tem uma contextualização, tudo que tem uma necessidade, tudo que me faz querer descobrir fica mais fácil para querer descobrir e investir. É necessária uma coisa bem contextualizada com a vida da pessoa.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De novo eu foco na necessidade, na vontade, na motivação das pessoas mais próximas. Eu penso que também pode ter dificuldade de assimilação, comodismo também e falta a necessidade de ele estar fazendo aquilo ali; e muitas vezes tem quem faça por ele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413640">
                <a:tc>
                  <a:txBody>
                    <a:bodyPr>
                      <a:noAutofit/>
                    </a:bodyPr>
                    <a:p>
                      <a:pPr>
                        <a:lnSpc>
                          <a:spcPct val="100000"/>
                        </a:lnSpc>
                      </a:pPr>
                      <a:r>
                        <a:rPr b="1" lang="pt-BR" sz="1800" spc="-1" strike="noStrike">
                          <a:solidFill>
                            <a:srgbClr val="ffffff"/>
                          </a:solidFill>
                          <a:latin typeface="Gill Sans MT"/>
                        </a:rPr>
                        <a:t>Sugestões de solução ao problema.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1883520">
                <a:tc>
                  <a:txBody>
                    <a:bodyPr>
                      <a:noAutofit/>
                    </a:bodyPr>
                    <a:p>
                      <a:pPr>
                        <a:lnSpc>
                          <a:spcPct val="100000"/>
                        </a:lnSpc>
                      </a:pPr>
                      <a:r>
                        <a:rPr b="0" lang="pt-BR" sz="1800" spc="-1" strike="noStrike">
                          <a:solidFill>
                            <a:srgbClr val="000000"/>
                          </a:solidFill>
                          <a:latin typeface="Gill Sans MT"/>
                        </a:rPr>
                        <a:t>Primeiro de tudo, idoso geralmente é aposentado e a situação financeira do aposentado não é grandes coisas que ele possa estar pagando cursos extra. Que tivessem mais cursos gratuitos para essa idade. E que também as pessoas sentissem mais necessidade daquilo ali.</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ítulo 1"/>
          <p:cNvSpPr txBox="1"/>
          <p:nvPr/>
        </p:nvSpPr>
        <p:spPr>
          <a:xfrm>
            <a:off x="838080" y="66600"/>
            <a:ext cx="10515240" cy="628200"/>
          </a:xfrm>
          <a:prstGeom prst="rect">
            <a:avLst/>
          </a:prstGeom>
          <a:solidFill>
            <a:srgbClr val="ffffff"/>
          </a:solidFill>
          <a:ln cap="sq" w="31680">
            <a:solidFill>
              <a:srgbClr val="404040"/>
            </a:solidFill>
            <a:miter/>
          </a:ln>
        </p:spPr>
        <p:txBody>
          <a:bodyPr lIns="182880" rIns="182880" tIns="182880" bIns="182880" anchor="ctr">
            <a:normAutofit fontScale="61000"/>
          </a:bodyPr>
          <a:p>
            <a:pPr algn="ctr">
              <a:lnSpc>
                <a:spcPct val="90000"/>
              </a:lnSpc>
            </a:pPr>
            <a:r>
              <a:rPr b="0" lang="pt-BR" sz="2800" spc="199" strike="noStrike" cap="all">
                <a:solidFill>
                  <a:srgbClr val="262626"/>
                </a:solidFill>
                <a:latin typeface="Gill Sans MT"/>
              </a:rPr>
              <a:t>Entrevista qualitativa - 2</a:t>
            </a:r>
            <a:endParaRPr b="0" lang="en-US" sz="2800" spc="-1" strike="noStrike">
              <a:solidFill>
                <a:srgbClr val="000000"/>
              </a:solidFill>
              <a:latin typeface="Gill Sans MT"/>
            </a:endParaRPr>
          </a:p>
        </p:txBody>
      </p:sp>
      <p:graphicFrame>
        <p:nvGraphicFramePr>
          <p:cNvPr id="192" name="Tabela 4"/>
          <p:cNvGraphicFramePr/>
          <p:nvPr/>
        </p:nvGraphicFramePr>
        <p:xfrm>
          <a:off x="114480" y="777960"/>
          <a:ext cx="11982240" cy="3546000"/>
        </p:xfrm>
        <a:graphic>
          <a:graphicData uri="http://schemas.openxmlformats.org/drawingml/2006/table">
            <a:tbl>
              <a:tblPr/>
              <a:tblGrid>
                <a:gridCol w="5025240"/>
                <a:gridCol w="965880"/>
                <a:gridCol w="1076040"/>
                <a:gridCol w="4915080"/>
              </a:tblGrid>
              <a:tr h="735480">
                <a:tc>
                  <a:txBody>
                    <a:bodyPr>
                      <a:noAutofit/>
                    </a:bodyPr>
                    <a:p>
                      <a:pPr>
                        <a:lnSpc>
                          <a:spcPct val="100000"/>
                        </a:lnSpc>
                      </a:pPr>
                      <a:r>
                        <a:rPr b="1" lang="pt-BR" sz="1800" spc="-1" strike="noStrike">
                          <a:solidFill>
                            <a:srgbClr val="ffffff"/>
                          </a:solidFill>
                          <a:latin typeface="Gill Sans MT"/>
                        </a:rPr>
                        <a:t>Qual tecnologia que você tem mais dificuldade?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Qual o maior problema da tecnologia?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115640">
                <a:tc>
                  <a:txBody>
                    <a:bodyPr>
                      <a:noAutofit/>
                    </a:bodyPr>
                    <a:p>
                      <a:pPr algn="just">
                        <a:lnSpc>
                          <a:spcPct val="100000"/>
                        </a:lnSpc>
                      </a:pPr>
                      <a:r>
                        <a:rPr b="0" lang="pt-BR" sz="1800" spc="-1" strike="noStrike">
                          <a:solidFill>
                            <a:srgbClr val="000000"/>
                          </a:solidFill>
                          <a:latin typeface="Gill Sans MT"/>
                        </a:rPr>
                        <a:t>Possui muita dificuldade em tecnologias digitais, sendo mais versada em tecnologias analógicas.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Acredita que não entende a tecnologia porque possui muitos botões para apertar, achando que ela não é simples o suficiente para entender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735480">
                <a:tc>
                  <a:txBody>
                    <a:bodyPr>
                      <a:noAutofit/>
                    </a:bodyPr>
                    <a:p>
                      <a:pPr>
                        <a:lnSpc>
                          <a:spcPct val="100000"/>
                        </a:lnSpc>
                      </a:pPr>
                      <a:r>
                        <a:rPr b="1" lang="pt-BR" sz="1800" spc="-1" strike="noStrike">
                          <a:solidFill>
                            <a:srgbClr val="ffffff"/>
                          </a:solidFill>
                          <a:latin typeface="Gill Sans MT"/>
                        </a:rPr>
                        <a:t>O que pode puxar a sua atenção para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Por que você tem resistência para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r>
              <a:tr h="1115640">
                <a:tc>
                  <a:txBody>
                    <a:bodyPr>
                      <a:noAutofit/>
                    </a:bodyPr>
                    <a:p>
                      <a:pPr>
                        <a:lnSpc>
                          <a:spcPct val="100000"/>
                        </a:lnSpc>
                      </a:pPr>
                      <a:r>
                        <a:rPr b="0" lang="pt-BR" sz="1800" spc="-1" strike="noStrike">
                          <a:solidFill>
                            <a:srgbClr val="000000"/>
                          </a:solidFill>
                          <a:latin typeface="Gill Sans MT"/>
                        </a:rPr>
                        <a:t>Aulas com uma pessoa formada/versada em tecnologia poderia chamar a atenção do idoso em questão para querer aprender mais sobre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Possui muitas pessoas para fazer as coisas para ela, por isso desenvolveu preguiça e comodidade, além de ter criado o medo de quebrar o aparelho caso tente usar sozinha.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413640">
                <a:tc>
                  <a:txBody>
                    <a:bodyPr>
                      <a:noAutofit/>
                    </a:bodyPr>
                    <a:p>
                      <a:pPr>
                        <a:lnSpc>
                          <a:spcPct val="100000"/>
                        </a:lnSpc>
                      </a:pPr>
                      <a:r>
                        <a:rPr b="1" lang="pt-BR" sz="1800" spc="-1" strike="noStrike">
                          <a:solidFill>
                            <a:srgbClr val="ffffff"/>
                          </a:solidFill>
                          <a:latin typeface="Gill Sans MT"/>
                        </a:rPr>
                        <a:t>Sugestões de solução ao problema.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390240">
                <a:tc>
                  <a:txBody>
                    <a:bodyPr>
                      <a:noAutofit/>
                    </a:bodyPr>
                    <a:p>
                      <a:pPr>
                        <a:lnSpc>
                          <a:spcPct val="100000"/>
                        </a:lnSpc>
                      </a:pPr>
                      <a:r>
                        <a:rPr b="0" lang="pt-BR" sz="1800" spc="-1" strike="noStrike">
                          <a:solidFill>
                            <a:srgbClr val="000000"/>
                          </a:solidFill>
                          <a:latin typeface="Gill Sans MT"/>
                        </a:rPr>
                        <a:t>Sem resposta.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ítulo 1"/>
          <p:cNvSpPr txBox="1"/>
          <p:nvPr/>
        </p:nvSpPr>
        <p:spPr>
          <a:xfrm>
            <a:off x="838080" y="104760"/>
            <a:ext cx="10515240" cy="571320"/>
          </a:xfrm>
          <a:prstGeom prst="rect">
            <a:avLst/>
          </a:prstGeom>
          <a:solidFill>
            <a:srgbClr val="ffffff"/>
          </a:solidFill>
          <a:ln cap="sq" w="31680">
            <a:solidFill>
              <a:srgbClr val="404040"/>
            </a:solidFill>
            <a:miter/>
          </a:ln>
        </p:spPr>
        <p:txBody>
          <a:bodyPr lIns="182880" rIns="182880" tIns="182880" bIns="182880" anchor="ctr">
            <a:normAutofit fontScale="43000"/>
          </a:bodyPr>
          <a:p>
            <a:pPr algn="ctr">
              <a:lnSpc>
                <a:spcPct val="90000"/>
              </a:lnSpc>
            </a:pPr>
            <a:r>
              <a:rPr b="0" lang="pt-BR" sz="2800" spc="199" strike="noStrike" cap="all">
                <a:solidFill>
                  <a:srgbClr val="262626"/>
                </a:solidFill>
                <a:latin typeface="Gill Sans MT"/>
              </a:rPr>
              <a:t>Entrevista qualitativa - 3</a:t>
            </a:r>
            <a:endParaRPr b="0" lang="en-US" sz="2800" spc="-1" strike="noStrike">
              <a:solidFill>
                <a:srgbClr val="000000"/>
              </a:solidFill>
              <a:latin typeface="Gill Sans MT"/>
            </a:endParaRPr>
          </a:p>
        </p:txBody>
      </p:sp>
      <p:graphicFrame>
        <p:nvGraphicFramePr>
          <p:cNvPr id="194" name="Tabela 4"/>
          <p:cNvGraphicFramePr/>
          <p:nvPr/>
        </p:nvGraphicFramePr>
        <p:xfrm>
          <a:off x="114480" y="777960"/>
          <a:ext cx="11982240" cy="3898440"/>
        </p:xfrm>
        <a:graphic>
          <a:graphicData uri="http://schemas.openxmlformats.org/drawingml/2006/table">
            <a:tbl>
              <a:tblPr/>
              <a:tblGrid>
                <a:gridCol w="5025240"/>
                <a:gridCol w="965880"/>
                <a:gridCol w="1076040"/>
                <a:gridCol w="4915080"/>
              </a:tblGrid>
              <a:tr h="735480">
                <a:tc>
                  <a:txBody>
                    <a:bodyPr>
                      <a:noAutofit/>
                    </a:bodyPr>
                    <a:p>
                      <a:pPr>
                        <a:lnSpc>
                          <a:spcPct val="100000"/>
                        </a:lnSpc>
                      </a:pPr>
                      <a:r>
                        <a:rPr b="1" lang="pt-BR" sz="1800" spc="-1" strike="noStrike">
                          <a:solidFill>
                            <a:srgbClr val="ffffff"/>
                          </a:solidFill>
                          <a:latin typeface="Gill Sans MT"/>
                        </a:rPr>
                        <a:t>Qual tecnologia que você tem mais dificuldade?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Qual o maior problema da tecnologia?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054800">
                <a:tc>
                  <a:txBody>
                    <a:bodyPr>
                      <a:noAutofit/>
                    </a:bodyPr>
                    <a:p>
                      <a:pPr algn="just">
                        <a:lnSpc>
                          <a:spcPct val="100000"/>
                        </a:lnSpc>
                      </a:pPr>
                      <a:r>
                        <a:rPr b="0" lang="pt-BR" sz="1800" spc="-1" strike="noStrike">
                          <a:solidFill>
                            <a:srgbClr val="000000"/>
                          </a:solidFill>
                          <a:latin typeface="Gill Sans MT"/>
                        </a:rPr>
                        <a:t>A tecnologia que mais tenho dificuldade é o aparelho celular, não sei como mexer em nada nele.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Eu particularmente não gosto, não tenho nenhum interesse então não enfrento dificuldades, afinal de contas eu não as utilizo.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735480">
                <a:tc>
                  <a:txBody>
                    <a:bodyPr>
                      <a:noAutofit/>
                    </a:bodyPr>
                    <a:p>
                      <a:pPr>
                        <a:lnSpc>
                          <a:spcPct val="100000"/>
                        </a:lnSpc>
                      </a:pPr>
                      <a:r>
                        <a:rPr b="1" lang="pt-BR" sz="1800" spc="-1" strike="noStrike">
                          <a:solidFill>
                            <a:srgbClr val="ffffff"/>
                          </a:solidFill>
                          <a:latin typeface="Gill Sans MT"/>
                        </a:rPr>
                        <a:t>O que pode puxar a sua atenção para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Por que você tem resistência para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r>
              <a:tr h="1115640">
                <a:tc>
                  <a:txBody>
                    <a:bodyPr>
                      <a:noAutofit/>
                    </a:bodyPr>
                    <a:p>
                      <a:pPr>
                        <a:lnSpc>
                          <a:spcPct val="100000"/>
                        </a:lnSpc>
                      </a:pPr>
                      <a:r>
                        <a:rPr b="0" lang="pt-BR" sz="1800" spc="-1" strike="noStrike">
                          <a:solidFill>
                            <a:srgbClr val="000000"/>
                          </a:solidFill>
                          <a:latin typeface="Gill Sans MT"/>
                        </a:rPr>
                        <a:t>Em minha opinião nada, acredito ser uma perda de tempo ficar o dia inteiro na frente do computador ou usando o celular, é um desperdício da vida.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Acredita ser uma perda de tempo ficar utilizando o celular ou outras tecnologias, prefere fazer as coisas a moda antiga.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413640">
                <a:tc>
                  <a:txBody>
                    <a:bodyPr>
                      <a:noAutofit/>
                    </a:bodyPr>
                    <a:p>
                      <a:pPr>
                        <a:lnSpc>
                          <a:spcPct val="100000"/>
                        </a:lnSpc>
                      </a:pPr>
                      <a:r>
                        <a:rPr b="1" lang="pt-BR" sz="1800" spc="-1" strike="noStrike">
                          <a:solidFill>
                            <a:srgbClr val="ffffff"/>
                          </a:solidFill>
                          <a:latin typeface="Gill Sans MT"/>
                        </a:rPr>
                        <a:t>Sugestões de solução ao problema.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859680">
                <a:tc>
                  <a:txBody>
                    <a:bodyPr>
                      <a:noAutofit/>
                    </a:bodyPr>
                    <a:p>
                      <a:pPr>
                        <a:lnSpc>
                          <a:spcPct val="100000"/>
                        </a:lnSpc>
                      </a:pPr>
                      <a:r>
                        <a:rPr b="0" lang="pt-BR" sz="1800" spc="-1" strike="noStrike">
                          <a:solidFill>
                            <a:srgbClr val="000000"/>
                          </a:solidFill>
                          <a:latin typeface="Gill Sans MT"/>
                        </a:rPr>
                        <a:t>Por não apresentar interesse em aprender novas tecnologias não sugeriu nenhuma solução.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ítulo 1"/>
          <p:cNvSpPr txBox="1"/>
          <p:nvPr/>
        </p:nvSpPr>
        <p:spPr>
          <a:xfrm>
            <a:off x="838080" y="85680"/>
            <a:ext cx="10515240" cy="554040"/>
          </a:xfrm>
          <a:prstGeom prst="rect">
            <a:avLst/>
          </a:prstGeom>
          <a:solidFill>
            <a:srgbClr val="ffffff"/>
          </a:solidFill>
          <a:ln cap="sq" w="31680">
            <a:solidFill>
              <a:srgbClr val="404040"/>
            </a:solidFill>
            <a:miter/>
          </a:ln>
        </p:spPr>
        <p:txBody>
          <a:bodyPr lIns="182880" rIns="182880" tIns="182880" bIns="182880" anchor="ctr">
            <a:normAutofit fontScale="37000"/>
          </a:bodyPr>
          <a:p>
            <a:pPr algn="ctr">
              <a:lnSpc>
                <a:spcPct val="90000"/>
              </a:lnSpc>
            </a:pPr>
            <a:r>
              <a:rPr b="0" lang="pt-BR" sz="2800" spc="199" strike="noStrike" cap="all">
                <a:solidFill>
                  <a:srgbClr val="262626"/>
                </a:solidFill>
                <a:latin typeface="Gill Sans MT"/>
              </a:rPr>
              <a:t>Entrevista qualitativa - 4</a:t>
            </a:r>
            <a:endParaRPr b="0" lang="en-US" sz="2800" spc="-1" strike="noStrike">
              <a:solidFill>
                <a:srgbClr val="000000"/>
              </a:solidFill>
              <a:latin typeface="Gill Sans MT"/>
            </a:endParaRPr>
          </a:p>
        </p:txBody>
      </p:sp>
      <p:graphicFrame>
        <p:nvGraphicFramePr>
          <p:cNvPr id="196" name="Tabela 4"/>
          <p:cNvGraphicFramePr/>
          <p:nvPr/>
        </p:nvGraphicFramePr>
        <p:xfrm>
          <a:off x="114480" y="777960"/>
          <a:ext cx="11982240" cy="4117680"/>
        </p:xfrm>
        <a:graphic>
          <a:graphicData uri="http://schemas.openxmlformats.org/drawingml/2006/table">
            <a:tbl>
              <a:tblPr/>
              <a:tblGrid>
                <a:gridCol w="5025240"/>
                <a:gridCol w="965880"/>
                <a:gridCol w="1076040"/>
                <a:gridCol w="4915080"/>
              </a:tblGrid>
              <a:tr h="735480">
                <a:tc>
                  <a:txBody>
                    <a:bodyPr>
                      <a:noAutofit/>
                    </a:bodyPr>
                    <a:p>
                      <a:pPr>
                        <a:lnSpc>
                          <a:spcPct val="100000"/>
                        </a:lnSpc>
                      </a:pPr>
                      <a:r>
                        <a:rPr b="1" lang="pt-BR" sz="1800" spc="-1" strike="noStrike">
                          <a:solidFill>
                            <a:srgbClr val="ffffff"/>
                          </a:solidFill>
                          <a:latin typeface="Gill Sans MT"/>
                        </a:rPr>
                        <a:t>Qual tecnologia que você tem mais dificuldade?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Qual o maior problema da tecnologia?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273680">
                <a:tc>
                  <a:txBody>
                    <a:bodyPr>
                      <a:noAutofit/>
                    </a:bodyPr>
                    <a:p>
                      <a:pPr algn="just">
                        <a:lnSpc>
                          <a:spcPct val="100000"/>
                        </a:lnSpc>
                      </a:pPr>
                      <a:r>
                        <a:rPr b="0" lang="pt-BR" sz="1800" spc="-1" strike="noStrike">
                          <a:solidFill>
                            <a:srgbClr val="000000"/>
                          </a:solidFill>
                          <a:latin typeface="Gill Sans MT"/>
                        </a:rPr>
                        <a:t>A tecnologia que mais tenho dificuldade e o computar e o celular, acho os ícones muito pequenos e bem difícil de saber o que cada um faz</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O maior problema da tecnologia em minha opinião é o excesso de informação e a dificuldade de uso, como tem muita coisa na tela fico meio perdido e não sei onde ir.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735480">
                <a:tc>
                  <a:txBody>
                    <a:bodyPr>
                      <a:noAutofit/>
                    </a:bodyPr>
                    <a:p>
                      <a:pPr>
                        <a:lnSpc>
                          <a:spcPct val="100000"/>
                        </a:lnSpc>
                      </a:pPr>
                      <a:r>
                        <a:rPr b="1" lang="pt-BR" sz="1800" spc="-1" strike="noStrike">
                          <a:solidFill>
                            <a:srgbClr val="ffffff"/>
                          </a:solidFill>
                          <a:latin typeface="Gill Sans MT"/>
                        </a:rPr>
                        <a:t>O que pode puxar a sua atenção para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Por que você tem resistência para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r>
              <a:tr h="1371600">
                <a:tc>
                  <a:txBody>
                    <a:bodyPr>
                      <a:noAutofit/>
                    </a:bodyPr>
                    <a:p>
                      <a:pPr>
                        <a:lnSpc>
                          <a:spcPct val="100000"/>
                        </a:lnSpc>
                      </a:pPr>
                      <a:r>
                        <a:rPr b="0" lang="pt-BR" sz="1800" spc="-1" strike="noStrike">
                          <a:solidFill>
                            <a:srgbClr val="000000"/>
                          </a:solidFill>
                          <a:latin typeface="Gill Sans MT"/>
                        </a:rPr>
                        <a:t>Ter uma interface mais fácil de usar, com apenas as informações necessárias para a utilização e ícones maiores, e uma ver outros idosos utilizando para perceber que não e apenas uma coisa de jovem</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O fato de não saberem utilizar causa um certo medo de estragar o aparelho, além disso como e algo novo eles não confiam muito e preferem utilizar meios que ele já conhecem a muito tempo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413640">
                <a:tc>
                  <a:txBody>
                    <a:bodyPr>
                      <a:noAutofit/>
                    </a:bodyPr>
                    <a:p>
                      <a:pPr>
                        <a:lnSpc>
                          <a:spcPct val="100000"/>
                        </a:lnSpc>
                      </a:pPr>
                      <a:r>
                        <a:rPr b="1" lang="pt-BR" sz="1800" spc="-1" strike="noStrike">
                          <a:solidFill>
                            <a:srgbClr val="ffffff"/>
                          </a:solidFill>
                          <a:latin typeface="Gill Sans MT"/>
                        </a:rPr>
                        <a:t>Sugestões de solução ao problema.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1115640">
                <a:tc>
                  <a:txBody>
                    <a:bodyPr>
                      <a:noAutofit/>
                    </a:bodyPr>
                    <a:p>
                      <a:pPr>
                        <a:lnSpc>
                          <a:spcPct val="100000"/>
                        </a:lnSpc>
                      </a:pPr>
                      <a:r>
                        <a:rPr b="0" lang="pt-BR" sz="1800" spc="-1" strike="noStrike">
                          <a:solidFill>
                            <a:srgbClr val="000000"/>
                          </a:solidFill>
                          <a:latin typeface="Gill Sans MT"/>
                        </a:rPr>
                        <a:t>Aparelhos celulares mais fáceis de usar, e aulas com idosos que ensinam a usar e mostram benefícios da tecnologia na vida deles.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ítulo 1"/>
          <p:cNvSpPr txBox="1"/>
          <p:nvPr/>
        </p:nvSpPr>
        <p:spPr>
          <a:xfrm>
            <a:off x="838080" y="95400"/>
            <a:ext cx="10515240" cy="590040"/>
          </a:xfrm>
          <a:prstGeom prst="rect">
            <a:avLst/>
          </a:prstGeom>
          <a:solidFill>
            <a:srgbClr val="ffffff"/>
          </a:solidFill>
          <a:ln cap="sq" w="31680">
            <a:solidFill>
              <a:srgbClr val="404040"/>
            </a:solidFill>
            <a:miter/>
          </a:ln>
        </p:spPr>
        <p:txBody>
          <a:bodyPr lIns="182880" rIns="182880" tIns="182880" bIns="182880" anchor="ctr">
            <a:normAutofit fontScale="49000"/>
          </a:bodyPr>
          <a:p>
            <a:pPr algn="ctr">
              <a:lnSpc>
                <a:spcPct val="90000"/>
              </a:lnSpc>
            </a:pPr>
            <a:r>
              <a:rPr b="0" lang="pt-BR" sz="2800" spc="199" strike="noStrike" cap="all">
                <a:solidFill>
                  <a:srgbClr val="262626"/>
                </a:solidFill>
                <a:latin typeface="Gill Sans MT"/>
              </a:rPr>
              <a:t>Entrevista qualitativa - 5</a:t>
            </a:r>
            <a:endParaRPr b="0" lang="en-US" sz="2800" spc="-1" strike="noStrike">
              <a:solidFill>
                <a:srgbClr val="000000"/>
              </a:solidFill>
              <a:latin typeface="Gill Sans MT"/>
            </a:endParaRPr>
          </a:p>
        </p:txBody>
      </p:sp>
      <p:graphicFrame>
        <p:nvGraphicFramePr>
          <p:cNvPr id="198" name="Tabela 4"/>
          <p:cNvGraphicFramePr/>
          <p:nvPr/>
        </p:nvGraphicFramePr>
        <p:xfrm>
          <a:off x="114480" y="777960"/>
          <a:ext cx="11982240" cy="4117680"/>
        </p:xfrm>
        <a:graphic>
          <a:graphicData uri="http://schemas.openxmlformats.org/drawingml/2006/table">
            <a:tbl>
              <a:tblPr/>
              <a:tblGrid>
                <a:gridCol w="5025240"/>
                <a:gridCol w="965880"/>
                <a:gridCol w="1076040"/>
                <a:gridCol w="4915080"/>
              </a:tblGrid>
              <a:tr h="735480">
                <a:tc>
                  <a:txBody>
                    <a:bodyPr>
                      <a:noAutofit/>
                    </a:bodyPr>
                    <a:p>
                      <a:pPr>
                        <a:lnSpc>
                          <a:spcPct val="100000"/>
                        </a:lnSpc>
                      </a:pPr>
                      <a:r>
                        <a:rPr b="1" lang="pt-BR" sz="1800" spc="-1" strike="noStrike">
                          <a:solidFill>
                            <a:srgbClr val="ffffff"/>
                          </a:solidFill>
                          <a:latin typeface="Gill Sans MT"/>
                        </a:rPr>
                        <a:t>Qual tecnologia que você tem mais dificuldade?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Qual o maior problema da tecnologia?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371600">
                <a:tc>
                  <a:txBody>
                    <a:bodyPr>
                      <a:noAutofit/>
                    </a:bodyPr>
                    <a:p>
                      <a:pPr algn="just">
                        <a:lnSpc>
                          <a:spcPct val="100000"/>
                        </a:lnSpc>
                      </a:pPr>
                      <a:r>
                        <a:rPr b="0" lang="pt-BR" sz="1800" spc="-1" strike="noStrike">
                          <a:solidFill>
                            <a:srgbClr val="000000"/>
                          </a:solidFill>
                          <a:latin typeface="Gill Sans MT"/>
                        </a:rPr>
                        <a:t>É uma pergunta muito abrangente, pois a tecnologia tem se tornado presente nas diversas atividades humanas. Digo que, havendo necessidade, procuro aprender e vencer as dificuldades que ela me apresentar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A tecnologia não é problema. Ela é um auxílio valioso, uma inovação e deve ser abraçada e assimilada a medida que nos fizer necessária.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735480">
                <a:tc>
                  <a:txBody>
                    <a:bodyPr>
                      <a:noAutofit/>
                    </a:bodyPr>
                    <a:p>
                      <a:pPr>
                        <a:lnSpc>
                          <a:spcPct val="100000"/>
                        </a:lnSpc>
                      </a:pPr>
                      <a:r>
                        <a:rPr b="1" lang="pt-BR" sz="1800" spc="-1" strike="noStrike">
                          <a:solidFill>
                            <a:srgbClr val="ffffff"/>
                          </a:solidFill>
                          <a:latin typeface="Gill Sans MT"/>
                        </a:rPr>
                        <a:t>O que pode puxar a sua atenção para 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1" lang="pt-BR" sz="1800" spc="-1" strike="noStrike">
                          <a:solidFill>
                            <a:srgbClr val="ffffff"/>
                          </a:solidFill>
                          <a:latin typeface="Gill Sans MT"/>
                        </a:rPr>
                        <a:t>Por que você tem resistência para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r>
              <a:tr h="1115640">
                <a:tc>
                  <a:txBody>
                    <a:bodyPr>
                      <a:noAutofit/>
                    </a:bodyPr>
                    <a:p>
                      <a:pPr>
                        <a:lnSpc>
                          <a:spcPct val="100000"/>
                        </a:lnSpc>
                      </a:pPr>
                      <a:r>
                        <a:rPr b="0" lang="pt-BR" sz="1800" spc="-1" strike="noStrike">
                          <a:solidFill>
                            <a:srgbClr val="000000"/>
                          </a:solidFill>
                          <a:latin typeface="Gill Sans MT"/>
                        </a:rPr>
                        <a:t>A atenção do idoso para o tema é a vontade de se enquadrar e participar das inovações do mundo contemporâneo.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noAutofit/>
                    </a:bodyPr>
                    <a:p>
                      <a:pPr>
                        <a:lnSpc>
                          <a:spcPct val="100000"/>
                        </a:lnSpc>
                      </a:pPr>
                      <a:r>
                        <a:rPr b="0" lang="pt-BR" sz="1800" spc="-1" strike="noStrike">
                          <a:solidFill>
                            <a:srgbClr val="000000"/>
                          </a:solidFill>
                          <a:latin typeface="Gill Sans MT"/>
                        </a:rPr>
                        <a:t>Talvez, a preguiça, o comodismo, o achar que não se faz necessário aprender mais, dificuldade de assimilação e principalmente a falta de motivação.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413640">
                <a:tc>
                  <a:txBody>
                    <a:bodyPr>
                      <a:noAutofit/>
                    </a:bodyPr>
                    <a:p>
                      <a:pPr>
                        <a:lnSpc>
                          <a:spcPct val="100000"/>
                        </a:lnSpc>
                      </a:pPr>
                      <a:r>
                        <a:rPr b="1" lang="pt-BR" sz="1800" spc="-1" strike="noStrike">
                          <a:solidFill>
                            <a:srgbClr val="ffffff"/>
                          </a:solidFill>
                          <a:latin typeface="Gill Sans MT"/>
                        </a:rPr>
                        <a:t>Sugestões de solução ao problema.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859680">
                <a:tc>
                  <a:txBody>
                    <a:bodyPr>
                      <a:noAutofit/>
                    </a:bodyPr>
                    <a:p>
                      <a:pPr>
                        <a:lnSpc>
                          <a:spcPct val="100000"/>
                        </a:lnSpc>
                      </a:pPr>
                      <a:r>
                        <a:rPr b="0" lang="pt-BR" sz="1800" spc="-1" strike="noStrike">
                          <a:solidFill>
                            <a:srgbClr val="000000"/>
                          </a:solidFill>
                          <a:latin typeface="Gill Sans MT"/>
                        </a:rPr>
                        <a:t>Incentivo dos familiares, amigos. Acesso limitado à canais de aprendizado. Divulgação das vantagens. Trabalhos comunitários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ítulo 1"/>
          <p:cNvSpPr txBox="1"/>
          <p:nvPr/>
        </p:nvSpPr>
        <p:spPr>
          <a:xfrm>
            <a:off x="838080" y="485640"/>
            <a:ext cx="10515240" cy="95220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Highlights de Pesquisa</a:t>
            </a:r>
            <a:endParaRPr b="0" lang="en-US" sz="2800" spc="-1" strike="noStrike">
              <a:solidFill>
                <a:srgbClr val="000000"/>
              </a:solidFill>
              <a:latin typeface="Gill Sans MT"/>
            </a:endParaRPr>
          </a:p>
        </p:txBody>
      </p:sp>
      <p:graphicFrame>
        <p:nvGraphicFramePr>
          <p:cNvPr id="200" name="Tabela 4"/>
          <p:cNvGraphicFramePr/>
          <p:nvPr/>
        </p:nvGraphicFramePr>
        <p:xfrm>
          <a:off x="76320" y="1825560"/>
          <a:ext cx="12115440" cy="1854000"/>
        </p:xfrm>
        <a:graphic>
          <a:graphicData uri="http://schemas.openxmlformats.org/drawingml/2006/table">
            <a:tbl>
              <a:tblPr/>
              <a:tblGrid>
                <a:gridCol w="4038480"/>
                <a:gridCol w="2019240"/>
                <a:gridCol w="2019240"/>
                <a:gridCol w="4038480"/>
              </a:tblGrid>
              <a:tr h="413640">
                <a:tc>
                  <a:txBody>
                    <a:bodyPr>
                      <a:noAutofit/>
                    </a:bodyPr>
                    <a:p>
                      <a:pPr>
                        <a:lnSpc>
                          <a:spcPct val="100000"/>
                        </a:lnSpc>
                      </a:pPr>
                      <a:r>
                        <a:rPr b="1" lang="pt-BR" sz="1800" spc="-1" strike="noStrike">
                          <a:solidFill>
                            <a:srgbClr val="ffffff"/>
                          </a:solidFill>
                          <a:latin typeface="Gill Sans MT"/>
                        </a:rPr>
                        <a:t>Nome: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gridSpan="2">
                  <a:txBody>
                    <a:bodyPr>
                      <a:noAutofit/>
                    </a:bodyPr>
                    <a:p>
                      <a:pPr>
                        <a:lnSpc>
                          <a:spcPct val="100000"/>
                        </a:lnSpc>
                      </a:pPr>
                      <a:r>
                        <a:rPr b="1" lang="pt-BR" sz="1800" spc="-1" strike="noStrike">
                          <a:solidFill>
                            <a:srgbClr val="ffffff"/>
                          </a:solidFill>
                          <a:latin typeface="Gill Sans MT"/>
                        </a:rPr>
                        <a:t>Data: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hMerge="1">
                  <a:tcPr marL="90000" marR="90000">
                    <a:solidFill>
                      <a:srgbClr val="729fcf"/>
                    </a:solidFill>
                  </a:tcPr>
                </a:tc>
                <a:tc>
                  <a:txBody>
                    <a:bodyPr>
                      <a:noAutofit/>
                    </a:bodyPr>
                    <a:p>
                      <a:pPr>
                        <a:lnSpc>
                          <a:spcPct val="100000"/>
                        </a:lnSpc>
                      </a:pPr>
                      <a:r>
                        <a:rPr b="1" lang="pt-BR" sz="1800" spc="-1" strike="noStrike">
                          <a:solidFill>
                            <a:srgbClr val="ffffff"/>
                          </a:solidFill>
                          <a:latin typeface="Gill Sans MT"/>
                        </a:rPr>
                        <a:t>Local:</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735480">
                <a:tc gridSpan="2">
                  <a:txBody>
                    <a:bodyPr>
                      <a:noAutofit/>
                    </a:bodyPr>
                    <a:p>
                      <a:pPr>
                        <a:lnSpc>
                          <a:spcPct val="100000"/>
                        </a:lnSpc>
                      </a:pPr>
                      <a:r>
                        <a:rPr b="1" lang="pt-BR" sz="1800" spc="-1" strike="noStrike">
                          <a:solidFill>
                            <a:srgbClr val="ffffff"/>
                          </a:solidFill>
                          <a:latin typeface="Gill Sans MT"/>
                        </a:rPr>
                        <a:t>O que os participantes falaram ou fizeram que surpreendeu, ou falas mais significativas.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hMerge="1">
                  <a:tcPr marL="90000" marR="90000">
                    <a:solidFill>
                      <a:srgbClr val="729fcf"/>
                    </a:solidFill>
                  </a:tcPr>
                </a:tc>
                <a:tc gridSpan="2">
                  <a:txBody>
                    <a:bodyPr>
                      <a:noAutofit/>
                    </a:bodyPr>
                    <a:p>
                      <a:pPr>
                        <a:lnSpc>
                          <a:spcPct val="100000"/>
                        </a:lnSpc>
                      </a:pPr>
                      <a:r>
                        <a:rPr b="1" lang="pt-BR" sz="1800" spc="-1" strike="noStrike">
                          <a:solidFill>
                            <a:srgbClr val="ffffff"/>
                          </a:solidFill>
                          <a:latin typeface="Gill Sans MT"/>
                        </a:rPr>
                        <a:t>Aspectos que importaram mais para os participantes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hMerge="1">
                  <a:tcPr marL="90000" marR="90000">
                    <a:solidFill>
                      <a:srgbClr val="729fcf"/>
                    </a:solidFill>
                  </a:tcPr>
                </a:tc>
              </a:tr>
              <a:tr h="859680">
                <a:tc gridSpan="2">
                  <a:txBody>
                    <a:bodyPr>
                      <a:noAutofit/>
                    </a:bodyPr>
                    <a:p>
                      <a:pPr>
                        <a:lnSpc>
                          <a:spcPct val="100000"/>
                        </a:lnSpc>
                      </a:pPr>
                      <a:r>
                        <a:rPr b="0" lang="pt-BR" sz="1800" spc="-1" strike="noStrike">
                          <a:solidFill>
                            <a:srgbClr val="000000"/>
                          </a:solidFill>
                          <a:latin typeface="Gill Sans MT"/>
                        </a:rPr>
                        <a:t>Possível medo de quebrar o aparelho</a:t>
                      </a:r>
                      <a:endParaRPr b="0" lang="pt-BR" sz="1800" spc="-1" strike="noStrike">
                        <a:latin typeface="Arial"/>
                      </a:endParaRPr>
                    </a:p>
                    <a:p>
                      <a:pPr>
                        <a:lnSpc>
                          <a:spcPct val="100000"/>
                        </a:lnSpc>
                      </a:pPr>
                      <a:r>
                        <a:rPr b="0" lang="pt-BR" sz="1800" spc="-1" strike="noStrike">
                          <a:solidFill>
                            <a:srgbClr val="000000"/>
                          </a:solidFill>
                          <a:latin typeface="Gill Sans MT"/>
                        </a:rPr>
                        <a:t>e a comodidade de não precisar deles constantemente.</a:t>
                      </a:r>
                      <a:endParaRPr b="0" lang="pt-BR" sz="1800" spc="-1" strike="noStrike">
                        <a:latin typeface="Arial"/>
                      </a:endParaRPr>
                    </a:p>
                    <a:p>
                      <a:pPr>
                        <a:lnSpc>
                          <a:spcPct val="100000"/>
                        </a:lnSpc>
                      </a:pP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hMerge="1">
                  <a:tcPr marL="90000" marR="90000">
                    <a:solidFill>
                      <a:srgbClr val="729fcf"/>
                    </a:solidFill>
                  </a:tcPr>
                </a:tc>
                <a:tc gridSpan="2">
                  <a:txBody>
                    <a:bodyPr>
                      <a:noAutofit/>
                    </a:bodyPr>
                    <a:p>
                      <a:pPr>
                        <a:lnSpc>
                          <a:spcPct val="100000"/>
                        </a:lnSpc>
                      </a:pPr>
                      <a:r>
                        <a:rPr b="0" lang="pt-BR" sz="1800" spc="-1" strike="noStrike">
                          <a:solidFill>
                            <a:srgbClr val="000000"/>
                          </a:solidFill>
                          <a:latin typeface="Gill Sans MT"/>
                        </a:rPr>
                        <a:t>Falta de acessibilidade e simplicidade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hMerge="1">
                  <a:tcPr marL="90000" marR="90000">
                    <a:solidFill>
                      <a:srgbClr val="729fcf"/>
                    </a:solidFill>
                  </a:tcPr>
                </a:tc>
              </a:tr>
              <a:tr h="347760">
                <a:tc gridSpan="4">
                  <a:tcPr marL="91440" marR="91440">
                    <a:lnL w="12240">
                      <a:solidFill>
                        <a:srgbClr val="ffffff"/>
                      </a:solidFill>
                    </a:lnL>
                    <a:lnR w="12240">
                      <a:solidFill>
                        <a:srgbClr val="ffffff"/>
                      </a:solidFill>
                    </a:lnR>
                    <a:lnT w="12240">
                      <a:solidFill>
                        <a:srgbClr val="ffffff"/>
                      </a:solidFill>
                    </a:lnT>
                    <a:lnB w="12240">
                      <a:solidFill>
                        <a:srgbClr val="ffffff"/>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1057320">
                <a:tc gridSpan="2">
                  <a:txBody>
                    <a:bodyPr>
                      <a:noAutofit/>
                    </a:bodyPr>
                    <a:p>
                      <a:pPr>
                        <a:lnSpc>
                          <a:spcPct val="100000"/>
                        </a:lnSpc>
                        <a:tabLst>
                          <a:tab algn="l" pos="0"/>
                        </a:tabLst>
                      </a:pPr>
                      <a:r>
                        <a:rPr b="1" lang="pt-BR" sz="1800" spc="-1" strike="noStrike">
                          <a:solidFill>
                            <a:srgbClr val="ffffff"/>
                          </a:solidFill>
                          <a:latin typeface="Gill Sans MT"/>
                        </a:rPr>
                        <a:t>Principais temas ou aprendizados que surgiram desta entrevista</a:t>
                      </a:r>
                      <a:endParaRPr b="0" lang="pt-BR" sz="1800" spc="-1" strike="noStrike">
                        <a:latin typeface="Arial"/>
                      </a:endParaRPr>
                    </a:p>
                    <a:p>
                      <a:pPr>
                        <a:lnSpc>
                          <a:spcPct val="100000"/>
                        </a:lnSpc>
                        <a:tabLst>
                          <a:tab algn="l" pos="0"/>
                        </a:tabLst>
                      </a:pP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hMerge="1">
                  <a:tcPr marL="90000" marR="90000">
                    <a:solidFill>
                      <a:srgbClr val="729fcf"/>
                    </a:solidFill>
                  </a:tcPr>
                </a:tc>
                <a:tc gridSpan="2">
                  <a:txBody>
                    <a:bodyPr>
                      <a:noAutofit/>
                    </a:bodyPr>
                    <a:p>
                      <a:pPr>
                        <a:lnSpc>
                          <a:spcPct val="100000"/>
                        </a:lnSpc>
                        <a:tabLst>
                          <a:tab algn="l" pos="0"/>
                        </a:tabLst>
                      </a:pPr>
                      <a:r>
                        <a:rPr b="1" lang="pt-BR" sz="1800" spc="-1" strike="noStrike">
                          <a:solidFill>
                            <a:srgbClr val="ffffff"/>
                          </a:solidFill>
                          <a:latin typeface="Gill Sans MT"/>
                        </a:rPr>
                        <a:t>Novos tópicos ou questões para explorar no futuro</a:t>
                      </a:r>
                      <a:endParaRPr b="0" lang="pt-BR" sz="1800" spc="-1" strike="noStrike">
                        <a:latin typeface="Arial"/>
                      </a:endParaRPr>
                    </a:p>
                    <a:p>
                      <a:pPr>
                        <a:lnSpc>
                          <a:spcPct val="100000"/>
                        </a:lnSpc>
                        <a:tabLst>
                          <a:tab algn="l" pos="0"/>
                        </a:tabLst>
                      </a:pP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a21d"/>
                    </a:solidFill>
                  </a:tcPr>
                </a:tc>
                <a:tc hMerge="1">
                  <a:tcPr marL="90000" marR="90000">
                    <a:solidFill>
                      <a:srgbClr val="729fcf"/>
                    </a:solidFill>
                  </a:tcPr>
                </a:tc>
              </a:tr>
              <a:tr h="347760">
                <a:tc gridSpan="2">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hMerge="1">
                  <a:tcPr marL="90000" marR="90000">
                    <a:solidFill>
                      <a:srgbClr val="729fcf"/>
                    </a:solidFill>
                  </a:tcPr>
                </a:tc>
                <a:tc gridSpan="2">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hMerge="1">
                  <a:tcPr marL="90000" marR="90000">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ítulo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Descrição do problema:</a:t>
            </a:r>
            <a:endParaRPr b="0" lang="en-US" sz="2800" spc="-1" strike="noStrike">
              <a:solidFill>
                <a:srgbClr val="000000"/>
              </a:solidFill>
              <a:latin typeface="Gill Sans MT"/>
            </a:endParaRPr>
          </a:p>
        </p:txBody>
      </p:sp>
      <p:sp>
        <p:nvSpPr>
          <p:cNvPr id="85" name="Espaço Reservado para Conteúdo 2"/>
          <p:cNvSpPr txBox="1"/>
          <p:nvPr/>
        </p:nvSpPr>
        <p:spPr>
          <a:xfrm>
            <a:off x="771480" y="2638080"/>
            <a:ext cx="10305720" cy="3667320"/>
          </a:xfrm>
          <a:prstGeom prst="rect">
            <a:avLst/>
          </a:prstGeom>
          <a:solidFill>
            <a:srgbClr val="ffffff"/>
          </a:solidFill>
          <a:ln w="28440">
            <a:solidFill>
              <a:srgbClr val="000000"/>
            </a:solidFill>
            <a:round/>
          </a:ln>
        </p:spPr>
        <p:txBody>
          <a:bodyPr>
            <a:normAutofit/>
          </a:bodyPr>
          <a:p>
            <a:pPr algn="just">
              <a:lnSpc>
                <a:spcPct val="100000"/>
              </a:lnSpc>
              <a:spcBef>
                <a:spcPts val="1001"/>
              </a:spcBef>
              <a:tabLst>
                <a:tab algn="l" pos="0"/>
              </a:tabLst>
            </a:pPr>
            <a:r>
              <a:rPr b="0" lang="pt-BR" sz="2400" spc="-1" strike="noStrike">
                <a:solidFill>
                  <a:srgbClr val="262626"/>
                </a:solidFill>
                <a:latin typeface="Gill Sans MT"/>
              </a:rPr>
              <a:t>Com a constante evolução da tecnologia, nosso grupo identificou que muitos idosos possuem dificuldade em usar as novas ferramentas que foram desenvolvidas - seja por comodismo, ou por limitações físicas, ou até mesmo pela obstinação em não aprender . Portanto, nós pretendemos criar um site que facilite a interação entre os idosos e as novas funções existentes e que ao mesmo tempo seja atraente e intuitivo para esse público-alvo.</a:t>
            </a:r>
            <a:endParaRPr b="0" lang="en-US" sz="24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ítulo 1"/>
          <p:cNvSpPr txBox="1"/>
          <p:nvPr/>
        </p:nvSpPr>
        <p:spPr>
          <a:xfrm>
            <a:off x="1841040" y="2774520"/>
            <a:ext cx="8509680" cy="130824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Etapa de Entendimento</a:t>
            </a:r>
            <a:endParaRPr b="0" lang="en-US" sz="2800" spc="-1" strike="noStrike">
              <a:solidFill>
                <a:srgbClr val="000000"/>
              </a:solidFill>
              <a:latin typeface="Gill Sans MT"/>
            </a:endParaRPr>
          </a:p>
        </p:txBody>
      </p:sp>
      <p:sp>
        <p:nvSpPr>
          <p:cNvPr id="87" name="Espaço Reservado para Conteúdo 2"/>
          <p:cNvSpPr txBox="1"/>
          <p:nvPr/>
        </p:nvSpPr>
        <p:spPr>
          <a:xfrm>
            <a:off x="50040" y="6289920"/>
            <a:ext cx="435600" cy="567720"/>
          </a:xfrm>
          <a:prstGeom prst="rect">
            <a:avLst/>
          </a:prstGeom>
          <a:noFill/>
          <a:ln w="0">
            <a:noFill/>
          </a:ln>
        </p:spPr>
        <p:txBody>
          <a:bodyPr>
            <a:noAutofit/>
          </a:bodyPr>
          <a:p>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ítulo 1"/>
          <p:cNvSpPr txBox="1"/>
          <p:nvPr/>
        </p:nvSpPr>
        <p:spPr>
          <a:xfrm>
            <a:off x="76320" y="90360"/>
            <a:ext cx="1628280" cy="66765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Matriz de Alinhamento CSD</a:t>
            </a:r>
            <a:endParaRPr b="0" lang="en-US" sz="2800" spc="-1" strike="noStrike">
              <a:solidFill>
                <a:srgbClr val="000000"/>
              </a:solidFill>
              <a:latin typeface="Gill Sans MT"/>
            </a:endParaRPr>
          </a:p>
        </p:txBody>
      </p:sp>
      <p:graphicFrame>
        <p:nvGraphicFramePr>
          <p:cNvPr id="89" name="Tabela 4"/>
          <p:cNvGraphicFramePr/>
          <p:nvPr/>
        </p:nvGraphicFramePr>
        <p:xfrm>
          <a:off x="1771560" y="2880"/>
          <a:ext cx="10419840" cy="2318760"/>
        </p:xfrm>
        <a:graphic>
          <a:graphicData uri="http://schemas.openxmlformats.org/drawingml/2006/table">
            <a:tbl>
              <a:tblPr/>
              <a:tblGrid>
                <a:gridCol w="3473280"/>
                <a:gridCol w="3473280"/>
                <a:gridCol w="3473280"/>
              </a:tblGrid>
              <a:tr h="413640">
                <a:tc>
                  <a:txBody>
                    <a:bodyPr>
                      <a:noAutofit/>
                    </a:bodyPr>
                    <a:p>
                      <a:pPr>
                        <a:lnSpc>
                          <a:spcPct val="100000"/>
                        </a:lnSpc>
                      </a:pPr>
                      <a:r>
                        <a:rPr b="1" lang="pt-BR" sz="1800" spc="-1" strike="noStrike">
                          <a:solidFill>
                            <a:srgbClr val="ffffff"/>
                          </a:solidFill>
                          <a:latin typeface="Gill Sans MT"/>
                        </a:rPr>
                        <a:t>Dúvidas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xBody>
                    <a:bodyPr>
                      <a:noAutofit/>
                    </a:bodyPr>
                    <a:p>
                      <a:pPr>
                        <a:lnSpc>
                          <a:spcPct val="100000"/>
                        </a:lnSpc>
                      </a:pPr>
                      <a:r>
                        <a:rPr b="1" lang="pt-BR" sz="1800" spc="-1" strike="noStrike">
                          <a:solidFill>
                            <a:srgbClr val="ffffff"/>
                          </a:solidFill>
                          <a:latin typeface="Gill Sans MT"/>
                        </a:rPr>
                        <a:t>Certezas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xBody>
                    <a:bodyPr>
                      <a:noAutofit/>
                    </a:bodyPr>
                    <a:p>
                      <a:pPr>
                        <a:lnSpc>
                          <a:spcPct val="100000"/>
                        </a:lnSpc>
                      </a:pPr>
                      <a:r>
                        <a:rPr b="1" lang="pt-BR" sz="1800" spc="-1" strike="noStrike">
                          <a:solidFill>
                            <a:srgbClr val="ffffff"/>
                          </a:solidFill>
                          <a:latin typeface="Gill Sans MT"/>
                        </a:rPr>
                        <a:t>Suposições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115640">
                <a:tc>
                  <a:txBody>
                    <a:bodyPr>
                      <a:noAutofit/>
                    </a:bodyPr>
                    <a:p>
                      <a:pPr>
                        <a:lnSpc>
                          <a:spcPct val="100000"/>
                        </a:lnSpc>
                      </a:pPr>
                      <a:r>
                        <a:rPr b="0" lang="pt-BR" sz="1800" spc="-1" strike="noStrike">
                          <a:solidFill>
                            <a:srgbClr val="000000"/>
                          </a:solidFill>
                          <a:latin typeface="Gill Sans MT"/>
                        </a:rPr>
                        <a:t>Como fazer os idosos se incentivarem a aprender com facilidade a utilização dos sistemas de informação.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a:noAutofit/>
                    </a:bodyPr>
                    <a:p>
                      <a:pPr>
                        <a:lnSpc>
                          <a:spcPct val="100000"/>
                        </a:lnSpc>
                      </a:pPr>
                      <a:r>
                        <a:rPr b="0" lang="pt-BR" sz="1800" spc="-1" strike="noStrike">
                          <a:solidFill>
                            <a:srgbClr val="000000"/>
                          </a:solidFill>
                          <a:latin typeface="Gill Sans MT"/>
                        </a:rPr>
                        <a:t>A dificuldade que o idoso tem para a utilização de tecnologias fora do seu uso diário.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a:noAutofit/>
                    </a:bodyPr>
                    <a:p>
                      <a:pPr>
                        <a:lnSpc>
                          <a:spcPct val="100000"/>
                        </a:lnSpc>
                      </a:pPr>
                      <a:r>
                        <a:rPr b="0" lang="pt-BR" sz="1800" spc="-1" strike="noStrike">
                          <a:solidFill>
                            <a:srgbClr val="000000"/>
                          </a:solidFill>
                          <a:latin typeface="Gill Sans MT"/>
                        </a:rPr>
                        <a:t>São propensos a receber incentivo de outros idosos para se aprofundar no tema.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1371600">
                <a:tc>
                  <a:txBody>
                    <a:bodyPr>
                      <a:noAutofit/>
                    </a:bodyPr>
                    <a:p>
                      <a:pPr>
                        <a:lnSpc>
                          <a:spcPct val="100000"/>
                        </a:lnSpc>
                      </a:pPr>
                      <a:r>
                        <a:rPr b="0" lang="pt-BR" sz="1800" spc="-1" strike="noStrike">
                          <a:solidFill>
                            <a:srgbClr val="000000"/>
                          </a:solidFill>
                          <a:latin typeface="Gill Sans MT"/>
                        </a:rPr>
                        <a:t>Quais tipos de tecnologia são os mais difíceis de aprender.</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a:noAutofit/>
                    </a:bodyPr>
                    <a:p>
                      <a:pPr>
                        <a:lnSpc>
                          <a:spcPct val="100000"/>
                        </a:lnSpc>
                      </a:pPr>
                      <a:r>
                        <a:rPr b="0" lang="pt-BR" sz="1800" spc="-1" strike="noStrike">
                          <a:solidFill>
                            <a:srgbClr val="000000"/>
                          </a:solidFill>
                          <a:latin typeface="Gill Sans MT"/>
                        </a:rPr>
                        <a:t>Muitos idosos sentem receio de danificar o aparelho por falta de conhecimento de sua utilização.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a:noAutofit/>
                    </a:bodyPr>
                    <a:p>
                      <a:pPr>
                        <a:lnSpc>
                          <a:spcPct val="100000"/>
                        </a:lnSpc>
                      </a:pPr>
                      <a:r>
                        <a:rPr b="0" lang="pt-BR" sz="1800" spc="-1" strike="noStrike">
                          <a:solidFill>
                            <a:srgbClr val="000000"/>
                          </a:solidFill>
                          <a:latin typeface="Gill Sans MT"/>
                        </a:rPr>
                        <a:t>TVs e rádios podem ser o melhor meio de propaganda para o idoso, por ser uma tecnologia mais habituada a sua rotina.</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1115640">
                <a:tc>
                  <a:txBody>
                    <a:bodyPr>
                      <a:noAutofit/>
                    </a:bodyPr>
                    <a:p>
                      <a:pPr>
                        <a:lnSpc>
                          <a:spcPct val="100000"/>
                        </a:lnSpc>
                      </a:pPr>
                      <a:r>
                        <a:rPr b="0" lang="pt-BR" sz="1800" spc="-1" strike="noStrike">
                          <a:solidFill>
                            <a:srgbClr val="000000"/>
                          </a:solidFill>
                          <a:latin typeface="Gill Sans MT"/>
                        </a:rPr>
                        <a:t>Por que os idosos possuem resistências para o aprendizado de novas tecnologias.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a:noAutofit/>
                    </a:bodyPr>
                    <a:p>
                      <a:pPr>
                        <a:lnSpc>
                          <a:spcPct val="100000"/>
                        </a:lnSpc>
                      </a:pPr>
                      <a:r>
                        <a:rPr b="0" lang="pt-BR" sz="1800" spc="-1" strike="noStrike">
                          <a:solidFill>
                            <a:srgbClr val="000000"/>
                          </a:solidFill>
                          <a:latin typeface="Gill Sans MT"/>
                        </a:rPr>
                        <a:t>Possuem muita mais facilidade em aparelhos analógicos e com uma única funcionalidade.</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a:noAutofit/>
                    </a:bodyPr>
                    <a:p>
                      <a:pPr>
                        <a:lnSpc>
                          <a:spcPct val="100000"/>
                        </a:lnSpc>
                      </a:pPr>
                      <a:r>
                        <a:rPr b="0" lang="pt-BR" sz="1800" spc="-1" strike="noStrike">
                          <a:solidFill>
                            <a:srgbClr val="000000"/>
                          </a:solidFill>
                          <a:latin typeface="Gill Sans MT"/>
                        </a:rPr>
                        <a:t>Utilizar a simplificação da aplicação fazendo que ela seja direta e intuitiva para a utilização do usuário.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13716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a:noAutofit/>
                    </a:bodyPr>
                    <a:p>
                      <a:pPr>
                        <a:lnSpc>
                          <a:spcPct val="100000"/>
                        </a:lnSpc>
                      </a:pPr>
                      <a:r>
                        <a:rPr b="0" lang="pt-BR" sz="1800" spc="-1" strike="noStrike">
                          <a:solidFill>
                            <a:srgbClr val="000000"/>
                          </a:solidFill>
                          <a:latin typeface="Gill Sans MT"/>
                        </a:rPr>
                        <a:t>Aparelhos com muitos botões e funcionalidades tendem a ser menos intuitivos e mais complexos. Assim dificultando a utilização para o idoso.</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a:noAutofit/>
                    </a:bodyPr>
                    <a:p>
                      <a:pPr>
                        <a:lnSpc>
                          <a:spcPct val="100000"/>
                        </a:lnSpc>
                      </a:pPr>
                      <a:r>
                        <a:rPr b="0" lang="pt-BR" sz="1800" spc="-1" strike="noStrike">
                          <a:solidFill>
                            <a:srgbClr val="000000"/>
                          </a:solidFill>
                          <a:latin typeface="Gill Sans MT"/>
                        </a:rPr>
                        <a:t>Propor uma opção de um sistema já existente, fazendo dele como base para ter como aprendizado para futuras utilizações em outros sistemas.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13716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a:noAutofit/>
                    </a:bodyPr>
                    <a:p>
                      <a:pPr>
                        <a:lnSpc>
                          <a:spcPct val="100000"/>
                        </a:lnSpc>
                      </a:pPr>
                      <a:r>
                        <a:rPr b="0" lang="pt-BR" sz="1800" spc="-1" strike="noStrike">
                          <a:solidFill>
                            <a:srgbClr val="000000"/>
                          </a:solidFill>
                          <a:latin typeface="Gill Sans MT"/>
                        </a:rPr>
                        <a:t>Utilizar a aplicação não apenas para pessoas idosas, mas também fazer suporte para pessoas com deficiências motoras, auditivas e visuais.</a:t>
                      </a:r>
                      <a:endParaRPr b="0" lang="pt-BR"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ítulo 1"/>
          <p:cNvSpPr txBox="1"/>
          <p:nvPr/>
        </p:nvSpPr>
        <p:spPr>
          <a:xfrm>
            <a:off x="2232000" y="76320"/>
            <a:ext cx="7729200" cy="475920"/>
          </a:xfrm>
          <a:prstGeom prst="rect">
            <a:avLst/>
          </a:prstGeom>
          <a:solidFill>
            <a:srgbClr val="ffffff"/>
          </a:solidFill>
          <a:ln cap="sq" w="31680">
            <a:solidFill>
              <a:srgbClr val="404040"/>
            </a:solidFill>
            <a:miter/>
          </a:ln>
        </p:spPr>
        <p:txBody>
          <a:bodyPr lIns="182880" rIns="182880" tIns="182880" bIns="182880" anchor="ctr">
            <a:normAutofit fontScale="16000"/>
          </a:bodyPr>
          <a:p>
            <a:pPr algn="ctr">
              <a:lnSpc>
                <a:spcPct val="90000"/>
              </a:lnSpc>
            </a:pPr>
            <a:r>
              <a:rPr b="0" lang="pt-BR" sz="2800" spc="199" strike="noStrike" cap="all">
                <a:solidFill>
                  <a:srgbClr val="262626"/>
                </a:solidFill>
                <a:latin typeface="Gill Sans MT"/>
              </a:rPr>
              <a:t>Mapa de Stakeholders</a:t>
            </a:r>
            <a:endParaRPr b="0" lang="en-US" sz="2800" spc="-1" strike="noStrike">
              <a:solidFill>
                <a:srgbClr val="000000"/>
              </a:solidFill>
              <a:latin typeface="Gill Sans MT"/>
            </a:endParaRPr>
          </a:p>
        </p:txBody>
      </p:sp>
      <p:graphicFrame>
        <p:nvGraphicFramePr>
          <p:cNvPr id="91" name="Tabela 9"/>
          <p:cNvGraphicFramePr/>
          <p:nvPr/>
        </p:nvGraphicFramePr>
        <p:xfrm>
          <a:off x="438120" y="781200"/>
          <a:ext cx="11486880" cy="4950720"/>
        </p:xfrm>
        <a:graphic>
          <a:graphicData uri="http://schemas.openxmlformats.org/drawingml/2006/table">
            <a:tbl>
              <a:tblPr/>
              <a:tblGrid>
                <a:gridCol w="3828960"/>
                <a:gridCol w="3828960"/>
                <a:gridCol w="3828960"/>
              </a:tblGrid>
              <a:tr h="2666520">
                <a:tc>
                  <a:txBody>
                    <a:bodyPr lIns="66960" rIns="66960">
                      <a:noAutofit/>
                    </a:bodyPr>
                    <a:p>
                      <a:pPr>
                        <a:lnSpc>
                          <a:spcPct val="100000"/>
                        </a:lnSpc>
                      </a:pPr>
                      <a:r>
                        <a:rPr b="1" lang="pt-BR" sz="1800" spc="-1" strike="noStrike">
                          <a:solidFill>
                            <a:srgbClr val="ffffff"/>
                          </a:solidFill>
                          <a:latin typeface="Gill Sans MT"/>
                        </a:rPr>
                        <a:t>Pessoas Fundamentais:</a:t>
                      </a:r>
                      <a:endParaRPr b="0" lang="pt-BR" sz="1800" spc="-1" strike="noStrike">
                        <a:latin typeface="Arial"/>
                      </a:endParaRPr>
                    </a:p>
                    <a:p>
                      <a:pPr>
                        <a:lnSpc>
                          <a:spcPct val="100000"/>
                        </a:lnSpc>
                      </a:pPr>
                      <a:r>
                        <a:rPr b="1" lang="pt-BR" sz="1800" spc="-1" strike="noStrike">
                          <a:solidFill>
                            <a:srgbClr val="ffffff"/>
                          </a:solidFill>
                          <a:latin typeface="Gill Sans MT"/>
                        </a:rPr>
                        <a:t>Principais envolvidos no problema e representam os potenciais usuários de uma possível solução.</a:t>
                      </a:r>
                      <a:endParaRPr b="0" lang="pt-BR" sz="1800" spc="-1" strike="noStrike">
                        <a:latin typeface="Arial"/>
                      </a:endParaRPr>
                    </a:p>
                    <a:p>
                      <a:pPr>
                        <a:lnSpc>
                          <a:spcPct val="100000"/>
                        </a:lnSpc>
                      </a:pPr>
                      <a:r>
                        <a:rPr b="1" lang="pt-BR" sz="1800" spc="-1" strike="noStrike">
                          <a:solidFill>
                            <a:srgbClr val="ffffff"/>
                          </a:solidFill>
                          <a:latin typeface="Gill Sans MT"/>
                        </a:rPr>
                        <a:t>Ex do Uber: motoristas e passageiros</a:t>
                      </a:r>
                      <a:endParaRPr b="0" lang="pt-BR" sz="1800" spc="-1" strike="noStrike">
                        <a:latin typeface="Arial"/>
                      </a:endParaRPr>
                    </a:p>
                    <a:p>
                      <a:pPr>
                        <a:lnSpc>
                          <a:spcPct val="100000"/>
                        </a:lnSpc>
                      </a:pP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xBody>
                    <a:bodyPr lIns="66960" rIns="66960">
                      <a:noAutofit/>
                    </a:bodyPr>
                    <a:p>
                      <a:pPr>
                        <a:lnSpc>
                          <a:spcPct val="100000"/>
                        </a:lnSpc>
                      </a:pPr>
                      <a:r>
                        <a:rPr b="1" lang="pt-BR" sz="1800" spc="-1" strike="noStrike">
                          <a:solidFill>
                            <a:srgbClr val="ffffff"/>
                          </a:solidFill>
                          <a:latin typeface="Gill Sans MT"/>
                        </a:rPr>
                        <a:t>Pessoas Importantes</a:t>
                      </a:r>
                      <a:endParaRPr b="0" lang="pt-BR" sz="1800" spc="-1" strike="noStrike">
                        <a:latin typeface="Arial"/>
                      </a:endParaRPr>
                    </a:p>
                    <a:p>
                      <a:pPr>
                        <a:lnSpc>
                          <a:spcPct val="100000"/>
                        </a:lnSpc>
                      </a:pPr>
                      <a:r>
                        <a:rPr b="1" lang="pt-BR" sz="1800" spc="-1" strike="noStrike">
                          <a:solidFill>
                            <a:srgbClr val="ffffff"/>
                          </a:solidFill>
                          <a:latin typeface="Gill Sans MT"/>
                        </a:rPr>
                        <a:t>Pessoas que ajudam ou dificultam o desenvolvimento e uso da solução e que devem ser consideradas</a:t>
                      </a:r>
                      <a:endParaRPr b="0" lang="pt-BR" sz="1800" spc="-1" strike="noStrike">
                        <a:latin typeface="Arial"/>
                      </a:endParaRPr>
                    </a:p>
                    <a:p>
                      <a:pPr>
                        <a:lnSpc>
                          <a:spcPct val="100000"/>
                        </a:lnSpc>
                      </a:pPr>
                      <a:r>
                        <a:rPr b="1" lang="pt-BR" sz="1800" spc="-1" strike="noStrike">
                          <a:solidFill>
                            <a:srgbClr val="ffffff"/>
                          </a:solidFill>
                          <a:latin typeface="Gill Sans MT"/>
                        </a:rPr>
                        <a:t>Ex do Uber: taxistas, gov. locais, loja AppStore</a:t>
                      </a:r>
                      <a:endParaRPr b="0" lang="pt-BR" sz="1800" spc="-1" strike="noStrike">
                        <a:latin typeface="Arial"/>
                      </a:endParaRPr>
                    </a:p>
                    <a:p>
                      <a:pPr>
                        <a:lnSpc>
                          <a:spcPct val="100000"/>
                        </a:lnSpc>
                      </a:pP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xBody>
                    <a:bodyPr lIns="66960" rIns="66960">
                      <a:noAutofit/>
                    </a:bodyPr>
                    <a:p>
                      <a:pPr>
                        <a:lnSpc>
                          <a:spcPct val="100000"/>
                        </a:lnSpc>
                      </a:pPr>
                      <a:r>
                        <a:rPr b="1" lang="pt-BR" sz="1800" spc="-1" strike="noStrike">
                          <a:solidFill>
                            <a:srgbClr val="ffffff"/>
                          </a:solidFill>
                          <a:latin typeface="Gill Sans MT"/>
                        </a:rPr>
                        <a:t>Pessoas Influenciadoras</a:t>
                      </a:r>
                      <a:endParaRPr b="0" lang="pt-BR" sz="1800" spc="-1" strike="noStrike">
                        <a:latin typeface="Arial"/>
                      </a:endParaRPr>
                    </a:p>
                    <a:p>
                      <a:pPr>
                        <a:lnSpc>
                          <a:spcPct val="100000"/>
                        </a:lnSpc>
                      </a:pPr>
                      <a:r>
                        <a:rPr b="1" lang="pt-BR" sz="1800" spc="-1" strike="noStrike">
                          <a:solidFill>
                            <a:srgbClr val="ffffff"/>
                          </a:solidFill>
                          <a:latin typeface="Gill Sans MT"/>
                        </a:rPr>
                        <a:t>Pessoas ou entidades que devem ser consultadas para avaliar aspectos relevantes no ciclo de vida da solução.</a:t>
                      </a:r>
                      <a:endParaRPr b="0" lang="pt-BR" sz="1800" spc="-1" strike="noStrike">
                        <a:latin typeface="Arial"/>
                      </a:endParaRPr>
                    </a:p>
                    <a:p>
                      <a:pPr>
                        <a:lnSpc>
                          <a:spcPct val="100000"/>
                        </a:lnSpc>
                      </a:pPr>
                      <a:r>
                        <a:rPr b="1" lang="pt-BR" sz="1800" spc="-1" strike="noStrike">
                          <a:solidFill>
                            <a:srgbClr val="ffffff"/>
                          </a:solidFill>
                          <a:latin typeface="Gill Sans MT"/>
                        </a:rPr>
                        <a:t>Ex do Uber: Reguladores setor de transporte, opinião pública</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1252440">
                <a:tc>
                  <a:txBody>
                    <a:bodyPr lIns="66960" rIns="66960">
                      <a:noAutofit/>
                    </a:bodyPr>
                    <a:p>
                      <a:pPr>
                        <a:lnSpc>
                          <a:spcPct val="100000"/>
                        </a:lnSpc>
                      </a:pPr>
                      <a:r>
                        <a:rPr b="0" lang="pt-BR" sz="1800" spc="-1" strike="noStrike">
                          <a:solidFill>
                            <a:srgbClr val="000000"/>
                          </a:solidFill>
                          <a:latin typeface="Gill Sans MT"/>
                        </a:rPr>
                        <a:t>Idosos que possuem dificuldade na utilização de sistemas de informação no geral.</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lIns="66960" rIns="66960">
                      <a:noAutofit/>
                    </a:bodyPr>
                    <a:p>
                      <a:pPr>
                        <a:lnSpc>
                          <a:spcPct val="100000"/>
                        </a:lnSpc>
                      </a:pPr>
                      <a:r>
                        <a:rPr b="0" lang="pt-BR" sz="1800" spc="-1" strike="noStrike">
                          <a:solidFill>
                            <a:srgbClr val="000000"/>
                          </a:solidFill>
                          <a:latin typeface="Gill Sans MT"/>
                        </a:rPr>
                        <a:t>O suporte familiar durante o processo de aprendizagem.</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lIns="66960" rIns="66960">
                      <a:noAutofit/>
                    </a:bodyPr>
                    <a:p>
                      <a:pPr>
                        <a:lnSpc>
                          <a:spcPct val="100000"/>
                        </a:lnSpc>
                      </a:pPr>
                      <a:r>
                        <a:rPr b="0" lang="pt-BR" sz="1800" spc="-1" strike="noStrike">
                          <a:solidFill>
                            <a:srgbClr val="000000"/>
                          </a:solidFill>
                          <a:latin typeface="Gill Sans MT"/>
                        </a:rPr>
                        <a:t>Utilização de Flayer e banners em pontos onde tem constante fluxo de idosos</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963360">
                <a:tc>
                  <a:txBody>
                    <a:bodyPr lIns="66960" rIns="66960">
                      <a:noAutofit/>
                    </a:bodyPr>
                    <a:p>
                      <a:pPr>
                        <a:lnSpc>
                          <a:spcPct val="100000"/>
                        </a:lnSpc>
                      </a:pPr>
                      <a:r>
                        <a:rPr b="0" lang="pt-BR" sz="1800" spc="-1" strike="noStrike">
                          <a:solidFill>
                            <a:srgbClr val="000000"/>
                          </a:solidFill>
                          <a:latin typeface="Gill Sans MT"/>
                        </a:rPr>
                        <a:t>Criadores e desenvolvedores do projeto.</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lIns="66960" rIns="66960">
                      <a:noAutofit/>
                    </a:bodyPr>
                    <a:p>
                      <a:pPr>
                        <a:lnSpc>
                          <a:spcPct val="100000"/>
                        </a:lnSpc>
                      </a:pPr>
                      <a:r>
                        <a:rPr b="0" lang="pt-BR" sz="1800" spc="-1" strike="noStrike">
                          <a:solidFill>
                            <a:srgbClr val="000000"/>
                          </a:solidFill>
                          <a:latin typeface="Gill Sans MT"/>
                        </a:rPr>
                        <a:t>Pessoas com treinamento base ou experiência com usuários leigos.</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xBody>
                    <a:bodyPr lIns="66960" rIns="66960">
                      <a:noAutofit/>
                    </a:bodyPr>
                    <a:p>
                      <a:pPr>
                        <a:lnSpc>
                          <a:spcPct val="100000"/>
                        </a:lnSpc>
                      </a:pPr>
                      <a:r>
                        <a:rPr b="0" lang="pt-BR" sz="1800" spc="-1" strike="noStrike">
                          <a:solidFill>
                            <a:srgbClr val="000000"/>
                          </a:solidFill>
                          <a:latin typeface="Gill Sans MT"/>
                        </a:rPr>
                        <a:t>Meio de comunicação como radio e televisão.</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963360">
                <a:tc>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xBody>
                    <a:bodyPr lIns="66960" rIns="66960">
                      <a:noAutofit/>
                    </a:bodyPr>
                    <a:p>
                      <a:pPr>
                        <a:lnSpc>
                          <a:spcPct val="100000"/>
                        </a:lnSpc>
                      </a:pPr>
                      <a:r>
                        <a:rPr b="0" lang="pt-BR" sz="1800" spc="-1" strike="noStrike">
                          <a:solidFill>
                            <a:srgbClr val="000000"/>
                          </a:solidFill>
                          <a:latin typeface="Gill Sans MT"/>
                        </a:rPr>
                        <a:t>Amigos de mesma idade que sejam mais versados em tecnologia.</a:t>
                      </a:r>
                      <a:endParaRPr b="0" lang="pt-BR" sz="1800" spc="-1" strike="noStrike">
                        <a:latin typeface="Arial"/>
                      </a:endParaRPr>
                    </a:p>
                  </a:txBody>
                  <a:tcPr marL="66960" marR="6696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ítulo 1"/>
          <p:cNvSpPr txBox="1"/>
          <p:nvPr/>
        </p:nvSpPr>
        <p:spPr>
          <a:xfrm>
            <a:off x="838080" y="66960"/>
            <a:ext cx="10515240" cy="80928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Persona/Mapa de Empatia - 1</a:t>
            </a:r>
            <a:endParaRPr b="0" lang="en-US" sz="2800" spc="-1" strike="noStrike">
              <a:solidFill>
                <a:srgbClr val="000000"/>
              </a:solidFill>
              <a:latin typeface="Gill Sans MT"/>
            </a:endParaRPr>
          </a:p>
        </p:txBody>
      </p:sp>
      <p:pic>
        <p:nvPicPr>
          <p:cNvPr id="93" name="Espaço Reservado para Conteúdo 4" descr=""/>
          <p:cNvPicPr/>
          <p:nvPr/>
        </p:nvPicPr>
        <p:blipFill>
          <a:blip r:embed="rId1"/>
          <a:stretch/>
        </p:blipFill>
        <p:spPr>
          <a:xfrm>
            <a:off x="-94680" y="1018440"/>
            <a:ext cx="6805080" cy="5676480"/>
          </a:xfrm>
          <a:prstGeom prst="rect">
            <a:avLst/>
          </a:prstGeom>
          <a:ln w="0">
            <a:noFill/>
          </a:ln>
        </p:spPr>
      </p:pic>
      <p:pic>
        <p:nvPicPr>
          <p:cNvPr id="94" name="Imagem 6" descr=""/>
          <p:cNvPicPr/>
          <p:nvPr/>
        </p:nvPicPr>
        <p:blipFill>
          <a:blip r:embed="rId2"/>
          <a:stretch/>
        </p:blipFill>
        <p:spPr>
          <a:xfrm>
            <a:off x="6554880" y="1828800"/>
            <a:ext cx="5749560" cy="3704040"/>
          </a:xfrm>
          <a:prstGeom prst="rect">
            <a:avLst/>
          </a:prstGeom>
          <a:ln w="0">
            <a:noFill/>
          </a:ln>
        </p:spPr>
      </p:pic>
      <p:sp>
        <p:nvSpPr>
          <p:cNvPr id="95" name="CaixaDeTexto 7"/>
          <p:cNvSpPr/>
          <p:nvPr/>
        </p:nvSpPr>
        <p:spPr>
          <a:xfrm>
            <a:off x="652680" y="1946160"/>
            <a:ext cx="1383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José Carlos</a:t>
            </a:r>
            <a:endParaRPr b="0" lang="pt-BR" sz="1800" spc="-1" strike="noStrike">
              <a:latin typeface="Arial"/>
            </a:endParaRPr>
          </a:p>
        </p:txBody>
      </p:sp>
      <p:sp>
        <p:nvSpPr>
          <p:cNvPr id="96" name="CaixaDeTexto 8"/>
          <p:cNvSpPr/>
          <p:nvPr/>
        </p:nvSpPr>
        <p:spPr>
          <a:xfrm>
            <a:off x="743760" y="2409840"/>
            <a:ext cx="43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65</a:t>
            </a:r>
            <a:endParaRPr b="0" lang="pt-BR" sz="1800" spc="-1" strike="noStrike">
              <a:latin typeface="Arial"/>
            </a:endParaRPr>
          </a:p>
        </p:txBody>
      </p:sp>
      <p:sp>
        <p:nvSpPr>
          <p:cNvPr id="97" name="CaixaDeTexto 9"/>
          <p:cNvSpPr/>
          <p:nvPr/>
        </p:nvSpPr>
        <p:spPr>
          <a:xfrm>
            <a:off x="735840" y="2935800"/>
            <a:ext cx="137844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Acompanhar séries e novelas, assiste TV no geral</a:t>
            </a:r>
            <a:endParaRPr b="0" lang="pt-BR" sz="1000" spc="-1" strike="noStrike">
              <a:latin typeface="Arial"/>
            </a:endParaRPr>
          </a:p>
        </p:txBody>
      </p:sp>
      <p:sp>
        <p:nvSpPr>
          <p:cNvPr id="98" name="CaixaDeTexto 10"/>
          <p:cNvSpPr/>
          <p:nvPr/>
        </p:nvSpPr>
        <p:spPr>
          <a:xfrm>
            <a:off x="919800" y="3487680"/>
            <a:ext cx="1395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Aposentado</a:t>
            </a:r>
            <a:endParaRPr b="0" lang="pt-BR" sz="1800" spc="-1" strike="noStrike">
              <a:latin typeface="Arial"/>
            </a:endParaRPr>
          </a:p>
        </p:txBody>
      </p:sp>
      <p:sp>
        <p:nvSpPr>
          <p:cNvPr id="99" name="CaixaDeTexto 11"/>
          <p:cNvSpPr/>
          <p:nvPr/>
        </p:nvSpPr>
        <p:spPr>
          <a:xfrm>
            <a:off x="104760" y="4408560"/>
            <a:ext cx="2170080" cy="851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Não possui experiência com a tecnologia, vive com aparelhos normalmente analógicos, e possui interesse em aprender maneiras que facilite sua rotina diária.</a:t>
            </a:r>
            <a:endParaRPr b="0" lang="pt-BR" sz="1000" spc="-1" strike="noStrike">
              <a:latin typeface="Arial"/>
            </a:endParaRPr>
          </a:p>
        </p:txBody>
      </p:sp>
      <p:sp>
        <p:nvSpPr>
          <p:cNvPr id="100" name="CaixaDeTexto 12"/>
          <p:cNvSpPr/>
          <p:nvPr/>
        </p:nvSpPr>
        <p:spPr>
          <a:xfrm>
            <a:off x="122760" y="5675400"/>
            <a:ext cx="2093760" cy="759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100" spc="-1" strike="noStrike">
                <a:solidFill>
                  <a:srgbClr val="000000"/>
                </a:solidFill>
                <a:latin typeface="Gill Sans MT"/>
              </a:rPr>
              <a:t>Deseja uma vida mais confortável e simplificada, fazendo assim que tenha mais tempo para a própria família.</a:t>
            </a:r>
            <a:endParaRPr b="0" lang="pt-BR" sz="1100" spc="-1" strike="noStrike">
              <a:latin typeface="Arial"/>
            </a:endParaRPr>
          </a:p>
        </p:txBody>
      </p:sp>
      <p:sp>
        <p:nvSpPr>
          <p:cNvPr id="101" name="CaixaDeTexto 13"/>
          <p:cNvSpPr/>
          <p:nvPr/>
        </p:nvSpPr>
        <p:spPr>
          <a:xfrm>
            <a:off x="2762280" y="2409840"/>
            <a:ext cx="3673080" cy="1613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José utiliza uma smarTV na sala de estar de sua casa, para que possa assistir séries e filmes com mais facilidade, aprendeu a acessar serviços de streaming e TV a cabo, faz a utilização diariamente.</a:t>
            </a:r>
            <a:endParaRPr b="0" lang="pt-BR" sz="1000" spc="-1" strike="noStrike">
              <a:latin typeface="Arial"/>
            </a:endParaRPr>
          </a:p>
          <a:p>
            <a:pPr>
              <a:lnSpc>
                <a:spcPct val="100000"/>
              </a:lnSpc>
            </a:pPr>
            <a:r>
              <a:rPr b="0" lang="pt-BR" sz="1000" spc="-1" strike="noStrike">
                <a:solidFill>
                  <a:srgbClr val="000000"/>
                </a:solidFill>
                <a:latin typeface="Gill Sans MT"/>
              </a:rPr>
              <a:t>Possui um Smartphone que usa para conversar com a sua família e acessar portais de notícia, mas não sabe utilizar de suas outras funções, fica preso ao que os filhos o ensinam e caso tenha uma tela que seja nova, não consegue fazer uma boa utilização sem a ajuda de seus filhos.</a:t>
            </a:r>
            <a:endParaRPr b="0" lang="pt-BR" sz="1000" spc="-1" strike="noStrike">
              <a:latin typeface="Arial"/>
            </a:endParaRPr>
          </a:p>
          <a:p>
            <a:pPr>
              <a:lnSpc>
                <a:spcPct val="100000"/>
              </a:lnSpc>
            </a:pPr>
            <a:endParaRPr b="0" lang="pt-BR" sz="1000" spc="-1" strike="noStrike">
              <a:latin typeface="Arial"/>
            </a:endParaRPr>
          </a:p>
        </p:txBody>
      </p:sp>
      <p:sp>
        <p:nvSpPr>
          <p:cNvPr id="102" name="CaixaDeTexto 14"/>
          <p:cNvSpPr/>
          <p:nvPr/>
        </p:nvSpPr>
        <p:spPr>
          <a:xfrm>
            <a:off x="2874960" y="4537080"/>
            <a:ext cx="3447720" cy="1002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200" spc="-1" strike="noStrike">
                <a:solidFill>
                  <a:srgbClr val="000000"/>
                </a:solidFill>
                <a:latin typeface="Gill Sans MT"/>
              </a:rPr>
              <a:t>Possui uma conta do banco ativa, a qual ele precisa gerenciar com mais facilidade. Devido a idade avançada traz dificuldades durante a locomoção, assim necessitando maneiras que facilite sua rotina.</a:t>
            </a:r>
            <a:endParaRPr b="0" lang="pt-BR" sz="1200" spc="-1" strike="noStrike">
              <a:latin typeface="Arial"/>
            </a:endParaRPr>
          </a:p>
        </p:txBody>
      </p:sp>
      <p:sp>
        <p:nvSpPr>
          <p:cNvPr id="103" name="CaixaDeTexto 15"/>
          <p:cNvSpPr/>
          <p:nvPr/>
        </p:nvSpPr>
        <p:spPr>
          <a:xfrm>
            <a:off x="2685960" y="5524560"/>
            <a:ext cx="381924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É um idoso mais descontraído que aceita ser tratado casualmente, prefere um tratamento de maneira informal. Preza por explicações simples e conversas mais exemplificadas.</a:t>
            </a:r>
            <a:endParaRPr b="0" lang="pt-BR" sz="1000" spc="-1" strike="noStrike">
              <a:latin typeface="Arial"/>
            </a:endParaRPr>
          </a:p>
        </p:txBody>
      </p:sp>
      <p:sp>
        <p:nvSpPr>
          <p:cNvPr id="104" name="Conector: Curvo 17"/>
          <p:cNvSpPr/>
          <p:nvPr/>
        </p:nvSpPr>
        <p:spPr>
          <a:xfrm flipV="1" rot="10800000">
            <a:off x="2670120" y="5801400"/>
            <a:ext cx="15840" cy="584280"/>
          </a:xfrm>
          <a:prstGeom prst="curvedConnector3">
            <a:avLst>
              <a:gd name="adj1" fmla="val 1042719"/>
            </a:avLst>
          </a:prstGeom>
          <a:noFill/>
          <a:ln>
            <a:solidFill>
              <a:srgbClr val="000000"/>
            </a:solidFill>
            <a:round/>
            <a:tailEnd len="med" type="triangle" w="med"/>
          </a:ln>
        </p:spPr>
        <p:style>
          <a:lnRef idx="1">
            <a:schemeClr val="accent1"/>
          </a:lnRef>
          <a:fillRef idx="0">
            <a:schemeClr val="accent1"/>
          </a:fillRef>
          <a:effectRef idx="0">
            <a:schemeClr val="accent1"/>
          </a:effectRef>
          <a:fontRef idx="minor"/>
        </p:style>
      </p:sp>
      <p:sp>
        <p:nvSpPr>
          <p:cNvPr id="105" name="CaixaDeTexto 30"/>
          <p:cNvSpPr/>
          <p:nvPr/>
        </p:nvSpPr>
        <p:spPr>
          <a:xfrm>
            <a:off x="8966880" y="2102040"/>
            <a:ext cx="11228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400" spc="-1" strike="noStrike">
                <a:solidFill>
                  <a:srgbClr val="000000"/>
                </a:solidFill>
                <a:latin typeface="Gill Sans MT"/>
              </a:rPr>
              <a:t>José Carlos</a:t>
            </a:r>
            <a:endParaRPr b="0" lang="pt-BR" sz="1400" spc="-1" strike="noStrike">
              <a:latin typeface="Arial"/>
            </a:endParaRPr>
          </a:p>
        </p:txBody>
      </p:sp>
      <p:sp>
        <p:nvSpPr>
          <p:cNvPr id="106" name="Retângulo: Cantos Arredondados 31"/>
          <p:cNvSpPr/>
          <p:nvPr/>
        </p:nvSpPr>
        <p:spPr>
          <a:xfrm>
            <a:off x="7889400" y="2370600"/>
            <a:ext cx="124416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Sente muita vontade de aprender a dinamizar sua vida por meio de tecnologia digital.</a:t>
            </a:r>
            <a:endParaRPr b="0" lang="pt-BR" sz="800" spc="-1" strike="noStrike">
              <a:latin typeface="Arial"/>
            </a:endParaRPr>
          </a:p>
        </p:txBody>
      </p:sp>
      <p:sp>
        <p:nvSpPr>
          <p:cNvPr id="107" name="Retângulo: Cantos Arredondados 32"/>
          <p:cNvSpPr/>
          <p:nvPr/>
        </p:nvSpPr>
        <p:spPr>
          <a:xfrm>
            <a:off x="9567720" y="2390400"/>
            <a:ext cx="151092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Possui muita dificuldade em aprender a utilizar os seus dispositivos, pois não tem quem o ensine.</a:t>
            </a:r>
            <a:endParaRPr b="0" lang="pt-BR" sz="900" spc="-1" strike="noStrike">
              <a:latin typeface="Arial"/>
            </a:endParaRPr>
          </a:p>
        </p:txBody>
      </p:sp>
      <p:sp>
        <p:nvSpPr>
          <p:cNvPr id="108" name="Retângulo: Cantos Arredondados 33"/>
          <p:cNvSpPr/>
          <p:nvPr/>
        </p:nvSpPr>
        <p:spPr>
          <a:xfrm>
            <a:off x="6870960" y="3276720"/>
            <a:ext cx="1504080" cy="6843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Ouve como a implantação de tecnologia em sua vida pode ajuda-lo em seus negócios.</a:t>
            </a:r>
            <a:endParaRPr b="0" lang="pt-BR" sz="900" spc="-1" strike="noStrike">
              <a:latin typeface="Arial"/>
            </a:endParaRPr>
          </a:p>
        </p:txBody>
      </p:sp>
      <p:sp>
        <p:nvSpPr>
          <p:cNvPr id="109" name="Retângulo: Cantos Arredondados 34"/>
          <p:cNvSpPr/>
          <p:nvPr/>
        </p:nvSpPr>
        <p:spPr>
          <a:xfrm>
            <a:off x="7696080" y="4483080"/>
            <a:ext cx="150408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Diz que deseja aprender a como operar melhor os aparelhos celular e computadores.</a:t>
            </a:r>
            <a:endParaRPr b="0" lang="pt-BR" sz="900" spc="-1" strike="noStrike">
              <a:latin typeface="Arial"/>
            </a:endParaRPr>
          </a:p>
        </p:txBody>
      </p:sp>
      <p:sp>
        <p:nvSpPr>
          <p:cNvPr id="110" name="Retângulo: Cantos Arredondados 35"/>
          <p:cNvSpPr/>
          <p:nvPr/>
        </p:nvSpPr>
        <p:spPr>
          <a:xfrm>
            <a:off x="9361440" y="4448160"/>
            <a:ext cx="1604520" cy="560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Normalmente tenta aprender a utilizar por si ou com a ajuda de outros, mas nunca consegue aplicar o aprendizado.</a:t>
            </a:r>
            <a:endParaRPr b="0" lang="pt-BR" sz="800" spc="-1" strike="noStrike">
              <a:latin typeface="Arial"/>
            </a:endParaRPr>
          </a:p>
        </p:txBody>
      </p:sp>
      <p:sp>
        <p:nvSpPr>
          <p:cNvPr id="111" name="Retângulo: Cantos Arredondados 36"/>
          <p:cNvSpPr/>
          <p:nvPr/>
        </p:nvSpPr>
        <p:spPr>
          <a:xfrm>
            <a:off x="11231640" y="2548080"/>
            <a:ext cx="960120" cy="11808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Amigos e colegas também passaram a utilizar os aparelhos no dia a dia, assim como empresas, o deixando obsoleto.</a:t>
            </a:r>
            <a:endParaRPr b="0" lang="pt-BR" sz="800" spc="-1" strike="noStrike">
              <a:latin typeface="Arial"/>
            </a:endParaRPr>
          </a:p>
        </p:txBody>
      </p:sp>
      <p:sp>
        <p:nvSpPr>
          <p:cNvPr id="112" name="Retângulo: Cantos Arredondados 37"/>
          <p:cNvSpPr/>
          <p:nvPr/>
        </p:nvSpPr>
        <p:spPr>
          <a:xfrm>
            <a:off x="10767960" y="3902040"/>
            <a:ext cx="1318680" cy="5061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principalmente os membros de sua família utilizando dispositivos eletrônicos. </a:t>
            </a:r>
            <a:endParaRPr b="0" lang="pt-BR" sz="800" spc="-1" strike="noStrike">
              <a:latin typeface="Arial"/>
            </a:endParaRPr>
          </a:p>
        </p:txBody>
      </p:sp>
      <p:sp>
        <p:nvSpPr>
          <p:cNvPr id="113" name="CaixaDeTexto 38"/>
          <p:cNvSpPr/>
          <p:nvPr/>
        </p:nvSpPr>
        <p:spPr>
          <a:xfrm>
            <a:off x="6666120" y="5185800"/>
            <a:ext cx="265032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Não consegue gerenciar sua conta do banco sem ir na agência e enfrentar espera e burocracia.</a:t>
            </a:r>
            <a:endParaRPr b="0" lang="pt-BR" sz="800" spc="-1" strike="noStrike">
              <a:latin typeface="Arial"/>
            </a:endParaRPr>
          </a:p>
        </p:txBody>
      </p:sp>
      <p:sp>
        <p:nvSpPr>
          <p:cNvPr id="114" name="CaixaDeTexto 39"/>
          <p:cNvSpPr/>
          <p:nvPr/>
        </p:nvSpPr>
        <p:spPr>
          <a:xfrm>
            <a:off x="9403920" y="5181480"/>
            <a:ext cx="276192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O uso do aplicativo do banco no aparelho celular pode o ajudar a gerenciar sua conta ao alcance de suas mãos.</a:t>
            </a:r>
            <a:endParaRPr b="0" lang="pt-BR" sz="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ítulo 1"/>
          <p:cNvSpPr txBox="1"/>
          <p:nvPr/>
        </p:nvSpPr>
        <p:spPr>
          <a:xfrm>
            <a:off x="838080" y="85680"/>
            <a:ext cx="10515240" cy="80928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Persona/Mapa de Empatia - 2</a:t>
            </a:r>
            <a:endParaRPr b="0" lang="en-US" sz="2800" spc="-1" strike="noStrike">
              <a:solidFill>
                <a:srgbClr val="000000"/>
              </a:solidFill>
              <a:latin typeface="Gill Sans MT"/>
            </a:endParaRPr>
          </a:p>
        </p:txBody>
      </p:sp>
      <p:pic>
        <p:nvPicPr>
          <p:cNvPr id="116" name="Espaço Reservado para Conteúdo 4" descr=""/>
          <p:cNvPicPr/>
          <p:nvPr/>
        </p:nvPicPr>
        <p:blipFill>
          <a:blip r:embed="rId1"/>
          <a:stretch/>
        </p:blipFill>
        <p:spPr>
          <a:xfrm>
            <a:off x="-94680" y="1018440"/>
            <a:ext cx="6805080" cy="5676480"/>
          </a:xfrm>
          <a:prstGeom prst="rect">
            <a:avLst/>
          </a:prstGeom>
          <a:ln w="0">
            <a:noFill/>
          </a:ln>
        </p:spPr>
      </p:pic>
      <p:pic>
        <p:nvPicPr>
          <p:cNvPr id="117" name="Imagem 6" descr=""/>
          <p:cNvPicPr/>
          <p:nvPr/>
        </p:nvPicPr>
        <p:blipFill>
          <a:blip r:embed="rId2"/>
          <a:stretch/>
        </p:blipFill>
        <p:spPr>
          <a:xfrm>
            <a:off x="6554880" y="1828800"/>
            <a:ext cx="5749560" cy="3704040"/>
          </a:xfrm>
          <a:prstGeom prst="rect">
            <a:avLst/>
          </a:prstGeom>
          <a:ln w="0">
            <a:noFill/>
          </a:ln>
        </p:spPr>
      </p:pic>
      <p:sp>
        <p:nvSpPr>
          <p:cNvPr id="118" name="CaixaDeTexto 7"/>
          <p:cNvSpPr/>
          <p:nvPr/>
        </p:nvSpPr>
        <p:spPr>
          <a:xfrm>
            <a:off x="690840" y="1946160"/>
            <a:ext cx="888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Cleusa</a:t>
            </a:r>
            <a:endParaRPr b="0" lang="pt-BR" sz="1800" spc="-1" strike="noStrike">
              <a:latin typeface="Arial"/>
            </a:endParaRPr>
          </a:p>
        </p:txBody>
      </p:sp>
      <p:sp>
        <p:nvSpPr>
          <p:cNvPr id="119" name="CaixaDeTexto 8"/>
          <p:cNvSpPr/>
          <p:nvPr/>
        </p:nvSpPr>
        <p:spPr>
          <a:xfrm>
            <a:off x="743760" y="2409840"/>
            <a:ext cx="43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62</a:t>
            </a:r>
            <a:endParaRPr b="0" lang="pt-BR" sz="1800" spc="-1" strike="noStrike">
              <a:latin typeface="Arial"/>
            </a:endParaRPr>
          </a:p>
        </p:txBody>
      </p:sp>
      <p:sp>
        <p:nvSpPr>
          <p:cNvPr id="120" name="CaixaDeTexto 9"/>
          <p:cNvSpPr/>
          <p:nvPr/>
        </p:nvSpPr>
        <p:spPr>
          <a:xfrm>
            <a:off x="735840" y="2935800"/>
            <a:ext cx="1378440" cy="394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Socializar com suas amigas.</a:t>
            </a:r>
            <a:endParaRPr b="0" lang="pt-BR" sz="1000" spc="-1" strike="noStrike">
              <a:latin typeface="Arial"/>
            </a:endParaRPr>
          </a:p>
        </p:txBody>
      </p:sp>
      <p:sp>
        <p:nvSpPr>
          <p:cNvPr id="121" name="CaixaDeTexto 10"/>
          <p:cNvSpPr/>
          <p:nvPr/>
        </p:nvSpPr>
        <p:spPr>
          <a:xfrm>
            <a:off x="914400" y="3487680"/>
            <a:ext cx="1395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Aposentada</a:t>
            </a:r>
            <a:endParaRPr b="0" lang="pt-BR" sz="1800" spc="-1" strike="noStrike">
              <a:latin typeface="Arial"/>
            </a:endParaRPr>
          </a:p>
        </p:txBody>
      </p:sp>
      <p:sp>
        <p:nvSpPr>
          <p:cNvPr id="122" name="CaixaDeTexto 11"/>
          <p:cNvSpPr/>
          <p:nvPr/>
        </p:nvSpPr>
        <p:spPr>
          <a:xfrm>
            <a:off x="104760" y="4300920"/>
            <a:ext cx="2158560" cy="1155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Possui um conhecimento maior com a tecnologia, utiliza seu smartphone para conversar com seus familiares e amigos, porém não vê necessidade em aprender como utilizar as mais novas tecnologias.</a:t>
            </a:r>
            <a:endParaRPr b="0" lang="pt-BR" sz="1000" spc="-1" strike="noStrike">
              <a:latin typeface="Arial"/>
            </a:endParaRPr>
          </a:p>
        </p:txBody>
      </p:sp>
      <p:sp>
        <p:nvSpPr>
          <p:cNvPr id="123" name="CaixaDeTexto 12"/>
          <p:cNvSpPr/>
          <p:nvPr/>
        </p:nvSpPr>
        <p:spPr>
          <a:xfrm>
            <a:off x="122760" y="5675400"/>
            <a:ext cx="2093760" cy="592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100" spc="-1" strike="noStrike">
                <a:solidFill>
                  <a:srgbClr val="000000"/>
                </a:solidFill>
                <a:latin typeface="Gill Sans MT"/>
              </a:rPr>
              <a:t>Conseguir reformar a sua casa e a transformar em sua casa dos sonhos.</a:t>
            </a:r>
            <a:endParaRPr b="0" lang="pt-BR" sz="1100" spc="-1" strike="noStrike">
              <a:latin typeface="Arial"/>
            </a:endParaRPr>
          </a:p>
        </p:txBody>
      </p:sp>
      <p:sp>
        <p:nvSpPr>
          <p:cNvPr id="124" name="CaixaDeTexto 13"/>
          <p:cNvSpPr/>
          <p:nvPr/>
        </p:nvSpPr>
        <p:spPr>
          <a:xfrm>
            <a:off x="2762280" y="2409840"/>
            <a:ext cx="3673080" cy="100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Cleusa utiliza seu smartphone para fazer video chamadas com seus familiares e para conversar com as suas amigas por meio das redes sociais mais tradicionais.</a:t>
            </a:r>
            <a:endParaRPr b="0" lang="pt-BR" sz="1000" spc="-1" strike="noStrike">
              <a:latin typeface="Arial"/>
            </a:endParaRPr>
          </a:p>
          <a:p>
            <a:pPr>
              <a:lnSpc>
                <a:spcPct val="100000"/>
              </a:lnSpc>
            </a:pPr>
            <a:r>
              <a:rPr b="0" lang="pt-BR" sz="1000" spc="-1" strike="noStrike">
                <a:solidFill>
                  <a:srgbClr val="000000"/>
                </a:solidFill>
                <a:latin typeface="Gill Sans MT"/>
              </a:rPr>
              <a:t>Possui um computador, no qual faz compras online e acessa seu email.</a:t>
            </a:r>
            <a:endParaRPr b="0" lang="pt-BR" sz="1000" spc="-1" strike="noStrike">
              <a:latin typeface="Arial"/>
            </a:endParaRPr>
          </a:p>
          <a:p>
            <a:pPr>
              <a:lnSpc>
                <a:spcPct val="100000"/>
              </a:lnSpc>
            </a:pPr>
            <a:endParaRPr b="0" lang="pt-BR" sz="1000" spc="-1" strike="noStrike">
              <a:latin typeface="Arial"/>
            </a:endParaRPr>
          </a:p>
        </p:txBody>
      </p:sp>
      <p:sp>
        <p:nvSpPr>
          <p:cNvPr id="125" name="CaixaDeTexto 14"/>
          <p:cNvSpPr/>
          <p:nvPr/>
        </p:nvSpPr>
        <p:spPr>
          <a:xfrm>
            <a:off x="2682720" y="4423680"/>
            <a:ext cx="3797280" cy="1156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Cleusa não possui interesse em aprender tecnologias novas, mas possui atenção com as tecnlogias e se interessa com simplificação de sua vida diária. Esse interesse contribui com que ela aprenda mais rápido a como utilizar novas ferramentas, essa facilidade em aprender contribui para Cleusa ter confiança total no que faz, e por ter tanta confiança, acredita não ser necessário aprender mais.</a:t>
            </a:r>
            <a:endParaRPr b="0" lang="pt-BR" sz="1000" spc="-1" strike="noStrike">
              <a:latin typeface="Arial"/>
            </a:endParaRPr>
          </a:p>
        </p:txBody>
      </p:sp>
      <p:sp>
        <p:nvSpPr>
          <p:cNvPr id="126" name="CaixaDeTexto 15"/>
          <p:cNvSpPr/>
          <p:nvPr/>
        </p:nvSpPr>
        <p:spPr>
          <a:xfrm>
            <a:off x="2685960" y="5524560"/>
            <a:ext cx="381924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É uma idosa muito extrovertida e sempre está disposta a conversar. Utilizar maneira que exemplificadas e que possa fazer em casa para melhor aprendizado.</a:t>
            </a:r>
            <a:endParaRPr b="0" lang="pt-BR" sz="1000" spc="-1" strike="noStrike">
              <a:latin typeface="Arial"/>
            </a:endParaRPr>
          </a:p>
        </p:txBody>
      </p:sp>
      <p:sp>
        <p:nvSpPr>
          <p:cNvPr id="127" name="Conector: Curvo 17"/>
          <p:cNvSpPr/>
          <p:nvPr/>
        </p:nvSpPr>
        <p:spPr>
          <a:xfrm flipV="1" rot="10800000">
            <a:off x="2670120" y="5801400"/>
            <a:ext cx="15840" cy="584280"/>
          </a:xfrm>
          <a:prstGeom prst="curvedConnector3">
            <a:avLst>
              <a:gd name="adj1" fmla="val 1042719"/>
            </a:avLst>
          </a:prstGeom>
          <a:noFill/>
          <a:ln>
            <a:solidFill>
              <a:srgbClr val="000000"/>
            </a:solidFill>
            <a:round/>
            <a:tailEnd len="med" type="triangle" w="med"/>
          </a:ln>
        </p:spPr>
        <p:style>
          <a:lnRef idx="1">
            <a:schemeClr val="accent1"/>
          </a:lnRef>
          <a:fillRef idx="0">
            <a:schemeClr val="accent1"/>
          </a:fillRef>
          <a:effectRef idx="0">
            <a:schemeClr val="accent1"/>
          </a:effectRef>
          <a:fontRef idx="minor"/>
        </p:style>
      </p:sp>
      <p:sp>
        <p:nvSpPr>
          <p:cNvPr id="128" name="CaixaDeTexto 30"/>
          <p:cNvSpPr/>
          <p:nvPr/>
        </p:nvSpPr>
        <p:spPr>
          <a:xfrm>
            <a:off x="8998560" y="2102040"/>
            <a:ext cx="73440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400" spc="-1" strike="noStrike">
                <a:solidFill>
                  <a:srgbClr val="000000"/>
                </a:solidFill>
                <a:latin typeface="Gill Sans MT"/>
              </a:rPr>
              <a:t>Cleusa</a:t>
            </a:r>
            <a:endParaRPr b="0" lang="pt-BR" sz="1400" spc="-1" strike="noStrike">
              <a:latin typeface="Arial"/>
            </a:endParaRPr>
          </a:p>
        </p:txBody>
      </p:sp>
      <p:sp>
        <p:nvSpPr>
          <p:cNvPr id="129" name="Retângulo: Cantos Arredondados 31"/>
          <p:cNvSpPr/>
          <p:nvPr/>
        </p:nvSpPr>
        <p:spPr>
          <a:xfrm>
            <a:off x="7889400" y="2370600"/>
            <a:ext cx="1401840" cy="597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Não vê necessidade em aprender novas tecnologias, acredita já ter conhecimento sobre tudo que precisa.</a:t>
            </a:r>
            <a:endParaRPr b="0" lang="pt-BR" sz="800" spc="-1" strike="noStrike">
              <a:latin typeface="Arial"/>
            </a:endParaRPr>
          </a:p>
        </p:txBody>
      </p:sp>
      <p:sp>
        <p:nvSpPr>
          <p:cNvPr id="130" name="Retângulo: Cantos Arredondados 32"/>
          <p:cNvSpPr/>
          <p:nvPr/>
        </p:nvSpPr>
        <p:spPr>
          <a:xfrm>
            <a:off x="9567720" y="2390400"/>
            <a:ext cx="151092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Acredita que as tecnologias facilitam muito o seu dia a dia.</a:t>
            </a:r>
            <a:endParaRPr b="0" lang="pt-BR" sz="900" spc="-1" strike="noStrike">
              <a:latin typeface="Arial"/>
            </a:endParaRPr>
          </a:p>
        </p:txBody>
      </p:sp>
      <p:sp>
        <p:nvSpPr>
          <p:cNvPr id="131" name="Retângulo: Cantos Arredondados 33"/>
          <p:cNvSpPr/>
          <p:nvPr/>
        </p:nvSpPr>
        <p:spPr>
          <a:xfrm>
            <a:off x="6710400" y="3172680"/>
            <a:ext cx="1664640" cy="9241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Ouve como a implantação de tecnologia em sua vida pode aproxima-la de conhecidos que ela não encontra a bastante tempo.</a:t>
            </a:r>
            <a:endParaRPr b="0" lang="pt-BR" sz="900" spc="-1" strike="noStrike">
              <a:latin typeface="Arial"/>
            </a:endParaRPr>
          </a:p>
        </p:txBody>
      </p:sp>
      <p:sp>
        <p:nvSpPr>
          <p:cNvPr id="132" name="Retângulo: Cantos Arredondados 34"/>
          <p:cNvSpPr/>
          <p:nvPr/>
        </p:nvSpPr>
        <p:spPr>
          <a:xfrm>
            <a:off x="7696080" y="4483080"/>
            <a:ext cx="150408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Diz que já sabe como utilizar o seu computador e seu aparelho celular.</a:t>
            </a:r>
            <a:endParaRPr b="0" lang="pt-BR" sz="900" spc="-1" strike="noStrike">
              <a:latin typeface="Arial"/>
            </a:endParaRPr>
          </a:p>
        </p:txBody>
      </p:sp>
      <p:sp>
        <p:nvSpPr>
          <p:cNvPr id="133" name="Retângulo: Cantos Arredondados 35"/>
          <p:cNvSpPr/>
          <p:nvPr/>
        </p:nvSpPr>
        <p:spPr>
          <a:xfrm>
            <a:off x="9361440" y="4448160"/>
            <a:ext cx="1604520" cy="560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Diz gostar muito das redes socias e de como elas a aproximam de seus familiares e amigos.</a:t>
            </a:r>
            <a:endParaRPr b="0" lang="pt-BR" sz="800" spc="-1" strike="noStrike">
              <a:latin typeface="Arial"/>
            </a:endParaRPr>
          </a:p>
        </p:txBody>
      </p:sp>
      <p:sp>
        <p:nvSpPr>
          <p:cNvPr id="134" name="Retângulo: Cantos Arredondados 36"/>
          <p:cNvSpPr/>
          <p:nvPr/>
        </p:nvSpPr>
        <p:spPr>
          <a:xfrm>
            <a:off x="11184120" y="2727000"/>
            <a:ext cx="960120" cy="7599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suas amigas transitando para o meio digital.</a:t>
            </a:r>
            <a:endParaRPr b="0" lang="pt-BR" sz="800" spc="-1" strike="noStrike">
              <a:latin typeface="Arial"/>
            </a:endParaRPr>
          </a:p>
        </p:txBody>
      </p:sp>
      <p:sp>
        <p:nvSpPr>
          <p:cNvPr id="135" name="Retângulo: Cantos Arredondados 37"/>
          <p:cNvSpPr/>
          <p:nvPr/>
        </p:nvSpPr>
        <p:spPr>
          <a:xfrm>
            <a:off x="10582560" y="3581640"/>
            <a:ext cx="1504080" cy="6843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os membros de sua família  utilizando dispositivos eletrônicos para fazerem reuniões familiares.</a:t>
            </a:r>
            <a:endParaRPr b="0" lang="pt-BR" sz="800" spc="-1" strike="noStrike">
              <a:latin typeface="Arial"/>
            </a:endParaRPr>
          </a:p>
        </p:txBody>
      </p:sp>
      <p:sp>
        <p:nvSpPr>
          <p:cNvPr id="136" name="CaixaDeTexto 38"/>
          <p:cNvSpPr/>
          <p:nvPr/>
        </p:nvSpPr>
        <p:spPr>
          <a:xfrm>
            <a:off x="6666120" y="5185800"/>
            <a:ext cx="265032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Não consegue se adaptar rapidamente quando uma nova atualização nos aplicativos que utiliza é lançada.</a:t>
            </a:r>
            <a:endParaRPr b="0" lang="pt-BR" sz="800" spc="-1" strike="noStrike">
              <a:latin typeface="Arial"/>
            </a:endParaRPr>
          </a:p>
        </p:txBody>
      </p:sp>
      <p:sp>
        <p:nvSpPr>
          <p:cNvPr id="137" name="CaixaDeTexto 39"/>
          <p:cNvSpPr/>
          <p:nvPr/>
        </p:nvSpPr>
        <p:spPr>
          <a:xfrm>
            <a:off x="9403920" y="5181480"/>
            <a:ext cx="276192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O uso das redes sociais a possibilitou conversar com mais frequência com seus parentes e amigos.</a:t>
            </a:r>
            <a:endParaRPr b="0" lang="pt-BR" sz="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ítulo 1"/>
          <p:cNvSpPr txBox="1"/>
          <p:nvPr/>
        </p:nvSpPr>
        <p:spPr>
          <a:xfrm>
            <a:off x="838080" y="85680"/>
            <a:ext cx="10515240" cy="80928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Persona/Mapa de Empatia - 3</a:t>
            </a:r>
            <a:endParaRPr b="0" lang="en-US" sz="2800" spc="-1" strike="noStrike">
              <a:solidFill>
                <a:srgbClr val="000000"/>
              </a:solidFill>
              <a:latin typeface="Gill Sans MT"/>
            </a:endParaRPr>
          </a:p>
        </p:txBody>
      </p:sp>
      <p:pic>
        <p:nvPicPr>
          <p:cNvPr id="139" name="Espaço Reservado para Conteúdo 4" descr=""/>
          <p:cNvPicPr/>
          <p:nvPr/>
        </p:nvPicPr>
        <p:blipFill>
          <a:blip r:embed="rId1"/>
          <a:stretch/>
        </p:blipFill>
        <p:spPr>
          <a:xfrm>
            <a:off x="-94680" y="1018440"/>
            <a:ext cx="6805080" cy="5676480"/>
          </a:xfrm>
          <a:prstGeom prst="rect">
            <a:avLst/>
          </a:prstGeom>
          <a:ln w="0">
            <a:noFill/>
          </a:ln>
        </p:spPr>
      </p:pic>
      <p:pic>
        <p:nvPicPr>
          <p:cNvPr id="140" name="Imagem 6" descr=""/>
          <p:cNvPicPr/>
          <p:nvPr/>
        </p:nvPicPr>
        <p:blipFill>
          <a:blip r:embed="rId2"/>
          <a:stretch/>
        </p:blipFill>
        <p:spPr>
          <a:xfrm>
            <a:off x="6554880" y="1828800"/>
            <a:ext cx="5749560" cy="3704040"/>
          </a:xfrm>
          <a:prstGeom prst="rect">
            <a:avLst/>
          </a:prstGeom>
          <a:ln w="0">
            <a:noFill/>
          </a:ln>
        </p:spPr>
      </p:pic>
      <p:sp>
        <p:nvSpPr>
          <p:cNvPr id="141" name="CaixaDeTexto 7"/>
          <p:cNvSpPr/>
          <p:nvPr/>
        </p:nvSpPr>
        <p:spPr>
          <a:xfrm>
            <a:off x="695880" y="1946160"/>
            <a:ext cx="12052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Aparecida</a:t>
            </a:r>
            <a:endParaRPr b="0" lang="pt-BR" sz="1800" spc="-1" strike="noStrike">
              <a:latin typeface="Arial"/>
            </a:endParaRPr>
          </a:p>
        </p:txBody>
      </p:sp>
      <p:sp>
        <p:nvSpPr>
          <p:cNvPr id="142" name="CaixaDeTexto 8"/>
          <p:cNvSpPr/>
          <p:nvPr/>
        </p:nvSpPr>
        <p:spPr>
          <a:xfrm>
            <a:off x="743760" y="2409840"/>
            <a:ext cx="43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74</a:t>
            </a:r>
            <a:endParaRPr b="0" lang="pt-BR" sz="1800" spc="-1" strike="noStrike">
              <a:latin typeface="Arial"/>
            </a:endParaRPr>
          </a:p>
        </p:txBody>
      </p:sp>
      <p:sp>
        <p:nvSpPr>
          <p:cNvPr id="143" name="CaixaDeTexto 9"/>
          <p:cNvSpPr/>
          <p:nvPr/>
        </p:nvSpPr>
        <p:spPr>
          <a:xfrm>
            <a:off x="735840" y="2935800"/>
            <a:ext cx="1378440" cy="394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Fazer tricô, e jogar palavras cruzadas.</a:t>
            </a:r>
            <a:endParaRPr b="0" lang="pt-BR" sz="1000" spc="-1" strike="noStrike">
              <a:latin typeface="Arial"/>
            </a:endParaRPr>
          </a:p>
        </p:txBody>
      </p:sp>
      <p:sp>
        <p:nvSpPr>
          <p:cNvPr id="144" name="CaixaDeTexto 10"/>
          <p:cNvSpPr/>
          <p:nvPr/>
        </p:nvSpPr>
        <p:spPr>
          <a:xfrm>
            <a:off x="919800" y="3487680"/>
            <a:ext cx="1395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Aposentada</a:t>
            </a:r>
            <a:endParaRPr b="0" lang="pt-BR" sz="1800" spc="-1" strike="noStrike">
              <a:latin typeface="Arial"/>
            </a:endParaRPr>
          </a:p>
        </p:txBody>
      </p:sp>
      <p:sp>
        <p:nvSpPr>
          <p:cNvPr id="145" name="CaixaDeTexto 11"/>
          <p:cNvSpPr/>
          <p:nvPr/>
        </p:nvSpPr>
        <p:spPr>
          <a:xfrm>
            <a:off x="104760" y="4408560"/>
            <a:ext cx="217008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Conservadora, que não está disposta a aprender como utilizar novas tecnologias.</a:t>
            </a:r>
            <a:endParaRPr b="0" lang="pt-BR" sz="1000" spc="-1" strike="noStrike">
              <a:latin typeface="Arial"/>
            </a:endParaRPr>
          </a:p>
        </p:txBody>
      </p:sp>
      <p:sp>
        <p:nvSpPr>
          <p:cNvPr id="146" name="CaixaDeTexto 12"/>
          <p:cNvSpPr/>
          <p:nvPr/>
        </p:nvSpPr>
        <p:spPr>
          <a:xfrm>
            <a:off x="122760" y="5675400"/>
            <a:ext cx="2093760" cy="759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100" spc="-1" strike="noStrike">
                <a:solidFill>
                  <a:srgbClr val="000000"/>
                </a:solidFill>
                <a:latin typeface="Gill Sans MT"/>
              </a:rPr>
              <a:t>Conseguir viajar para a Europa , principalmente para a Grécia e visitas seus principais pontos turísticos.</a:t>
            </a:r>
            <a:endParaRPr b="0" lang="pt-BR" sz="1100" spc="-1" strike="noStrike">
              <a:latin typeface="Arial"/>
            </a:endParaRPr>
          </a:p>
        </p:txBody>
      </p:sp>
      <p:sp>
        <p:nvSpPr>
          <p:cNvPr id="147" name="CaixaDeTexto 13"/>
          <p:cNvSpPr/>
          <p:nvPr/>
        </p:nvSpPr>
        <p:spPr>
          <a:xfrm>
            <a:off x="2762280" y="2409840"/>
            <a:ext cx="3673080" cy="1460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Aparecida utiliza a televisão na sala de estar e em seu quarto. Assiste apenas a programação disponível nos canais de rede aberta.</a:t>
            </a:r>
            <a:endParaRPr b="0" lang="pt-BR" sz="1000" spc="-1" strike="noStrike">
              <a:latin typeface="Arial"/>
            </a:endParaRPr>
          </a:p>
          <a:p>
            <a:pPr>
              <a:lnSpc>
                <a:spcPct val="100000"/>
              </a:lnSpc>
            </a:pPr>
            <a:r>
              <a:rPr b="0" lang="pt-BR" sz="1000" spc="-1" strike="noStrike">
                <a:solidFill>
                  <a:srgbClr val="000000"/>
                </a:solidFill>
                <a:latin typeface="Gill Sans MT"/>
              </a:rPr>
              <a:t>Tem noção dos serviços de streaming mas não possui conhecimento de como os utilizar.</a:t>
            </a:r>
            <a:endParaRPr b="0" lang="pt-BR" sz="1000" spc="-1" strike="noStrike">
              <a:latin typeface="Arial"/>
            </a:endParaRPr>
          </a:p>
          <a:p>
            <a:pPr>
              <a:lnSpc>
                <a:spcPct val="100000"/>
              </a:lnSpc>
            </a:pPr>
            <a:r>
              <a:rPr b="0" lang="pt-BR" sz="1000" spc="-1" strike="noStrike">
                <a:solidFill>
                  <a:srgbClr val="000000"/>
                </a:solidFill>
                <a:latin typeface="Gill Sans MT"/>
              </a:rPr>
              <a:t>Além disso, usa suas agulhas para praticar seu passatempo favorito, o tricô, praticando durante o dia enquanto assiste a televisão.</a:t>
            </a:r>
            <a:endParaRPr b="0" lang="pt-BR" sz="1000" spc="-1" strike="noStrike">
              <a:latin typeface="Arial"/>
            </a:endParaRPr>
          </a:p>
          <a:p>
            <a:pPr>
              <a:lnSpc>
                <a:spcPct val="100000"/>
              </a:lnSpc>
            </a:pPr>
            <a:endParaRPr b="0" lang="pt-BR" sz="1000" spc="-1" strike="noStrike">
              <a:latin typeface="Arial"/>
            </a:endParaRPr>
          </a:p>
        </p:txBody>
      </p:sp>
      <p:sp>
        <p:nvSpPr>
          <p:cNvPr id="148" name="CaixaDeTexto 14"/>
          <p:cNvSpPr/>
          <p:nvPr/>
        </p:nvSpPr>
        <p:spPr>
          <a:xfrm>
            <a:off x="2608560" y="4537080"/>
            <a:ext cx="382644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900" spc="-1" strike="noStrike">
                <a:solidFill>
                  <a:srgbClr val="000000"/>
                </a:solidFill>
                <a:latin typeface="Gill Sans MT"/>
              </a:rPr>
              <a:t>Apesar de gostar bastante de assistir a televisão, não tem conhecimento de como utilizar as novas tecnologias presentes nas televisões de última geração, tem interesse nos serviços de streaming. Possui dificuldade para se adaptar a novos aparelhos, como por exemplo uma nova televisão que possui um controle remoto com um diferente layout e novas funções, torna a utilização mais complicada.</a:t>
            </a:r>
            <a:endParaRPr b="0" lang="pt-BR" sz="900" spc="-1" strike="noStrike">
              <a:latin typeface="Arial"/>
            </a:endParaRPr>
          </a:p>
        </p:txBody>
      </p:sp>
      <p:sp>
        <p:nvSpPr>
          <p:cNvPr id="149" name="CaixaDeTexto 15"/>
          <p:cNvSpPr/>
          <p:nvPr/>
        </p:nvSpPr>
        <p:spPr>
          <a:xfrm>
            <a:off x="2685960" y="5524560"/>
            <a:ext cx="3819240" cy="394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É uma idosa que adora conversar, principalmente sobre novelas e animais de estimação.</a:t>
            </a:r>
            <a:endParaRPr b="0" lang="pt-BR" sz="1000" spc="-1" strike="noStrike">
              <a:latin typeface="Arial"/>
            </a:endParaRPr>
          </a:p>
        </p:txBody>
      </p:sp>
      <p:sp>
        <p:nvSpPr>
          <p:cNvPr id="150" name="Conector: Curvo 17"/>
          <p:cNvSpPr/>
          <p:nvPr/>
        </p:nvSpPr>
        <p:spPr>
          <a:xfrm flipV="1" rot="10800000">
            <a:off x="2670120" y="5724360"/>
            <a:ext cx="15840" cy="661320"/>
          </a:xfrm>
          <a:prstGeom prst="curvedConnector2">
            <a:avLst/>
          </a:prstGeom>
          <a:noFill/>
          <a:ln>
            <a:solidFill>
              <a:srgbClr val="000000"/>
            </a:solidFill>
            <a:round/>
            <a:tailEnd len="med" type="triangle" w="med"/>
          </a:ln>
        </p:spPr>
        <p:style>
          <a:lnRef idx="1">
            <a:schemeClr val="accent1"/>
          </a:lnRef>
          <a:fillRef idx="0">
            <a:schemeClr val="accent1"/>
          </a:fillRef>
          <a:effectRef idx="0">
            <a:schemeClr val="accent1"/>
          </a:effectRef>
          <a:fontRef idx="minor"/>
        </p:style>
      </p:sp>
      <p:sp>
        <p:nvSpPr>
          <p:cNvPr id="151" name="CaixaDeTexto 30"/>
          <p:cNvSpPr/>
          <p:nvPr/>
        </p:nvSpPr>
        <p:spPr>
          <a:xfrm>
            <a:off x="9001440" y="2102040"/>
            <a:ext cx="98280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400" spc="-1" strike="noStrike">
                <a:solidFill>
                  <a:srgbClr val="000000"/>
                </a:solidFill>
                <a:latin typeface="Gill Sans MT"/>
              </a:rPr>
              <a:t>Aparecida</a:t>
            </a:r>
            <a:endParaRPr b="0" lang="pt-BR" sz="1400" spc="-1" strike="noStrike">
              <a:latin typeface="Arial"/>
            </a:endParaRPr>
          </a:p>
        </p:txBody>
      </p:sp>
      <p:sp>
        <p:nvSpPr>
          <p:cNvPr id="152" name="Retângulo: Cantos Arredondados 31"/>
          <p:cNvSpPr/>
          <p:nvPr/>
        </p:nvSpPr>
        <p:spPr>
          <a:xfrm>
            <a:off x="7889400" y="2370600"/>
            <a:ext cx="1203840" cy="6843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Sente que a tecnologia é uma completa perda de tempo e que as coisas são melhores do jeito antigo.</a:t>
            </a:r>
            <a:endParaRPr b="0" lang="pt-BR" sz="800" spc="-1" strike="noStrike">
              <a:latin typeface="Arial"/>
            </a:endParaRPr>
          </a:p>
        </p:txBody>
      </p:sp>
      <p:sp>
        <p:nvSpPr>
          <p:cNvPr id="153" name="Retângulo: Cantos Arredondados 32"/>
          <p:cNvSpPr/>
          <p:nvPr/>
        </p:nvSpPr>
        <p:spPr>
          <a:xfrm>
            <a:off x="9773280" y="2390400"/>
            <a:ext cx="1113120" cy="6843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Se sente confusa e frustrada sempre que tenta utilizar algum aparelho.</a:t>
            </a:r>
            <a:endParaRPr b="0" lang="pt-BR" sz="900" spc="-1" strike="noStrike">
              <a:latin typeface="Arial"/>
            </a:endParaRPr>
          </a:p>
        </p:txBody>
      </p:sp>
      <p:sp>
        <p:nvSpPr>
          <p:cNvPr id="154" name="Retângulo: Cantos Arredondados 33"/>
          <p:cNvSpPr/>
          <p:nvPr/>
        </p:nvSpPr>
        <p:spPr>
          <a:xfrm>
            <a:off x="6654960" y="2646000"/>
            <a:ext cx="894240" cy="102528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Sua família diz que vai ser muito bom para ela aprender a utilizar o aparelho.</a:t>
            </a:r>
            <a:endParaRPr b="0" lang="pt-BR" sz="900" spc="-1" strike="noStrike">
              <a:latin typeface="Arial"/>
            </a:endParaRPr>
          </a:p>
        </p:txBody>
      </p:sp>
      <p:sp>
        <p:nvSpPr>
          <p:cNvPr id="155" name="Retângulo: Cantos Arredondados 34"/>
          <p:cNvSpPr/>
          <p:nvPr/>
        </p:nvSpPr>
        <p:spPr>
          <a:xfrm>
            <a:off x="7034760" y="4510080"/>
            <a:ext cx="1203840" cy="524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Sempre xinga e desiste de entender sem nem mesmo tentar.</a:t>
            </a:r>
            <a:endParaRPr b="0" lang="pt-BR" sz="900" spc="-1" strike="noStrike">
              <a:latin typeface="Arial"/>
            </a:endParaRPr>
          </a:p>
        </p:txBody>
      </p:sp>
      <p:sp>
        <p:nvSpPr>
          <p:cNvPr id="156" name="Retângulo: Cantos Arredondados 35"/>
          <p:cNvSpPr/>
          <p:nvPr/>
        </p:nvSpPr>
        <p:spPr>
          <a:xfrm>
            <a:off x="8386920" y="4455360"/>
            <a:ext cx="1604520" cy="560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Não utiliza nem mesmo seu smartphone, não o leva para a rua quando sai e nem o deixa perto de si quando em casa.</a:t>
            </a:r>
            <a:endParaRPr b="0" lang="pt-BR" sz="800" spc="-1" strike="noStrike">
              <a:latin typeface="Arial"/>
            </a:endParaRPr>
          </a:p>
        </p:txBody>
      </p:sp>
      <p:sp>
        <p:nvSpPr>
          <p:cNvPr id="157" name="Retângulo: Cantos Arredondados 36"/>
          <p:cNvSpPr/>
          <p:nvPr/>
        </p:nvSpPr>
        <p:spPr>
          <a:xfrm>
            <a:off x="11231640" y="2935800"/>
            <a:ext cx="960120" cy="7927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Suas amigas, assim como ela, não tem o costume e disposição para aprender.</a:t>
            </a:r>
            <a:endParaRPr b="0" lang="pt-BR" sz="800" spc="-1" strike="noStrike">
              <a:latin typeface="Arial"/>
            </a:endParaRPr>
          </a:p>
        </p:txBody>
      </p:sp>
      <p:sp>
        <p:nvSpPr>
          <p:cNvPr id="158" name="Retângulo: Cantos Arredondados 37"/>
          <p:cNvSpPr/>
          <p:nvPr/>
        </p:nvSpPr>
        <p:spPr>
          <a:xfrm>
            <a:off x="11177280" y="3894480"/>
            <a:ext cx="960120" cy="560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seus netos e filhos utilizando os aparelhos.</a:t>
            </a:r>
            <a:endParaRPr b="0" lang="pt-BR" sz="800" spc="-1" strike="noStrike">
              <a:latin typeface="Arial"/>
            </a:endParaRPr>
          </a:p>
        </p:txBody>
      </p:sp>
      <p:sp>
        <p:nvSpPr>
          <p:cNvPr id="159" name="CaixaDeTexto 38"/>
          <p:cNvSpPr/>
          <p:nvPr/>
        </p:nvSpPr>
        <p:spPr>
          <a:xfrm>
            <a:off x="6666120" y="5185800"/>
            <a:ext cx="2737440" cy="45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Fica frustrada quando tenta usar qualquer funcionalidade de um aparelho celular, não usa nem as suas funções básicas</a:t>
            </a:r>
            <a:endParaRPr b="0" lang="pt-BR" sz="800" spc="-1" strike="noStrike">
              <a:latin typeface="Arial"/>
            </a:endParaRPr>
          </a:p>
        </p:txBody>
      </p:sp>
      <p:sp>
        <p:nvSpPr>
          <p:cNvPr id="160" name="CaixaDeTexto 39"/>
          <p:cNvSpPr/>
          <p:nvPr/>
        </p:nvSpPr>
        <p:spPr>
          <a:xfrm>
            <a:off x="9334800" y="5160240"/>
            <a:ext cx="3103560" cy="45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Com o uso do aparelho celular, poderia dinamizar muitas tarefas do seu dia a dia, também poderia manter comunicação com a família.</a:t>
            </a:r>
            <a:endParaRPr b="0" lang="pt-BR" sz="800" spc="-1" strike="noStrike">
              <a:latin typeface="Arial"/>
            </a:endParaRPr>
          </a:p>
        </p:txBody>
      </p:sp>
      <p:sp>
        <p:nvSpPr>
          <p:cNvPr id="161" name="Retângulo: Cantos Arredondados 24"/>
          <p:cNvSpPr/>
          <p:nvPr/>
        </p:nvSpPr>
        <p:spPr>
          <a:xfrm>
            <a:off x="6654960" y="3789360"/>
            <a:ext cx="1731600" cy="5767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Seu grupo de amigos é divido entre aqueles que apoiam e aqueles que são contra a tecnologia digital.</a:t>
            </a:r>
            <a:endParaRPr b="0" lang="pt-BR" sz="900" spc="-1" strike="noStrike">
              <a:latin typeface="Arial"/>
            </a:endParaRPr>
          </a:p>
        </p:txBody>
      </p:sp>
      <p:sp>
        <p:nvSpPr>
          <p:cNvPr id="162" name="Retângulo: Cantos Arredondados 25"/>
          <p:cNvSpPr/>
          <p:nvPr/>
        </p:nvSpPr>
        <p:spPr>
          <a:xfrm>
            <a:off x="10139400" y="4069440"/>
            <a:ext cx="977760" cy="9799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Diz que não quer aprender a mexer com nenhum aparelho digital e que isso é uma completa perda de tempo.</a:t>
            </a:r>
            <a:endParaRPr b="0" lang="pt-BR"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ítulo 1"/>
          <p:cNvSpPr txBox="1"/>
          <p:nvPr/>
        </p:nvSpPr>
        <p:spPr>
          <a:xfrm>
            <a:off x="838080" y="85680"/>
            <a:ext cx="10515240" cy="80928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t-BR" sz="2800" spc="199" strike="noStrike" cap="all">
                <a:solidFill>
                  <a:srgbClr val="262626"/>
                </a:solidFill>
                <a:latin typeface="Gill Sans MT"/>
              </a:rPr>
              <a:t>Persona/Mapa de Empatia - 4</a:t>
            </a:r>
            <a:endParaRPr b="0" lang="en-US" sz="2800" spc="-1" strike="noStrike">
              <a:solidFill>
                <a:srgbClr val="000000"/>
              </a:solidFill>
              <a:latin typeface="Gill Sans MT"/>
            </a:endParaRPr>
          </a:p>
        </p:txBody>
      </p:sp>
      <p:pic>
        <p:nvPicPr>
          <p:cNvPr id="164" name="Espaço Reservado para Conteúdo 4" descr=""/>
          <p:cNvPicPr/>
          <p:nvPr/>
        </p:nvPicPr>
        <p:blipFill>
          <a:blip r:embed="rId1"/>
          <a:stretch/>
        </p:blipFill>
        <p:spPr>
          <a:xfrm>
            <a:off x="-94680" y="1018440"/>
            <a:ext cx="6805080" cy="5676480"/>
          </a:xfrm>
          <a:prstGeom prst="rect">
            <a:avLst/>
          </a:prstGeom>
          <a:ln w="0">
            <a:noFill/>
          </a:ln>
        </p:spPr>
      </p:pic>
      <p:pic>
        <p:nvPicPr>
          <p:cNvPr id="165" name="Imagem 6" descr=""/>
          <p:cNvPicPr/>
          <p:nvPr/>
        </p:nvPicPr>
        <p:blipFill>
          <a:blip r:embed="rId2"/>
          <a:stretch/>
        </p:blipFill>
        <p:spPr>
          <a:xfrm>
            <a:off x="6554880" y="1828800"/>
            <a:ext cx="5749560" cy="3704040"/>
          </a:xfrm>
          <a:prstGeom prst="rect">
            <a:avLst/>
          </a:prstGeom>
          <a:ln w="0">
            <a:noFill/>
          </a:ln>
        </p:spPr>
      </p:pic>
      <p:sp>
        <p:nvSpPr>
          <p:cNvPr id="166" name="CaixaDeTexto 7"/>
          <p:cNvSpPr/>
          <p:nvPr/>
        </p:nvSpPr>
        <p:spPr>
          <a:xfrm>
            <a:off x="729000" y="1946160"/>
            <a:ext cx="825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Mauro</a:t>
            </a:r>
            <a:endParaRPr b="0" lang="pt-BR" sz="1800" spc="-1" strike="noStrike">
              <a:latin typeface="Arial"/>
            </a:endParaRPr>
          </a:p>
        </p:txBody>
      </p:sp>
      <p:sp>
        <p:nvSpPr>
          <p:cNvPr id="167" name="CaixaDeTexto 8"/>
          <p:cNvSpPr/>
          <p:nvPr/>
        </p:nvSpPr>
        <p:spPr>
          <a:xfrm>
            <a:off x="743760" y="2409840"/>
            <a:ext cx="43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69</a:t>
            </a:r>
            <a:endParaRPr b="0" lang="pt-BR" sz="1800" spc="-1" strike="noStrike">
              <a:latin typeface="Arial"/>
            </a:endParaRPr>
          </a:p>
        </p:txBody>
      </p:sp>
      <p:sp>
        <p:nvSpPr>
          <p:cNvPr id="168" name="CaixaDeTexto 9"/>
          <p:cNvSpPr/>
          <p:nvPr/>
        </p:nvSpPr>
        <p:spPr>
          <a:xfrm>
            <a:off x="735840" y="2935800"/>
            <a:ext cx="1378440" cy="394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Jogar baralho e socializar</a:t>
            </a:r>
            <a:endParaRPr b="0" lang="pt-BR" sz="1000" spc="-1" strike="noStrike">
              <a:latin typeface="Arial"/>
            </a:endParaRPr>
          </a:p>
        </p:txBody>
      </p:sp>
      <p:sp>
        <p:nvSpPr>
          <p:cNvPr id="169" name="CaixaDeTexto 10"/>
          <p:cNvSpPr/>
          <p:nvPr/>
        </p:nvSpPr>
        <p:spPr>
          <a:xfrm>
            <a:off x="919800" y="3487680"/>
            <a:ext cx="1395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Gill Sans MT"/>
              </a:rPr>
              <a:t>Aposentado</a:t>
            </a:r>
            <a:endParaRPr b="0" lang="pt-BR" sz="1800" spc="-1" strike="noStrike">
              <a:latin typeface="Arial"/>
            </a:endParaRPr>
          </a:p>
        </p:txBody>
      </p:sp>
      <p:sp>
        <p:nvSpPr>
          <p:cNvPr id="170" name="CaixaDeTexto 11"/>
          <p:cNvSpPr/>
          <p:nvPr/>
        </p:nvSpPr>
        <p:spPr>
          <a:xfrm>
            <a:off x="104760" y="4408560"/>
            <a:ext cx="2170080" cy="851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Um senhor de mais idade que possui um conhecimento maior com a tecnologia, já utiliza as maneiras mais rápidas e sofisticada para sua rotina.</a:t>
            </a:r>
            <a:endParaRPr b="0" lang="pt-BR" sz="1000" spc="-1" strike="noStrike">
              <a:latin typeface="Arial"/>
            </a:endParaRPr>
          </a:p>
        </p:txBody>
      </p:sp>
      <p:sp>
        <p:nvSpPr>
          <p:cNvPr id="171" name="CaixaDeTexto 12"/>
          <p:cNvSpPr/>
          <p:nvPr/>
        </p:nvSpPr>
        <p:spPr>
          <a:xfrm>
            <a:off x="122760" y="5675400"/>
            <a:ext cx="2093760" cy="759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100" spc="-1" strike="noStrike">
                <a:solidFill>
                  <a:srgbClr val="000000"/>
                </a:solidFill>
                <a:latin typeface="Gill Sans MT"/>
              </a:rPr>
              <a:t>Mauro sonha em ganhar na loteria para melhorar seu estilo de vida, e ajudar seus filhos com as contas.</a:t>
            </a:r>
            <a:endParaRPr b="0" lang="pt-BR" sz="1100" spc="-1" strike="noStrike">
              <a:latin typeface="Arial"/>
            </a:endParaRPr>
          </a:p>
        </p:txBody>
      </p:sp>
      <p:sp>
        <p:nvSpPr>
          <p:cNvPr id="172" name="CaixaDeTexto 13"/>
          <p:cNvSpPr/>
          <p:nvPr/>
        </p:nvSpPr>
        <p:spPr>
          <a:xfrm>
            <a:off x="2762280" y="2409840"/>
            <a:ext cx="367308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Faz a utilização da televisão para programas da rede aberta e programas de streaming, o smartphone para fazer ligações de vídeo e mandar mensagens de texto aos seus familiares.</a:t>
            </a:r>
            <a:endParaRPr b="0" lang="pt-BR" sz="1000" spc="-1" strike="noStrike">
              <a:latin typeface="Arial"/>
            </a:endParaRPr>
          </a:p>
        </p:txBody>
      </p:sp>
      <p:sp>
        <p:nvSpPr>
          <p:cNvPr id="173" name="CaixaDeTexto 14"/>
          <p:cNvSpPr/>
          <p:nvPr/>
        </p:nvSpPr>
        <p:spPr>
          <a:xfrm>
            <a:off x="2574720" y="4537080"/>
            <a:ext cx="4135320" cy="926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100" spc="-1" strike="noStrike">
                <a:solidFill>
                  <a:srgbClr val="000000"/>
                </a:solidFill>
                <a:latin typeface="Gill Sans MT"/>
              </a:rPr>
              <a:t>Apesar de já ter um conhecimento sobre as plataforma que utiliza, gostaria que aprender outras maneiras de facilitar a sua rotina. Possui dificuldades em sistemas com mais segurança, e mais complexos como aplicativos de bancos e de compras online.</a:t>
            </a:r>
            <a:endParaRPr b="0" lang="pt-BR" sz="1100" spc="-1" strike="noStrike">
              <a:latin typeface="Arial"/>
            </a:endParaRPr>
          </a:p>
        </p:txBody>
      </p:sp>
      <p:sp>
        <p:nvSpPr>
          <p:cNvPr id="174" name="CaixaDeTexto 15"/>
          <p:cNvSpPr/>
          <p:nvPr/>
        </p:nvSpPr>
        <p:spPr>
          <a:xfrm>
            <a:off x="2685960" y="5524560"/>
            <a:ext cx="381924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000" spc="-1" strike="noStrike">
                <a:solidFill>
                  <a:srgbClr val="000000"/>
                </a:solidFill>
                <a:latin typeface="Gill Sans MT"/>
              </a:rPr>
              <a:t>Para um bom tratamento Mauro gostaria que o seja direto e exemplificado. Fazer uma conversação de maneira clara e espontânea.</a:t>
            </a:r>
            <a:endParaRPr b="0" lang="pt-BR" sz="1000" spc="-1" strike="noStrike">
              <a:latin typeface="Arial"/>
            </a:endParaRPr>
          </a:p>
        </p:txBody>
      </p:sp>
      <p:sp>
        <p:nvSpPr>
          <p:cNvPr id="175" name="Conector: Curvo 17"/>
          <p:cNvSpPr/>
          <p:nvPr/>
        </p:nvSpPr>
        <p:spPr>
          <a:xfrm flipV="1" rot="10800000">
            <a:off x="2670120" y="5801400"/>
            <a:ext cx="15840" cy="584280"/>
          </a:xfrm>
          <a:prstGeom prst="curvedConnector3">
            <a:avLst>
              <a:gd name="adj1" fmla="val 1042719"/>
            </a:avLst>
          </a:prstGeom>
          <a:noFill/>
          <a:ln>
            <a:solidFill>
              <a:srgbClr val="000000"/>
            </a:solidFill>
            <a:round/>
            <a:tailEnd len="med" type="triangle" w="med"/>
          </a:ln>
        </p:spPr>
        <p:style>
          <a:lnRef idx="1">
            <a:schemeClr val="accent1"/>
          </a:lnRef>
          <a:fillRef idx="0">
            <a:schemeClr val="accent1"/>
          </a:fillRef>
          <a:effectRef idx="0">
            <a:schemeClr val="accent1"/>
          </a:effectRef>
          <a:fontRef idx="minor"/>
        </p:style>
      </p:sp>
      <p:sp>
        <p:nvSpPr>
          <p:cNvPr id="176" name="CaixaDeTexto 30"/>
          <p:cNvSpPr/>
          <p:nvPr/>
        </p:nvSpPr>
        <p:spPr>
          <a:xfrm>
            <a:off x="8966880" y="2102040"/>
            <a:ext cx="11228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400" spc="-1" strike="noStrike">
                <a:solidFill>
                  <a:srgbClr val="000000"/>
                </a:solidFill>
                <a:latin typeface="Gill Sans MT"/>
              </a:rPr>
              <a:t>José Carlos</a:t>
            </a:r>
            <a:endParaRPr b="0" lang="pt-BR" sz="1400" spc="-1" strike="noStrike">
              <a:latin typeface="Arial"/>
            </a:endParaRPr>
          </a:p>
        </p:txBody>
      </p:sp>
      <p:sp>
        <p:nvSpPr>
          <p:cNvPr id="177" name="Retângulo: Cantos Arredondados 31"/>
          <p:cNvSpPr/>
          <p:nvPr/>
        </p:nvSpPr>
        <p:spPr>
          <a:xfrm>
            <a:off x="9033840" y="2404080"/>
            <a:ext cx="1244160" cy="4395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Não tem nenhum sentimento contra ou a favor da tecnologia.</a:t>
            </a:r>
            <a:endParaRPr b="0" lang="pt-BR" sz="800" spc="-1" strike="noStrike">
              <a:latin typeface="Arial"/>
            </a:endParaRPr>
          </a:p>
        </p:txBody>
      </p:sp>
      <p:sp>
        <p:nvSpPr>
          <p:cNvPr id="178" name="Retângulo: Cantos Arredondados 32"/>
          <p:cNvSpPr/>
          <p:nvPr/>
        </p:nvSpPr>
        <p:spPr>
          <a:xfrm>
            <a:off x="10415520" y="2292840"/>
            <a:ext cx="1604520" cy="5061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O jeito antigo é lento e ineficiente, mas não o incomoda realizar suas atividades diária dessa maneira.</a:t>
            </a:r>
            <a:endParaRPr b="0" lang="pt-BR" sz="800" spc="-1" strike="noStrike">
              <a:latin typeface="Arial"/>
            </a:endParaRPr>
          </a:p>
        </p:txBody>
      </p:sp>
      <p:sp>
        <p:nvSpPr>
          <p:cNvPr id="179" name="Retângulo: Cantos Arredondados 33"/>
          <p:cNvSpPr/>
          <p:nvPr/>
        </p:nvSpPr>
        <p:spPr>
          <a:xfrm>
            <a:off x="6356160" y="2551320"/>
            <a:ext cx="992520" cy="12801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Escuta que é uma perda de tempo e não vale a pena o esforço, já que as coisas ainda funcionam do jeito antigo.</a:t>
            </a:r>
            <a:endParaRPr b="0" lang="pt-BR" sz="900" spc="-1" strike="noStrike">
              <a:latin typeface="Arial"/>
            </a:endParaRPr>
          </a:p>
        </p:txBody>
      </p:sp>
      <p:sp>
        <p:nvSpPr>
          <p:cNvPr id="180" name="Retângulo: Cantos Arredondados 34"/>
          <p:cNvSpPr/>
          <p:nvPr/>
        </p:nvSpPr>
        <p:spPr>
          <a:xfrm>
            <a:off x="8484840" y="4513320"/>
            <a:ext cx="150408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Diz que vai aprender se tiver vontade ou precisar, mas não faz muita questão.</a:t>
            </a:r>
            <a:endParaRPr b="0" lang="pt-BR" sz="900" spc="-1" strike="noStrike">
              <a:latin typeface="Arial"/>
            </a:endParaRPr>
          </a:p>
        </p:txBody>
      </p:sp>
      <p:sp>
        <p:nvSpPr>
          <p:cNvPr id="181" name="Retângulo: Cantos Arredondados 35"/>
          <p:cNvSpPr/>
          <p:nvPr/>
        </p:nvSpPr>
        <p:spPr>
          <a:xfrm>
            <a:off x="10103760" y="4448160"/>
            <a:ext cx="1604520" cy="5605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Não faz nada a respeito, tenta utilizar de vez em quando, mas não é com muita determinação, desistindo se não conseguir.</a:t>
            </a:r>
            <a:endParaRPr b="0" lang="pt-BR" sz="800" spc="-1" strike="noStrike">
              <a:latin typeface="Arial"/>
            </a:endParaRPr>
          </a:p>
        </p:txBody>
      </p:sp>
      <p:sp>
        <p:nvSpPr>
          <p:cNvPr id="182" name="Retângulo: Cantos Arredondados 36"/>
          <p:cNvSpPr/>
          <p:nvPr/>
        </p:nvSpPr>
        <p:spPr>
          <a:xfrm>
            <a:off x="11274480" y="2844000"/>
            <a:ext cx="934560" cy="79272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seus amigos não fazerem muita questão de utilizarem a mídia digital, assim como ele.</a:t>
            </a:r>
            <a:endParaRPr b="0" lang="pt-BR" sz="800" spc="-1" strike="noStrike">
              <a:latin typeface="Arial"/>
            </a:endParaRPr>
          </a:p>
        </p:txBody>
      </p:sp>
      <p:sp>
        <p:nvSpPr>
          <p:cNvPr id="183" name="Retângulo: Cantos Arredondados 37"/>
          <p:cNvSpPr/>
          <p:nvPr/>
        </p:nvSpPr>
        <p:spPr>
          <a:xfrm>
            <a:off x="10847160" y="3666240"/>
            <a:ext cx="1318680" cy="5061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Vê seus parentes transitando para o meio digital.</a:t>
            </a:r>
            <a:endParaRPr b="0" lang="pt-BR" sz="800" spc="-1" strike="noStrike">
              <a:latin typeface="Arial"/>
            </a:endParaRPr>
          </a:p>
        </p:txBody>
      </p:sp>
      <p:sp>
        <p:nvSpPr>
          <p:cNvPr id="184" name="CaixaDeTexto 38"/>
          <p:cNvSpPr/>
          <p:nvPr/>
        </p:nvSpPr>
        <p:spPr>
          <a:xfrm>
            <a:off x="6666120" y="5185800"/>
            <a:ext cx="2839320" cy="45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Não consegue realizar compras online ou gerenciar sua vida financeira por falta de conhecimento e de quem ensina-lo</a:t>
            </a:r>
            <a:endParaRPr b="0" lang="pt-BR" sz="800" spc="-1" strike="noStrike">
              <a:latin typeface="Arial"/>
            </a:endParaRPr>
          </a:p>
        </p:txBody>
      </p:sp>
      <p:sp>
        <p:nvSpPr>
          <p:cNvPr id="185" name="CaixaDeTexto 39"/>
          <p:cNvSpPr/>
          <p:nvPr/>
        </p:nvSpPr>
        <p:spPr>
          <a:xfrm>
            <a:off x="9399240" y="5177160"/>
            <a:ext cx="3011760" cy="45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800" spc="-1" strike="noStrike">
                <a:solidFill>
                  <a:srgbClr val="000000"/>
                </a:solidFill>
                <a:latin typeface="Gill Sans MT"/>
              </a:rPr>
              <a:t>Gostaria de aprender a realizar compras online, assim como saber quais sites são confiáveis e como criar contas em redes sociais.</a:t>
            </a:r>
            <a:endParaRPr b="0" lang="pt-BR" sz="800" spc="-1" strike="noStrike">
              <a:latin typeface="Arial"/>
            </a:endParaRPr>
          </a:p>
        </p:txBody>
      </p:sp>
      <p:sp>
        <p:nvSpPr>
          <p:cNvPr id="186" name="Retângulo: Cantos Arredondados 24"/>
          <p:cNvSpPr/>
          <p:nvPr/>
        </p:nvSpPr>
        <p:spPr>
          <a:xfrm>
            <a:off x="7443360" y="2327760"/>
            <a:ext cx="1504080" cy="525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800" spc="-1" strike="noStrike">
                <a:solidFill>
                  <a:srgbClr val="ffffff"/>
                </a:solidFill>
                <a:latin typeface="Gill Sans MT"/>
              </a:rPr>
              <a:t>Sente que poderia dinamizar a sua vida, mas ao mesmo tempo não se importa o suficiente para aprender.</a:t>
            </a:r>
            <a:endParaRPr b="0" lang="pt-BR" sz="800" spc="-1" strike="noStrike">
              <a:latin typeface="Arial"/>
            </a:endParaRPr>
          </a:p>
        </p:txBody>
      </p:sp>
      <p:sp>
        <p:nvSpPr>
          <p:cNvPr id="187" name="Retângulo: Cantos Arredondados 25"/>
          <p:cNvSpPr/>
          <p:nvPr/>
        </p:nvSpPr>
        <p:spPr>
          <a:xfrm>
            <a:off x="6554880" y="3913200"/>
            <a:ext cx="1358280" cy="77760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Ouve de muitos produtos que deseja comprar, mas que estão disponiveis apenas em lojas virtuais.</a:t>
            </a:r>
            <a:endParaRPr b="0" lang="pt-BR" sz="900" spc="-1" strike="noStrike">
              <a:latin typeface="Arial"/>
            </a:endParaRPr>
          </a:p>
        </p:txBody>
      </p:sp>
      <p:sp>
        <p:nvSpPr>
          <p:cNvPr id="188" name="Retângulo: Cantos Arredondados 26"/>
          <p:cNvSpPr/>
          <p:nvPr/>
        </p:nvSpPr>
        <p:spPr>
          <a:xfrm>
            <a:off x="7386840" y="3129480"/>
            <a:ext cx="1125360" cy="698760"/>
          </a:xfrm>
          <a:prstGeom prst="roundRect">
            <a:avLst>
              <a:gd name="adj" fmla="val 16667"/>
            </a:avLst>
          </a:prstGeom>
          <a:solidFill>
            <a:srgbClr val="f6a21d"/>
          </a:solidFill>
          <a:ln>
            <a:solidFill>
              <a:srgbClr val="b5771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900" spc="-1" strike="noStrike">
                <a:solidFill>
                  <a:srgbClr val="ffffff"/>
                </a:solidFill>
                <a:latin typeface="Gill Sans MT"/>
              </a:rPr>
              <a:t>Ouve como pode melhorar sua qualidade de vida com os meios tecnológicos.</a:t>
            </a:r>
            <a:endParaRPr b="0" lang="pt-BR"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TM10001115[[fn=Pacote]]</Template>
  <TotalTime>77</TotalTime>
  <Application>LibreOffice/7.1.6.2$Windows_X86_64 LibreOffice_project/0e133318fcee89abacd6a7d077e292f1145735c3</Application>
  <AppVersion>15.0000</AppVersion>
  <Words>2972</Words>
  <Paragraphs>197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2022-04-16T16:13:04Z</dcterms:created>
  <dc:creator>André Bassini</dc:creator>
  <dc:description/>
  <dc:language>pt-BR</dc:language>
  <cp:lastModifiedBy/>
  <dcterms:modified xsi:type="dcterms:W3CDTF">2022-04-17T21:13:51Z</dcterms:modified>
  <cp:revision>3</cp:revision>
  <dc:subject/>
  <dc:title>Dificuldade de acesso a tecnologia para idosos.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