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41">
          <p15:clr>
            <a:srgbClr val="A4A3A4"/>
          </p15:clr>
        </p15:guide>
        <p15:guide id="2" pos="2880">
          <p15:clr>
            <a:srgbClr val="A4A3A4"/>
          </p15:clr>
        </p15:guide>
        <p15:guide id="3" pos="85">
          <p15:clr>
            <a:srgbClr val="9AA0A6"/>
          </p15:clr>
        </p15:guide>
        <p15:guide id="4" orient="horz" pos="101">
          <p15:clr>
            <a:srgbClr val="9AA0A6"/>
          </p15:clr>
        </p15:guide>
        <p15:guide id="5" orient="horz" pos="714">
          <p15:clr>
            <a:srgbClr val="9AA0A6"/>
          </p15:clr>
        </p15:guide>
        <p15:guide id="6" orient="horz" pos="19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41" orient="horz"/>
        <p:guide pos="2880"/>
        <p:guide pos="85"/>
        <p:guide pos="101" orient="horz"/>
        <p:guide pos="714" orient="horz"/>
        <p:guide pos="190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595412b0e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595412b0e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95412b0e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95412b0e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595412b0e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595412b0e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595412b0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595412b0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595412b0e2_9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595412b0e2_9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595412b0e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595412b0e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595412b0e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595412b0e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595412b0e2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595412b0e2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Melhor Preço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00">
                <a:solidFill>
                  <a:schemeClr val="dk1"/>
                </a:solidFill>
              </a:rPr>
              <a:t>Participantes</a:t>
            </a:r>
            <a:endParaRPr b="1" sz="17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Henrique Temponi Maia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Jerson Vitor de Paula Gomes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João Paulo de Castro Markiewicz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Lucas Randazzo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Wallace Freitas Oliveira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500" y="29300"/>
            <a:ext cx="2338000" cy="22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311700" y="159900"/>
            <a:ext cx="8520600" cy="8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 do problema</a:t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135000" y="1018200"/>
            <a:ext cx="7321200" cy="4017300"/>
          </a:xfrm>
          <a:prstGeom prst="roundRect">
            <a:avLst>
              <a:gd fmla="val 7829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 txBox="1"/>
          <p:nvPr/>
        </p:nvSpPr>
        <p:spPr>
          <a:xfrm>
            <a:off x="135000" y="1029750"/>
            <a:ext cx="70806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CADE4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BR" sz="1600">
                <a:solidFill>
                  <a:srgbClr val="334155"/>
                </a:solidFill>
                <a:latin typeface="Nunito"/>
                <a:ea typeface="Nunito"/>
                <a:cs typeface="Nunito"/>
                <a:sym typeface="Nunito"/>
              </a:rPr>
              <a:t>Praticamente todas as pessoas dependem de forma direta ou indireta dos supermercados. A alta dos preços dos produtos é algo recorrente na atualidade e impacta na vida da maioria da população. Alguns motivos implicam diretamente nesse setor, são alguns deles:</a:t>
            </a:r>
            <a:endParaRPr sz="1600">
              <a:solidFill>
                <a:srgbClr val="33415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3415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CADE4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BR" sz="1600">
                <a:solidFill>
                  <a:srgbClr val="334155"/>
                </a:solidFill>
                <a:latin typeface="Nunito"/>
                <a:ea typeface="Nunito"/>
                <a:cs typeface="Nunito"/>
                <a:sym typeface="Nunito"/>
              </a:rPr>
              <a:t>*</a:t>
            </a:r>
            <a:r>
              <a:rPr lang="pt-BR" sz="1600">
                <a:solidFill>
                  <a:srgbClr val="3F2C2E"/>
                </a:solidFill>
                <a:latin typeface="Nunito"/>
                <a:ea typeface="Nunito"/>
                <a:cs typeface="Nunito"/>
                <a:sym typeface="Nunito"/>
              </a:rPr>
              <a:t>Pandemia						</a:t>
            </a:r>
            <a:r>
              <a:rPr lang="pt-BR" sz="1600">
                <a:solidFill>
                  <a:srgbClr val="334155"/>
                </a:solidFill>
                <a:latin typeface="Nunito"/>
                <a:ea typeface="Nunito"/>
                <a:cs typeface="Nunito"/>
                <a:sym typeface="Nunito"/>
              </a:rPr>
              <a:t>*</a:t>
            </a:r>
            <a:r>
              <a:rPr lang="pt-BR" sz="1600">
                <a:solidFill>
                  <a:srgbClr val="3F2C2E"/>
                </a:solidFill>
                <a:latin typeface="Nunito"/>
                <a:ea typeface="Nunito"/>
                <a:cs typeface="Nunito"/>
                <a:sym typeface="Nunito"/>
              </a:rPr>
              <a:t>Guerra no leste europeu</a:t>
            </a:r>
            <a:endParaRPr sz="1600">
              <a:solidFill>
                <a:srgbClr val="3F2C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1CADE4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BR" sz="1600">
                <a:solidFill>
                  <a:srgbClr val="334155"/>
                </a:solidFill>
                <a:latin typeface="Nunito"/>
                <a:ea typeface="Nunito"/>
                <a:cs typeface="Nunito"/>
                <a:sym typeface="Nunito"/>
              </a:rPr>
              <a:t>*</a:t>
            </a:r>
            <a:r>
              <a:rPr lang="pt-BR" sz="1600">
                <a:solidFill>
                  <a:srgbClr val="3F2C2E"/>
                </a:solidFill>
                <a:latin typeface="Nunito"/>
                <a:ea typeface="Nunito"/>
                <a:cs typeface="Nunito"/>
                <a:sym typeface="Nunito"/>
              </a:rPr>
              <a:t>Aumento no custo de transporte		</a:t>
            </a:r>
            <a:r>
              <a:rPr lang="pt-BR" sz="1600">
                <a:solidFill>
                  <a:srgbClr val="334155"/>
                </a:solidFill>
                <a:latin typeface="Nunito"/>
                <a:ea typeface="Nunito"/>
                <a:cs typeface="Nunito"/>
                <a:sym typeface="Nunito"/>
              </a:rPr>
              <a:t>*</a:t>
            </a:r>
            <a:r>
              <a:rPr lang="pt-BR" sz="1600">
                <a:solidFill>
                  <a:srgbClr val="3F2C2E"/>
                </a:solidFill>
                <a:latin typeface="Nunito"/>
                <a:ea typeface="Nunito"/>
                <a:cs typeface="Nunito"/>
                <a:sym typeface="Nunito"/>
              </a:rPr>
              <a:t>Escassez hídrica no Brasil</a:t>
            </a:r>
            <a:endParaRPr sz="1600">
              <a:solidFill>
                <a:srgbClr val="3F2C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1CADE4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BR" sz="1600">
                <a:solidFill>
                  <a:srgbClr val="334155"/>
                </a:solidFill>
                <a:latin typeface="Nunito"/>
                <a:ea typeface="Nunito"/>
                <a:cs typeface="Nunito"/>
                <a:sym typeface="Nunito"/>
              </a:rPr>
              <a:t>*</a:t>
            </a:r>
            <a:r>
              <a:rPr lang="pt-BR" sz="1600">
                <a:solidFill>
                  <a:srgbClr val="3F2C2E"/>
                </a:solidFill>
                <a:latin typeface="Nunito"/>
                <a:ea typeface="Nunito"/>
                <a:cs typeface="Nunito"/>
                <a:sym typeface="Nunito"/>
              </a:rPr>
              <a:t>Energia mais cara					</a:t>
            </a:r>
            <a:r>
              <a:rPr lang="pt-BR" sz="1600">
                <a:solidFill>
                  <a:srgbClr val="334155"/>
                </a:solidFill>
                <a:latin typeface="Nunito"/>
                <a:ea typeface="Nunito"/>
                <a:cs typeface="Nunito"/>
                <a:sym typeface="Nunito"/>
              </a:rPr>
              <a:t>*</a:t>
            </a:r>
            <a:r>
              <a:rPr lang="pt-BR" sz="1600">
                <a:solidFill>
                  <a:srgbClr val="3F2C2E"/>
                </a:solidFill>
                <a:latin typeface="Nunito"/>
                <a:ea typeface="Nunito"/>
                <a:cs typeface="Nunito"/>
                <a:sym typeface="Nunito"/>
              </a:rPr>
              <a:t>Má gestão das finanças públicas</a:t>
            </a:r>
            <a:endParaRPr sz="1600">
              <a:solidFill>
                <a:srgbClr val="3F2C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1CADE4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BR" sz="1600">
                <a:solidFill>
                  <a:srgbClr val="334155"/>
                </a:solidFill>
                <a:latin typeface="Nunito"/>
                <a:ea typeface="Nunito"/>
                <a:cs typeface="Nunito"/>
                <a:sym typeface="Nunito"/>
              </a:rPr>
              <a:t>*</a:t>
            </a:r>
            <a:r>
              <a:rPr lang="pt-BR" sz="1600">
                <a:solidFill>
                  <a:srgbClr val="3F2C2E"/>
                </a:solidFill>
                <a:latin typeface="Nunito"/>
                <a:ea typeface="Nunito"/>
                <a:cs typeface="Nunito"/>
                <a:sym typeface="Nunito"/>
              </a:rPr>
              <a:t>Desvalorização do real</a:t>
            </a:r>
            <a:endParaRPr sz="1600">
              <a:solidFill>
                <a:srgbClr val="3F2C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pt-BR" sz="1600">
                <a:solidFill>
                  <a:srgbClr val="1CADE4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lang="pt-BR" sz="1600">
                <a:solidFill>
                  <a:srgbClr val="334155"/>
                </a:solidFill>
                <a:latin typeface="Nunito"/>
                <a:ea typeface="Nunito"/>
                <a:cs typeface="Nunito"/>
                <a:sym typeface="Nunito"/>
              </a:rPr>
              <a:t>Assim, há uma necessidade urgente de uma solução para amenizar o problema.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/>
          <p:nvPr/>
        </p:nvSpPr>
        <p:spPr>
          <a:xfrm>
            <a:off x="135000" y="1221575"/>
            <a:ext cx="8852700" cy="3829500"/>
          </a:xfrm>
          <a:prstGeom prst="roundRect">
            <a:avLst>
              <a:gd fmla="val 5654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 txBox="1"/>
          <p:nvPr/>
        </p:nvSpPr>
        <p:spPr>
          <a:xfrm>
            <a:off x="3959400" y="1259150"/>
            <a:ext cx="48477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3F2C2E"/>
                </a:solidFill>
                <a:latin typeface="Nunito"/>
                <a:ea typeface="Nunito"/>
                <a:cs typeface="Nunito"/>
                <a:sym typeface="Nunito"/>
              </a:rPr>
              <a:t>Personas:</a:t>
            </a:r>
            <a:endParaRPr sz="2000">
              <a:solidFill>
                <a:srgbClr val="3F2C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2C2E"/>
              </a:buClr>
              <a:buSzPts val="1600"/>
              <a:buFont typeface="Nunito"/>
              <a:buChar char="-"/>
            </a:pPr>
            <a:r>
              <a:rPr lang="pt-BR" sz="1600">
                <a:solidFill>
                  <a:srgbClr val="3F2C2E"/>
                </a:solidFill>
                <a:latin typeface="Nunito"/>
                <a:ea typeface="Nunito"/>
                <a:cs typeface="Nunito"/>
                <a:sym typeface="Nunito"/>
              </a:rPr>
              <a:t>Márcia tem 53 anos, Professora, e quer economizar tempo fazendo compras de casa.</a:t>
            </a:r>
            <a:endParaRPr sz="1600">
              <a:solidFill>
                <a:srgbClr val="3F2C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2C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2C2E"/>
              </a:buClr>
              <a:buSzPts val="1600"/>
              <a:buFont typeface="Nunito"/>
              <a:buChar char="-"/>
            </a:pPr>
            <a:r>
              <a:rPr lang="pt-BR" sz="1600">
                <a:solidFill>
                  <a:srgbClr val="3F2C2E"/>
                </a:solidFill>
                <a:latin typeface="Nunito"/>
                <a:ea typeface="Nunito"/>
                <a:cs typeface="Nunito"/>
                <a:sym typeface="Nunito"/>
              </a:rPr>
              <a:t>Rubens tem 60 anos, aposentado, gostaria de ter uma noção melhor dos preços de supermercado.</a:t>
            </a:r>
            <a:endParaRPr sz="1600">
              <a:solidFill>
                <a:srgbClr val="3F2C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2C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2C2E"/>
              </a:buClr>
              <a:buSzPts val="1600"/>
              <a:buFont typeface="Nunito"/>
              <a:buChar char="-"/>
            </a:pPr>
            <a:r>
              <a:rPr lang="pt-BR" sz="1600">
                <a:solidFill>
                  <a:srgbClr val="3F2C2E"/>
                </a:solidFill>
                <a:latin typeface="Nunito"/>
                <a:ea typeface="Nunito"/>
                <a:cs typeface="Nunito"/>
                <a:sym typeface="Nunito"/>
              </a:rPr>
              <a:t>Felipe tem 19 anos, estudante, saber melhor opção para comprar suas coisas.</a:t>
            </a:r>
            <a:endParaRPr sz="1600">
              <a:solidFill>
                <a:srgbClr val="3F2C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2C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2C2E"/>
              </a:buClr>
              <a:buSzPts val="1600"/>
              <a:buFont typeface="Nunito"/>
              <a:buChar char="-"/>
            </a:pPr>
            <a:r>
              <a:rPr lang="pt-BR" sz="1600">
                <a:solidFill>
                  <a:srgbClr val="3F2C2E"/>
                </a:solidFill>
                <a:latin typeface="Nunito"/>
                <a:ea typeface="Nunito"/>
                <a:cs typeface="Nunito"/>
                <a:sym typeface="Nunito"/>
              </a:rPr>
              <a:t>Giselle tem 32 anos, arquiteta, quer poupar com gastos desnecessários com oscilação do mercado.</a:t>
            </a:r>
            <a:endParaRPr sz="1600">
              <a:solidFill>
                <a:srgbClr val="3F2C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2C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135000" y="1259150"/>
            <a:ext cx="36579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Nunito"/>
                <a:ea typeface="Nunito"/>
                <a:cs typeface="Nunito"/>
                <a:sym typeface="Nunito"/>
              </a:rPr>
              <a:t>Público alvo: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Nunito"/>
                <a:ea typeface="Nunito"/>
                <a:cs typeface="Nunito"/>
                <a:sym typeface="Nunito"/>
              </a:rPr>
              <a:t>Melhor Preço busca atender uma grande gama de clientes que buscam economia no seu dia-a-dia, a partir de pesquisas realizadas foram </a:t>
            </a:r>
            <a:r>
              <a:rPr lang="pt-BR" sz="1600">
                <a:latin typeface="Nunito"/>
                <a:ea typeface="Nunito"/>
                <a:cs typeface="Nunito"/>
                <a:sym typeface="Nunito"/>
              </a:rPr>
              <a:t>subdivididos</a:t>
            </a:r>
            <a:r>
              <a:rPr lang="pt-BR" sz="1600">
                <a:latin typeface="Nunito"/>
                <a:ea typeface="Nunito"/>
                <a:cs typeface="Nunito"/>
                <a:sym typeface="Nunito"/>
              </a:rPr>
              <a:t> em três grupos, os que priorizam o tempo, mas não perdem uma promoção, os que priorizam o preço, e os que priorizam uma mesclagem de ambos em conjunto com maior qualidade de atendimento e produtos ofertados.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5"/>
          <p:cNvSpPr txBox="1"/>
          <p:nvPr>
            <p:ph type="ctrTitle"/>
          </p:nvPr>
        </p:nvSpPr>
        <p:spPr>
          <a:xfrm>
            <a:off x="311700" y="159900"/>
            <a:ext cx="86760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/>
              <a:t>PÚBLICO ALVO | PERSONAS</a:t>
            </a:r>
            <a:endParaRPr sz="3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/>
          <p:nvPr/>
        </p:nvSpPr>
        <p:spPr>
          <a:xfrm>
            <a:off x="148025" y="1629500"/>
            <a:ext cx="6168600" cy="3310500"/>
          </a:xfrm>
          <a:prstGeom prst="roundRect">
            <a:avLst>
              <a:gd fmla="val 9118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0" name="Google Shape;300;p16"/>
          <p:cNvSpPr txBox="1"/>
          <p:nvPr>
            <p:ph type="ctrTitle"/>
          </p:nvPr>
        </p:nvSpPr>
        <p:spPr>
          <a:xfrm>
            <a:off x="311700" y="159900"/>
            <a:ext cx="88323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 de Solução | Objetivos</a:t>
            </a:r>
            <a:endParaRPr/>
          </a:p>
        </p:txBody>
      </p:sp>
      <p:sp>
        <p:nvSpPr>
          <p:cNvPr id="301" name="Google Shape;301;p16"/>
          <p:cNvSpPr txBox="1"/>
          <p:nvPr>
            <p:ph idx="1" type="subTitle"/>
          </p:nvPr>
        </p:nvSpPr>
        <p:spPr>
          <a:xfrm>
            <a:off x="415300" y="1870025"/>
            <a:ext cx="4953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334155"/>
                </a:solidFill>
              </a:rPr>
              <a:t>Buscamos, por meio de uma aplicação, ajudar as pessoas a lidar com os altos preços da atualidade, trazendo economia e maior poder de compra.</a:t>
            </a:r>
            <a:endParaRPr>
              <a:solidFill>
                <a:srgbClr val="334155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CADE4"/>
                </a:solidFill>
              </a:rPr>
              <a:t> </a:t>
            </a:r>
            <a:endParaRPr>
              <a:solidFill>
                <a:srgbClr val="1CADE4"/>
              </a:solidFill>
            </a:endParaRPr>
          </a:p>
          <a:p>
            <a:pPr indent="0" lvl="0" marL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415300" y="2862875"/>
            <a:ext cx="5589000" cy="21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-"/>
            </a:pPr>
            <a:r>
              <a:rPr lang="pt-BR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Comparar valores entre mercados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-"/>
            </a:pPr>
            <a:r>
              <a:rPr lang="pt-BR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Encontrar menores preços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-"/>
            </a:pPr>
            <a:r>
              <a:rPr lang="pt-BR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Filtrar mercados por região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-"/>
            </a:pPr>
            <a:r>
              <a:rPr lang="pt-BR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Encontrar a menor distância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-"/>
            </a:pPr>
            <a:r>
              <a:rPr lang="pt-BR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Atualizar o preço dos produtos em tempo real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-"/>
            </a:pPr>
            <a:r>
              <a:rPr lang="pt-BR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Calcular o valor da economia na compra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/>
          <p:nvPr/>
        </p:nvSpPr>
        <p:spPr>
          <a:xfrm>
            <a:off x="154950" y="1130100"/>
            <a:ext cx="6656100" cy="3801300"/>
          </a:xfrm>
          <a:prstGeom prst="roundRect">
            <a:avLst>
              <a:gd fmla="val 7119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"/>
          <p:cNvSpPr txBox="1"/>
          <p:nvPr>
            <p:ph type="ctrTitle"/>
          </p:nvPr>
        </p:nvSpPr>
        <p:spPr>
          <a:xfrm>
            <a:off x="311700" y="159900"/>
            <a:ext cx="88323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/>
              <a:t>Histórias de Usuários </a:t>
            </a:r>
            <a:endParaRPr sz="4300"/>
          </a:p>
        </p:txBody>
      </p:sp>
      <p:sp>
        <p:nvSpPr>
          <p:cNvPr id="309" name="Google Shape;309;p17"/>
          <p:cNvSpPr txBox="1"/>
          <p:nvPr/>
        </p:nvSpPr>
        <p:spPr>
          <a:xfrm>
            <a:off x="154950" y="1238150"/>
            <a:ext cx="63021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lang="pt-BR" sz="1600">
                <a:latin typeface="Nunito"/>
                <a:ea typeface="Nunito"/>
                <a:cs typeface="Nunito"/>
                <a:sym typeface="Nunito"/>
              </a:rPr>
              <a:t>Eu como </a:t>
            </a:r>
            <a:r>
              <a:rPr lang="pt-BR" sz="1600">
                <a:latin typeface="Nunito"/>
                <a:ea typeface="Nunito"/>
                <a:cs typeface="Nunito"/>
                <a:sym typeface="Nunito"/>
              </a:rPr>
              <a:t>Márcia,</a:t>
            </a:r>
            <a:r>
              <a:rPr lang="pt-BR" sz="1600">
                <a:latin typeface="Nunito"/>
                <a:ea typeface="Nunito"/>
                <a:cs typeface="Nunito"/>
                <a:sym typeface="Nunito"/>
              </a:rPr>
              <a:t> preciso saber se um mercado tem determinado produto, para evitar de ir e perder a viagem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lang="pt-BR" sz="1600">
                <a:latin typeface="Nunito"/>
                <a:ea typeface="Nunito"/>
                <a:cs typeface="Nunito"/>
                <a:sym typeface="Nunito"/>
              </a:rPr>
              <a:t>Eu como Rubens, quero ter melhor noção dos preços ao fazer compras para adquirir apartamento </a:t>
            </a:r>
            <a:r>
              <a:rPr lang="pt-BR" sz="1600">
                <a:latin typeface="Nunito"/>
                <a:ea typeface="Nunito"/>
                <a:cs typeface="Nunito"/>
                <a:sym typeface="Nunito"/>
              </a:rPr>
              <a:t>próprio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lang="pt-BR" sz="1600">
                <a:latin typeface="Nunito"/>
                <a:ea typeface="Nunito"/>
                <a:cs typeface="Nunito"/>
                <a:sym typeface="Nunito"/>
              </a:rPr>
              <a:t>Eu como Felipe, preciso saber a avaliação e distância do mercado, para poder assegurar a qualidade e o tempo que será gasto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lang="pt-BR" sz="1600">
                <a:latin typeface="Nunito"/>
                <a:ea typeface="Nunito"/>
                <a:cs typeface="Nunito"/>
                <a:sym typeface="Nunito"/>
              </a:rPr>
              <a:t>Eu como Giselle, quero conseguir ter mais poder de compra, para economizar seu dinheiro para investir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ctrTitle"/>
          </p:nvPr>
        </p:nvSpPr>
        <p:spPr>
          <a:xfrm>
            <a:off x="311700" y="159900"/>
            <a:ext cx="88323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/>
              <a:t>Requisitos</a:t>
            </a:r>
            <a:endParaRPr/>
          </a:p>
        </p:txBody>
      </p:sp>
      <p:sp>
        <p:nvSpPr>
          <p:cNvPr id="315" name="Google Shape;315;p1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8"/>
          <p:cNvSpPr/>
          <p:nvPr/>
        </p:nvSpPr>
        <p:spPr>
          <a:xfrm>
            <a:off x="135000" y="1143600"/>
            <a:ext cx="7173000" cy="3774300"/>
          </a:xfrm>
          <a:prstGeom prst="roundRect">
            <a:avLst>
              <a:gd fmla="val 7352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8"/>
          <p:cNvSpPr txBox="1"/>
          <p:nvPr/>
        </p:nvSpPr>
        <p:spPr>
          <a:xfrm>
            <a:off x="311700" y="1334100"/>
            <a:ext cx="3802800" cy="3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37">
                <a:latin typeface="Nunito"/>
                <a:ea typeface="Nunito"/>
                <a:cs typeface="Nunito"/>
                <a:sym typeface="Nunito"/>
              </a:rPr>
              <a:t>Funcionais</a:t>
            </a:r>
            <a:endParaRPr b="1" sz="1737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37">
              <a:latin typeface="Nunito"/>
              <a:ea typeface="Nunito"/>
              <a:cs typeface="Nunito"/>
              <a:sym typeface="Nunito"/>
            </a:endParaRPr>
          </a:p>
          <a:p>
            <a:pPr indent="-33890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7"/>
              <a:buFont typeface="Nunito"/>
              <a:buChar char="-"/>
            </a:pPr>
            <a:r>
              <a:rPr lang="pt-BR" sz="1737">
                <a:latin typeface="Nunito"/>
                <a:ea typeface="Nunito"/>
                <a:cs typeface="Nunito"/>
                <a:sym typeface="Nunito"/>
              </a:rPr>
              <a:t>Permitir que usuários tenham listas de compras cadastradas</a:t>
            </a:r>
            <a:endParaRPr sz="1737">
              <a:latin typeface="Nunito"/>
              <a:ea typeface="Nunito"/>
              <a:cs typeface="Nunito"/>
              <a:sym typeface="Nunito"/>
            </a:endParaRPr>
          </a:p>
          <a:p>
            <a:pPr indent="-338904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7"/>
              <a:buFont typeface="Nunito"/>
              <a:buChar char="-"/>
            </a:pPr>
            <a:r>
              <a:t/>
            </a:r>
            <a:endParaRPr sz="1737">
              <a:latin typeface="Nunito"/>
              <a:ea typeface="Nunito"/>
              <a:cs typeface="Nunito"/>
              <a:sym typeface="Nunito"/>
            </a:endParaRPr>
          </a:p>
          <a:p>
            <a:pPr indent="-33890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7"/>
              <a:buFont typeface="Nunito"/>
              <a:buChar char="-"/>
            </a:pPr>
            <a:r>
              <a:rPr lang="pt-BR" sz="1737">
                <a:latin typeface="Nunito"/>
                <a:ea typeface="Nunito"/>
                <a:cs typeface="Nunito"/>
                <a:sym typeface="Nunito"/>
              </a:rPr>
              <a:t>Permitir que usuários visualizem melhores opções de compra das listas cadastradas</a:t>
            </a:r>
            <a:endParaRPr sz="1737">
              <a:latin typeface="Nunito"/>
              <a:ea typeface="Nunito"/>
              <a:cs typeface="Nunito"/>
              <a:sym typeface="Nunito"/>
            </a:endParaRPr>
          </a:p>
          <a:p>
            <a:pPr indent="-338904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7"/>
              <a:buFont typeface="Nunito"/>
              <a:buChar char="-"/>
            </a:pPr>
            <a:r>
              <a:t/>
            </a:r>
            <a:endParaRPr sz="1737">
              <a:latin typeface="Nunito"/>
              <a:ea typeface="Nunito"/>
              <a:cs typeface="Nunito"/>
              <a:sym typeface="Nunito"/>
            </a:endParaRPr>
          </a:p>
          <a:p>
            <a:pPr indent="-33890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7"/>
              <a:buFont typeface="Nunito"/>
              <a:buChar char="-"/>
            </a:pPr>
            <a:r>
              <a:rPr lang="pt-BR" sz="1737">
                <a:latin typeface="Nunito"/>
                <a:ea typeface="Nunito"/>
                <a:cs typeface="Nunito"/>
                <a:sym typeface="Nunito"/>
              </a:rPr>
              <a:t>Permitir que usuários auxiliem na atualização dos dados de preço</a:t>
            </a:r>
            <a:endParaRPr sz="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4114500" y="1334100"/>
            <a:ext cx="3046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Não Funcionais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-"/>
            </a:pPr>
            <a:r>
              <a:rPr lang="pt-BR" sz="1800">
                <a:latin typeface="Nunito"/>
                <a:ea typeface="Nunito"/>
                <a:cs typeface="Nunito"/>
                <a:sym typeface="Nunito"/>
              </a:rPr>
              <a:t>Sistema deve ser responsivo para rodar em dispositivos móveis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-"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-"/>
            </a:pPr>
            <a:r>
              <a:rPr lang="pt-BR" sz="1800">
                <a:latin typeface="Nunito"/>
                <a:ea typeface="Nunito"/>
                <a:cs typeface="Nunito"/>
                <a:sym typeface="Nunito"/>
              </a:rPr>
              <a:t>Deve processar requisições do usuário em no máximo 3s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/>
          <p:nvPr/>
        </p:nvSpPr>
        <p:spPr>
          <a:xfrm>
            <a:off x="135000" y="1018200"/>
            <a:ext cx="8842500" cy="404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"/>
          <p:cNvSpPr txBox="1"/>
          <p:nvPr>
            <p:ph type="ctrTitle"/>
          </p:nvPr>
        </p:nvSpPr>
        <p:spPr>
          <a:xfrm>
            <a:off x="311700" y="159900"/>
            <a:ext cx="85206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080"/>
              <a:t>PROJETO DA INTERFACE</a:t>
            </a:r>
            <a:endParaRPr sz="4080"/>
          </a:p>
        </p:txBody>
      </p:sp>
      <p:pic>
        <p:nvPicPr>
          <p:cNvPr id="325" name="Google Shape;3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975" y="1773357"/>
            <a:ext cx="3007576" cy="3127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25" y="1911300"/>
            <a:ext cx="3829200" cy="29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9"/>
          <p:cNvSpPr txBox="1"/>
          <p:nvPr/>
        </p:nvSpPr>
        <p:spPr>
          <a:xfrm>
            <a:off x="403000" y="1320913"/>
            <a:ext cx="382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</a:rPr>
              <a:t>MOBILE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5490563" y="1320925"/>
            <a:ext cx="323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</a:rPr>
              <a:t>DESKTOP</a:t>
            </a:r>
            <a:endParaRPr b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/>
          <p:nvPr>
            <p:ph type="ctrTitle"/>
          </p:nvPr>
        </p:nvSpPr>
        <p:spPr>
          <a:xfrm>
            <a:off x="311700" y="159900"/>
            <a:ext cx="85206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</a:t>
            </a:r>
            <a:r>
              <a:rPr lang="pt-BR"/>
              <a:t>etodologia</a:t>
            </a:r>
            <a:endParaRPr/>
          </a:p>
        </p:txBody>
      </p:sp>
      <p:sp>
        <p:nvSpPr>
          <p:cNvPr id="334" name="Google Shape;334;p20"/>
          <p:cNvSpPr/>
          <p:nvPr/>
        </p:nvSpPr>
        <p:spPr>
          <a:xfrm>
            <a:off x="135000" y="1210875"/>
            <a:ext cx="7025100" cy="353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0"/>
          <p:cNvSpPr txBox="1"/>
          <p:nvPr>
            <p:ph idx="1" type="subTitle"/>
          </p:nvPr>
        </p:nvSpPr>
        <p:spPr>
          <a:xfrm>
            <a:off x="278850" y="1367275"/>
            <a:ext cx="6737400" cy="3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Char char="-"/>
            </a:pPr>
            <a:r>
              <a:rPr lang="pt-BR">
                <a:solidFill>
                  <a:srgbClr val="0D0D0D"/>
                </a:solidFill>
              </a:rPr>
              <a:t>A </a:t>
            </a:r>
            <a:r>
              <a:rPr lang="pt-BR">
                <a:solidFill>
                  <a:srgbClr val="0D0D0D"/>
                </a:solidFill>
              </a:rPr>
              <a:t>metodologia</a:t>
            </a:r>
            <a:r>
              <a:rPr lang="pt-BR">
                <a:solidFill>
                  <a:srgbClr val="0D0D0D"/>
                </a:solidFill>
              </a:rPr>
              <a:t> adotada pelo grupo foi a SCRUM, d</a:t>
            </a:r>
            <a:r>
              <a:rPr lang="pt-BR">
                <a:solidFill>
                  <a:srgbClr val="0D0D0D"/>
                </a:solidFill>
              </a:rPr>
              <a:t>urante as sprints serão realizadas reuniões frequentes a cada três dias, </a:t>
            </a:r>
            <a:r>
              <a:rPr lang="pt-BR">
                <a:solidFill>
                  <a:srgbClr val="0D0D0D"/>
                </a:solidFill>
              </a:rPr>
              <a:t> nela todos os membros ficarão responsáveis por determinada parte das tarefas a serem entregues durante as sprints.</a:t>
            </a:r>
            <a:endParaRPr>
              <a:solidFill>
                <a:srgbClr val="0D0D0D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Char char="-"/>
            </a:pPr>
            <a:r>
              <a:rPr lang="pt-BR">
                <a:solidFill>
                  <a:srgbClr val="0D0D0D"/>
                </a:solidFill>
              </a:rPr>
              <a:t>Serão </a:t>
            </a:r>
            <a:r>
              <a:rPr lang="pt-BR">
                <a:solidFill>
                  <a:srgbClr val="0D0D0D"/>
                </a:solidFill>
              </a:rPr>
              <a:t>utilizadas</a:t>
            </a:r>
            <a:r>
              <a:rPr lang="pt-BR">
                <a:solidFill>
                  <a:srgbClr val="0D0D0D"/>
                </a:solidFill>
              </a:rPr>
              <a:t> diversas ferramentas de comunicação e trabalho em equipe online, sendo as principais Miro, Figma, Trello, Discord, Whatsapp.</a:t>
            </a:r>
            <a:endParaRPr>
              <a:solidFill>
                <a:srgbClr val="0D0D0D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Char char="-"/>
            </a:pPr>
            <a:r>
              <a:rPr lang="pt-BR">
                <a:solidFill>
                  <a:srgbClr val="0D0D0D"/>
                </a:solidFill>
              </a:rPr>
              <a:t>Como mecanismo de versionamento de </a:t>
            </a:r>
            <a:r>
              <a:rPr lang="pt-BR">
                <a:solidFill>
                  <a:srgbClr val="0D0D0D"/>
                </a:solidFill>
              </a:rPr>
              <a:t>código</a:t>
            </a:r>
            <a:r>
              <a:rPr lang="pt-BR">
                <a:solidFill>
                  <a:srgbClr val="0D0D0D"/>
                </a:solidFill>
              </a:rPr>
              <a:t> e controle de versão será </a:t>
            </a:r>
            <a:r>
              <a:rPr lang="pt-BR">
                <a:solidFill>
                  <a:srgbClr val="0D0D0D"/>
                </a:solidFill>
              </a:rPr>
              <a:t>utilizado</a:t>
            </a:r>
            <a:r>
              <a:rPr lang="pt-BR">
                <a:solidFill>
                  <a:srgbClr val="0D0D0D"/>
                </a:solidFill>
              </a:rPr>
              <a:t> o GitHUB, onde contará com a divisão das branchs por entrega de sprint, uma de suporte a bugs e falhas, outra desenvolvimento e a master.</a:t>
            </a:r>
            <a:endParaRPr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</a:t>
            </a:r>
            <a:endParaRPr/>
          </a:p>
        </p:txBody>
      </p:sp>
      <p:sp>
        <p:nvSpPr>
          <p:cNvPr id="341" name="Google Shape;341;p21"/>
          <p:cNvSpPr txBox="1"/>
          <p:nvPr>
            <p:ph idx="1" type="subTitle"/>
          </p:nvPr>
        </p:nvSpPr>
        <p:spPr>
          <a:xfrm>
            <a:off x="311700" y="2834125"/>
            <a:ext cx="426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