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80" r:id="rId3"/>
    <p:sldId id="281" r:id="rId4"/>
    <p:sldId id="287" r:id="rId5"/>
    <p:sldId id="282" r:id="rId6"/>
    <p:sldId id="283" r:id="rId7"/>
    <p:sldId id="290" r:id="rId8"/>
    <p:sldId id="291" r:id="rId9"/>
    <p:sldId id="285" r:id="rId10"/>
    <p:sldId id="288" r:id="rId11"/>
    <p:sldId id="284" r:id="rId12"/>
    <p:sldId id="289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1C3612-1F25-6441-A102-C91CA1E64578}" v="79" dt="2022-09-24T13:41:03.251"/>
    <p1510:client id="{5F3BC17F-DFCC-E890-66B2-A2B09E9832B4}" v="17" dt="2022-09-24T22:47:39.315"/>
    <p1510:client id="{A1E9B949-FC08-CC20-C8F0-0431B20B47B7}" v="318" dt="2022-09-24T14:37:43.720"/>
    <p1510:client id="{A3C07923-C74D-17E0-9AC5-C83A3A764E37}" v="14" dt="2022-09-25T14:51:42.183"/>
    <p1510:client id="{F7F3D492-0F37-0FBF-4564-45B1CE809B48}" v="35" dt="2022-09-24T16:38:51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26brasil.com/n-cuidados/5-passos-para-lidar-com-o-estresse-financeir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inkedin.com/pulse/principais-problemas-financeiros-entre-empresas-de-pequeno-moreira/?trk=pulse-article_more-articles_related-content-card&amp;originalSubdomain=pt" TargetMode="External"/><Relationship Id="rId5" Type="http://schemas.openxmlformats.org/officeDocument/2006/relationships/hyperlink" Target="https://queroficarrico.com/blog/problemas-financeiros/" TargetMode="External"/><Relationship Id="rId4" Type="http://schemas.openxmlformats.org/officeDocument/2006/relationships/hyperlink" Target="https://www.conexasaude.com.br/blog/problemas-financeiros/#:~:text=Problemas%20financeiros%20da%20popula%C3%A7%C3%A3o%20brasileira&amp;text=Uso%20inadequado%20do%20cart%C3%A3o%20de,ou%20at%C3%A9%20mesmo%20de%20patrim%C3%B4nio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7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5">
            <a:extLst>
              <a:ext uri="{FF2B5EF4-FFF2-40B4-BE49-F238E27FC236}">
                <a16:creationId xmlns:a16="http://schemas.microsoft.com/office/drawing/2014/main" id="{927D04D9-D05A-5B4A-1AB8-EB9AB4386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2425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29">
            <a:extLst>
              <a:ext uri="{FF2B5EF4-FFF2-40B4-BE49-F238E27FC236}">
                <a16:creationId xmlns:a16="http://schemas.microsoft.com/office/drawing/2014/main" id="{57D175FC-84CC-4D12-A5E2-FA27D934E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5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585216"/>
            <a:ext cx="6066816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 err="1">
                <a:solidFill>
                  <a:srgbClr val="000000"/>
                </a:solidFill>
              </a:rPr>
              <a:t>Projeto</a:t>
            </a:r>
            <a:r>
              <a:rPr lang="en-US" spc="100" dirty="0">
                <a:solidFill>
                  <a:srgbClr val="000000"/>
                </a:solidFill>
              </a:rPr>
              <a:t> finance first!</a:t>
            </a:r>
          </a:p>
        </p:txBody>
      </p:sp>
      <p:cxnSp>
        <p:nvCxnSpPr>
          <p:cNvPr id="33" name="Straight Connector 31">
            <a:extLst>
              <a:ext uri="{FF2B5EF4-FFF2-40B4-BE49-F238E27FC236}">
                <a16:creationId xmlns:a16="http://schemas.microsoft.com/office/drawing/2014/main" id="{8AC38328-2D50-4DDB-BD20-28DE12E4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4128" y="2286000"/>
            <a:ext cx="6066816" cy="4023360"/>
          </a:xfrm>
        </p:spPr>
        <p:txBody>
          <a:bodyPr vert="horz" lIns="45720" tIns="45720" rIns="45720" bIns="45720" rtlCol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b="1" dirty="0" err="1">
                <a:solidFill>
                  <a:srgbClr val="000000"/>
                </a:solidFill>
              </a:rPr>
              <a:t>Equipe</a:t>
            </a:r>
            <a:r>
              <a:rPr lang="en-US" b="1" dirty="0">
                <a:solidFill>
                  <a:srgbClr val="000000"/>
                </a:solidFill>
              </a:rPr>
              <a:t>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Alexandre Jurka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Eduardo Fonseca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Lucas </a:t>
            </a:r>
            <a:r>
              <a:rPr lang="en-US" dirty="0" err="1">
                <a:solidFill>
                  <a:srgbClr val="000000"/>
                </a:solidFill>
              </a:rPr>
              <a:t>Jesuíno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Mateus Gonçalves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Pedro Henrique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Yan </a:t>
            </a:r>
            <a:r>
              <a:rPr lang="en-US" dirty="0" err="1">
                <a:solidFill>
                  <a:srgbClr val="000000"/>
                </a:solidFill>
              </a:rPr>
              <a:t>Sabarense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D186E2DD-51FD-902E-A23F-265E05361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7183" r="748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rgbClr val="FFFFFF"/>
                </a:solidFill>
              </a:rPr>
              <a:t>wireframe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C2EBA1-0FD4-1B19-4980-D546D7CE6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5" name="Imagem 5" descr="Uma imagem contendo Diagrama&#10;&#10;Descrição gerada automaticamente">
            <a:extLst>
              <a:ext uri="{FF2B5EF4-FFF2-40B4-BE49-F238E27FC236}">
                <a16:creationId xmlns:a16="http://schemas.microsoft.com/office/drawing/2014/main" id="{DB20C444-5032-D071-CB47-0DD828FC9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878" y="1909632"/>
            <a:ext cx="7415869" cy="437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28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1B2D52F8-40FF-5F9F-AD24-4B6E6B09BB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7183" r="748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Metodologia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86643"/>
            <a:ext cx="9720073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pt-BR" sz="1500" dirty="0">
                <a:solidFill>
                  <a:srgbClr val="FFFFFF"/>
                </a:solidFill>
                <a:ea typeface="+mn-lt"/>
                <a:cs typeface="+mn-lt"/>
              </a:rPr>
              <a:t>A metodologia adotada pelo grupo foi baseada em múltiplas ferramentas de trabalho, dessa forma podemos diversificar as funções no grupo de maneira mais dinâmica.</a:t>
            </a:r>
            <a:endParaRPr lang="pt-BR" sz="1500" dirty="0">
              <a:solidFill>
                <a:srgbClr val="FFFFFF"/>
              </a:solidFill>
            </a:endParaRPr>
          </a:p>
          <a:p>
            <a:endParaRPr lang="pt-BR" sz="1500" dirty="0">
              <a:solidFill>
                <a:srgbClr val="FFFFFF"/>
              </a:solidFill>
            </a:endParaRPr>
          </a:p>
          <a:p>
            <a:endParaRPr lang="pt-BR" sz="1500">
              <a:solidFill>
                <a:srgbClr val="FFFFFF"/>
              </a:solidFill>
            </a:endParaRPr>
          </a:p>
        </p:txBody>
      </p:sp>
      <p:pic>
        <p:nvPicPr>
          <p:cNvPr id="7" name="Imagem 7" descr="Tela de computador com texto preto sobre fundo escuro&#10;&#10;Descrição gerada automaticamente">
            <a:extLst>
              <a:ext uri="{FF2B5EF4-FFF2-40B4-BE49-F238E27FC236}">
                <a16:creationId xmlns:a16="http://schemas.microsoft.com/office/drawing/2014/main" id="{62F0BE5A-4439-C49E-7700-A933FE64B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869" y="2610577"/>
            <a:ext cx="5242932" cy="38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10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7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pc="100">
                <a:solidFill>
                  <a:srgbClr val="FFFFFF"/>
                </a:solidFill>
              </a:rPr>
              <a:t>Referências bibliográficas</a:t>
            </a:r>
          </a:p>
        </p:txBody>
      </p:sp>
      <p:pic>
        <p:nvPicPr>
          <p:cNvPr id="11" name="Imagem 11">
            <a:extLst>
              <a:ext uri="{FF2B5EF4-FFF2-40B4-BE49-F238E27FC236}">
                <a16:creationId xmlns:a16="http://schemas.microsoft.com/office/drawing/2014/main" id="{D48FFE13-B4ED-FF65-DBFE-0962D15B12E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607" r="8909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endParaRPr lang="en-US" sz="1500" b="1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  <a:hlinkClick r:id="rId3"/>
              </a:rPr>
              <a:t>https://n26brasil.com/n-cuidados/5-passos-para-lidar-com-o-estresse-financeiro/</a:t>
            </a:r>
            <a:endParaRPr lang="en-US" sz="150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  <a:hlinkClick r:id="rId4"/>
              </a:rPr>
              <a:t>https://www.conexasaude.com.br/blog/problemas-financeiros/#:~:text=Problemas%20financeiros%20da%20popula%C3%A7%C3%A3o%20brasileira&amp;text=Uso%20inadequado%20do%20cart%C3%A3o%20de,ou%20at%C3%A9%20mesmo%20de%20patrim%C3%B4nio</a:t>
            </a:r>
            <a:r>
              <a:rPr lang="en-US" sz="1500">
                <a:solidFill>
                  <a:srgbClr val="FFFFFF"/>
                </a:solidFill>
              </a:rPr>
              <a:t>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  <a:hlinkClick r:id="rId5"/>
              </a:rPr>
              <a:t>https://queroficarrico.com/blog/problemas-financeiros/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  <a:hlinkClick r:id="rId6"/>
              </a:rPr>
              <a:t>https://www.linkedin.com/pulse/principais-problemas-financeiros-entre-empresas-de-pequeno-moreira/?trk=pulse-article_more-articles_related-content-card&amp;originalSubdomain=pt</a:t>
            </a:r>
            <a:endParaRPr lang="en-US" sz="150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14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1">
            <a:extLst>
              <a:ext uri="{FF2B5EF4-FFF2-40B4-BE49-F238E27FC236}">
                <a16:creationId xmlns:a16="http://schemas.microsoft.com/office/drawing/2014/main" id="{D48FFE13-B4ED-FF65-DBFE-0962D15B12E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9091" r="22425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17">
            <a:extLst>
              <a:ext uri="{FF2B5EF4-FFF2-40B4-BE49-F238E27FC236}">
                <a16:creationId xmlns:a16="http://schemas.microsoft.com/office/drawing/2014/main" id="{57D175FC-84CC-4D12-A5E2-FA27D934E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5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6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 err="1">
                <a:solidFill>
                  <a:srgbClr val="000000"/>
                </a:solidFill>
              </a:rPr>
              <a:t>Projeto</a:t>
            </a:r>
            <a:r>
              <a:rPr lang="en-US" spc="100" dirty="0">
                <a:solidFill>
                  <a:srgbClr val="000000"/>
                </a:solidFill>
              </a:rPr>
              <a:t> </a:t>
            </a:r>
            <a:r>
              <a:rPr lang="en-US" spc="100" dirty="0" err="1">
                <a:solidFill>
                  <a:srgbClr val="000000"/>
                </a:solidFill>
              </a:rPr>
              <a:t>fINANCE</a:t>
            </a:r>
            <a:r>
              <a:rPr lang="en-US" spc="100" dirty="0">
                <a:solidFill>
                  <a:srgbClr val="000000"/>
                </a:solidFill>
              </a:rPr>
              <a:t> FIRST!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C38328-2D50-4DDB-BD20-28DE12E4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86000"/>
            <a:ext cx="6066816" cy="4023360"/>
          </a:xfrm>
        </p:spPr>
        <p:txBody>
          <a:bodyPr vert="horz" lIns="45720" tIns="45720" rIns="45720" bIns="45720" rtlCol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b="1" dirty="0" err="1">
                <a:solidFill>
                  <a:srgbClr val="000000"/>
                </a:solidFill>
              </a:rPr>
              <a:t>Equipe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Alexandre Jurka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Eduardo Fonseca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Lucas </a:t>
            </a:r>
            <a:r>
              <a:rPr lang="en-US" dirty="0" err="1">
                <a:ea typeface="+mn-lt"/>
                <a:cs typeface="+mn-lt"/>
              </a:rPr>
              <a:t>Jesuíno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Mateus Gonçalves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Pedro Henrique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Yan </a:t>
            </a:r>
            <a:r>
              <a:rPr lang="en-US" dirty="0" err="1">
                <a:ea typeface="+mn-lt"/>
                <a:cs typeface="+mn-lt"/>
              </a:rPr>
              <a:t>Sabarense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8E5A544F-D114-B0A7-29A9-05CE49B57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7183" r="748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Contexto DO Problema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12B496-DB6B-B537-4F34-AB2C204B9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Problemas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financeiros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afetam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grande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parcela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população</a:t>
            </a:r>
            <a:r>
              <a:rPr lang="en-US" dirty="0">
                <a:ea typeface="+mn-lt"/>
                <a:cs typeface="+mn-lt"/>
              </a:rPr>
              <a:t>, visto que </a:t>
            </a:r>
            <a:r>
              <a:rPr lang="en-US" dirty="0" err="1">
                <a:ea typeface="+mn-lt"/>
                <a:cs typeface="+mn-lt"/>
              </a:rPr>
              <a:t>compõem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significativa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nossas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vidas</a:t>
            </a:r>
            <a:r>
              <a:rPr lang="en-US" dirty="0">
                <a:ea typeface="+mn-lt"/>
                <a:cs typeface="+mn-lt"/>
              </a:rPr>
              <a:t>. Por </a:t>
            </a:r>
            <a:r>
              <a:rPr lang="en-US" dirty="0" err="1">
                <a:ea typeface="+mn-lt"/>
                <a:cs typeface="+mn-lt"/>
              </a:rPr>
              <a:t>isso</a:t>
            </a:r>
            <a:r>
              <a:rPr lang="en-US" dirty="0">
                <a:ea typeface="+mn-lt"/>
                <a:cs typeface="+mn-lt"/>
              </a:rPr>
              <a:t>, é </a:t>
            </a:r>
            <a:r>
              <a:rPr lang="en-US" dirty="0" err="1">
                <a:ea typeface="+mn-lt"/>
                <a:cs typeface="+mn-lt"/>
              </a:rPr>
              <a:t>essencial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sabermos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gerenciar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nossos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recursos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financeiros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termos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relação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saudável</a:t>
            </a:r>
            <a:r>
              <a:rPr lang="en-US" dirty="0">
                <a:ea typeface="+mn-lt"/>
                <a:cs typeface="+mn-lt"/>
              </a:rPr>
              <a:t> com o </a:t>
            </a:r>
            <a:r>
              <a:rPr lang="en-US" dirty="0" err="1">
                <a:ea typeface="+mn-lt"/>
                <a:cs typeface="+mn-lt"/>
              </a:rPr>
              <a:t>dinheiro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conservar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saúde</a:t>
            </a:r>
            <a:r>
              <a:rPr lang="en-US" dirty="0">
                <a:ea typeface="+mn-lt"/>
                <a:cs typeface="+mn-lt"/>
              </a:rPr>
              <a:t> mental. 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77C48BDC-6F83-73DB-660C-B25DC2C1A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887" y="3616712"/>
            <a:ext cx="4824760" cy="241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85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D901E2AC-AB3E-8421-B4F5-4D4117BA0A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7183" r="748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ea typeface="+mj-lt"/>
                <a:cs typeface="+mj-lt"/>
              </a:rPr>
              <a:t>|</a:t>
            </a:r>
            <a:r>
              <a:rPr lang="pt-BR" dirty="0">
                <a:solidFill>
                  <a:srgbClr val="FFFFFF"/>
                </a:solidFill>
              </a:rPr>
              <a:t>Público-Alvo  </a:t>
            </a:r>
            <a:endParaRPr lang="pt-B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AD2B95-3C01-B867-A4C3-C41C321CD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Embora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todas</a:t>
            </a:r>
            <a:r>
              <a:rPr lang="en-US" dirty="0">
                <a:solidFill>
                  <a:srgbClr val="FFFFFF"/>
                </a:solidFill>
              </a:rPr>
              <a:t> as </a:t>
            </a:r>
            <a:r>
              <a:rPr lang="en-US" dirty="0" err="1">
                <a:solidFill>
                  <a:srgbClr val="FFFFFF"/>
                </a:solidFill>
              </a:rPr>
              <a:t>pessoas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possam</a:t>
            </a:r>
            <a:r>
              <a:rPr lang="en-US" dirty="0">
                <a:solidFill>
                  <a:srgbClr val="FFFFFF"/>
                </a:solidFill>
              </a:rPr>
              <a:t> se </a:t>
            </a:r>
            <a:r>
              <a:rPr lang="en-US" dirty="0" err="1">
                <a:solidFill>
                  <a:srgbClr val="FFFFFF"/>
                </a:solidFill>
              </a:rPr>
              <a:t>beneficiar</a:t>
            </a:r>
            <a:r>
              <a:rPr lang="en-US" dirty="0">
                <a:solidFill>
                  <a:srgbClr val="FFFFFF"/>
                </a:solidFill>
              </a:rPr>
              <a:t> de </a:t>
            </a:r>
            <a:r>
              <a:rPr lang="en-US" dirty="0" err="1">
                <a:solidFill>
                  <a:srgbClr val="FFFFFF"/>
                </a:solidFill>
              </a:rPr>
              <a:t>soluções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isentas</a:t>
            </a:r>
            <a:r>
              <a:rPr lang="en-US" dirty="0">
                <a:solidFill>
                  <a:srgbClr val="FFFFFF"/>
                </a:solidFill>
              </a:rPr>
              <a:t> para se </a:t>
            </a:r>
            <a:r>
              <a:rPr lang="en-US" dirty="0" err="1">
                <a:solidFill>
                  <a:srgbClr val="FFFFFF"/>
                </a:solidFill>
              </a:rPr>
              <a:t>informarem</a:t>
            </a:r>
            <a:r>
              <a:rPr lang="en-US" dirty="0">
                <a:solidFill>
                  <a:srgbClr val="FFFFFF"/>
                </a:solidFill>
              </a:rPr>
              <a:t>, o </a:t>
            </a:r>
            <a:r>
              <a:rPr lang="en-US" dirty="0" err="1">
                <a:solidFill>
                  <a:srgbClr val="FFFFFF"/>
                </a:solidFill>
              </a:rPr>
              <a:t>foco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deste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trabalho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está</a:t>
            </a:r>
            <a:r>
              <a:rPr lang="en-US" dirty="0">
                <a:solidFill>
                  <a:srgbClr val="FFFFFF"/>
                </a:solidFill>
              </a:rPr>
              <a:t> no </a:t>
            </a:r>
            <a:r>
              <a:rPr lang="en-US" dirty="0" err="1">
                <a:solidFill>
                  <a:srgbClr val="FFFFFF"/>
                </a:solidFill>
              </a:rPr>
              <a:t>público</a:t>
            </a:r>
            <a:r>
              <a:rPr lang="en-US" dirty="0">
                <a:solidFill>
                  <a:srgbClr val="FFFFFF"/>
                </a:solidFill>
              </a:rPr>
              <a:t> que </a:t>
            </a:r>
            <a:r>
              <a:rPr lang="en-US" dirty="0" err="1">
                <a:solidFill>
                  <a:srgbClr val="FFFFFF"/>
                </a:solidFill>
              </a:rPr>
              <a:t>tem</a:t>
            </a:r>
            <a:r>
              <a:rPr lang="en-US" dirty="0">
                <a:solidFill>
                  <a:srgbClr val="FFFFFF"/>
                </a:solidFill>
              </a:rPr>
              <a:t> o </a:t>
            </a:r>
            <a:r>
              <a:rPr lang="en-US" dirty="0" err="1">
                <a:solidFill>
                  <a:srgbClr val="FFFFFF"/>
                </a:solidFill>
              </a:rPr>
              <a:t>problemas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financeiros</a:t>
            </a:r>
            <a:r>
              <a:rPr lang="en-US" dirty="0">
                <a:solidFill>
                  <a:srgbClr val="FFFFFF"/>
                </a:solidFill>
              </a:rPr>
              <a:t> e/</a:t>
            </a:r>
            <a:r>
              <a:rPr lang="en-US" dirty="0" err="1">
                <a:solidFill>
                  <a:srgbClr val="FFFFFF"/>
                </a:solidFill>
              </a:rPr>
              <a:t>ou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busca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conhecimento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na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área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lang="pt-BR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O </a:t>
            </a:r>
            <a:r>
              <a:rPr lang="en-US" dirty="0" err="1">
                <a:solidFill>
                  <a:srgbClr val="FFFFFF"/>
                </a:solidFill>
              </a:rPr>
              <a:t>público-alvo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por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sua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vez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foram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pessoas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acima</a:t>
            </a:r>
            <a:r>
              <a:rPr lang="en-US" dirty="0">
                <a:solidFill>
                  <a:srgbClr val="FFFFFF"/>
                </a:solidFill>
              </a:rPr>
              <a:t> de 16 </a:t>
            </a:r>
            <a:r>
              <a:rPr lang="en-US" dirty="0" err="1">
                <a:solidFill>
                  <a:srgbClr val="FFFFFF"/>
                </a:solidFill>
              </a:rPr>
              <a:t>anos</a:t>
            </a:r>
            <a:r>
              <a:rPr lang="en-US" dirty="0">
                <a:solidFill>
                  <a:srgbClr val="FFFFFF"/>
                </a:solidFill>
              </a:rPr>
              <a:t>, das classes A, B e C, </a:t>
            </a:r>
            <a:r>
              <a:rPr lang="en-US" dirty="0" err="1">
                <a:solidFill>
                  <a:srgbClr val="FFFFFF"/>
                </a:solidFill>
              </a:rPr>
              <a:t>economicamente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ativas</a:t>
            </a:r>
            <a:r>
              <a:rPr lang="en-US" dirty="0">
                <a:solidFill>
                  <a:srgbClr val="FFFFFF"/>
                </a:solidFill>
              </a:rPr>
              <a:t>, que </a:t>
            </a:r>
            <a:r>
              <a:rPr lang="en-US" dirty="0" err="1">
                <a:solidFill>
                  <a:srgbClr val="FFFFFF"/>
                </a:solidFill>
              </a:rPr>
              <a:t>vivem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renda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baixa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como</a:t>
            </a:r>
            <a:r>
              <a:rPr lang="en-US" dirty="0">
                <a:solidFill>
                  <a:srgbClr val="FFFFFF"/>
                </a:solidFill>
              </a:rPr>
              <a:t> 1 a 3 </a:t>
            </a:r>
            <a:r>
              <a:rPr lang="en-US" dirty="0" err="1">
                <a:solidFill>
                  <a:srgbClr val="FFFFFF"/>
                </a:solidFill>
              </a:rPr>
              <a:t>salários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mínimos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aposentadas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lang="en-US">
              <a:solidFill>
                <a:srgbClr val="FFFFFF"/>
              </a:solidFill>
            </a:endParaRPr>
          </a:p>
          <a:p>
            <a:endParaRPr lang="en-US" dirty="0"/>
          </a:p>
        </p:txBody>
      </p:sp>
      <p:pic>
        <p:nvPicPr>
          <p:cNvPr id="6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E1ADA35F-ADC4-5295-A476-0D78EBBF2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869098"/>
            <a:ext cx="4592443" cy="15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8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787EDD46-01FC-AAE2-9C17-D700CC3E4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7183" r="748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4ABAEF-0137-FB2B-077D-ABFE7767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personas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66E0E56-F6AA-739F-97B9-D2F31AE78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3067" y="1672684"/>
            <a:ext cx="4090147" cy="4943335"/>
          </a:xfrm>
        </p:spPr>
      </p:pic>
      <p:pic>
        <p:nvPicPr>
          <p:cNvPr id="6" name="Imagem 6" descr="Interface gráfica do usuário, Texto, Aplicativo, Site&#10;&#10;Descrição gerada automaticamente">
            <a:extLst>
              <a:ext uri="{FF2B5EF4-FFF2-40B4-BE49-F238E27FC236}">
                <a16:creationId xmlns:a16="http://schemas.microsoft.com/office/drawing/2014/main" id="{DD7B7E37-159F-4630-B07D-1E2690E3C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034" y="1669582"/>
            <a:ext cx="3644590" cy="494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92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84167B92-BCE9-208C-16A7-ACB1EF025C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7183" r="748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Proposta de Solução | Objetivos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O objetivo geral deste trabalho é a criação de um site que apresente ferramentas de fácil uso e que permita o acesso por parte do usuário a um universo variado de informações sobre finanças e gerenciamento de recursos. Dessa forma, te ajudará a prevenir um problema financeiro. Com total foco nos problemas das personas na qual desenvolvemos,  vamos priorizar em resolvê-los.</a:t>
            </a: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5" name="Imagem 5" descr="Forma, Seta, Círculo&#10;&#10;Descrição gerada automaticamente">
            <a:extLst>
              <a:ext uri="{FF2B5EF4-FFF2-40B4-BE49-F238E27FC236}">
                <a16:creationId xmlns:a16="http://schemas.microsoft.com/office/drawing/2014/main" id="{CABAB392-2E31-2ADD-9CA7-CF05E9001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4299745"/>
            <a:ext cx="2743200" cy="19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80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4E29DFC2-AABF-EF35-0288-6DC603A00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7183" r="748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Histórias de Usuários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endParaRPr lang="pt-BR" dirty="0">
              <a:solidFill>
                <a:srgbClr val="FFFFFF"/>
              </a:solidFill>
            </a:endParaRPr>
          </a:p>
          <a:p>
            <a:endParaRPr lang="pt-BR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FFFF"/>
              </a:solidFill>
            </a:endParaRPr>
          </a:p>
          <a:p>
            <a:pPr marL="266700" indent="-266700">
              <a:buFont typeface="Wingdings" panose="05000000000000000000" pitchFamily="2" charset="2"/>
              <a:buChar char="§"/>
            </a:pP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6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8C9615E-C1AF-4490-0E44-35B4A3BE0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115" y="2568438"/>
            <a:ext cx="7723413" cy="280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10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4E29DFC2-AABF-EF35-0288-6DC603A00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7183" r="748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 Requisitos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endParaRPr lang="pt-BR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FFFF"/>
              </a:solidFill>
            </a:endParaRPr>
          </a:p>
          <a:p>
            <a:pPr marL="266700" indent="-266700">
              <a:buFont typeface="Wingdings" panose="05000000000000000000" pitchFamily="2" charset="2"/>
              <a:buChar char="§"/>
            </a:pPr>
            <a:endParaRPr lang="pt-BR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t-BR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5" name="Imagem 5" descr="Tela de vídeo game&#10;&#10;Descrição gerada automaticamente">
            <a:extLst>
              <a:ext uri="{FF2B5EF4-FFF2-40B4-BE49-F238E27FC236}">
                <a16:creationId xmlns:a16="http://schemas.microsoft.com/office/drawing/2014/main" id="{06714484-2FD2-073A-1580-B506CFD5E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546" y="2081871"/>
            <a:ext cx="7677612" cy="43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49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4E29DFC2-AABF-EF35-0288-6DC603A00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7183" r="748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 Requisitos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endParaRPr lang="pt-BR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FFFF"/>
              </a:solidFill>
            </a:endParaRPr>
          </a:p>
          <a:p>
            <a:pPr marL="266700" indent="-266700">
              <a:buFont typeface="Wingdings" panose="05000000000000000000" pitchFamily="2" charset="2"/>
              <a:buChar char="§"/>
            </a:pPr>
            <a:endParaRPr lang="pt-BR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t-BR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5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94542B89-33AE-3B5C-483E-4A0CF2D88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12" y="2754220"/>
            <a:ext cx="11654883" cy="254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2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D186E2DD-51FD-902E-A23F-265E05361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7183" r="748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rgbClr val="FFFFFF"/>
                </a:solidFill>
              </a:rPr>
              <a:t>Userflow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C2EBA1-0FD4-1B19-4980-D546D7CE6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3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2FBE644-4CE0-CCFF-E1A3-718036C63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85" y="1681194"/>
            <a:ext cx="6943493" cy="507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47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</TotalTime>
  <Words>59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Integral</vt:lpstr>
      <vt:lpstr>Projeto finance first!</vt:lpstr>
      <vt:lpstr>Contexto DO Problema</vt:lpstr>
      <vt:lpstr>|Público-Alvo  </vt:lpstr>
      <vt:lpstr>personas</vt:lpstr>
      <vt:lpstr>Proposta de Solução | Objetivos</vt:lpstr>
      <vt:lpstr>Histórias de Usuários </vt:lpstr>
      <vt:lpstr> Requisitos</vt:lpstr>
      <vt:lpstr> Requisitos</vt:lpstr>
      <vt:lpstr>Userflow</vt:lpstr>
      <vt:lpstr>wireframe</vt:lpstr>
      <vt:lpstr>Metodologia</vt:lpstr>
      <vt:lpstr>Referências bibliográficas</vt:lpstr>
      <vt:lpstr>Projeto fINANCE FIRST!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Rommel Carneiro</cp:lastModifiedBy>
  <cp:revision>210</cp:revision>
  <dcterms:created xsi:type="dcterms:W3CDTF">2022-04-05T03:20:00Z</dcterms:created>
  <dcterms:modified xsi:type="dcterms:W3CDTF">2022-09-25T15:00:19Z</dcterms:modified>
</cp:coreProperties>
</file>