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9" name="Google Shape;69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1828800" y="621400"/>
            <a:ext cx="100584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46728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PROJETO DBAP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15600" y="4958075"/>
            <a:ext cx="51927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Equipe:</a:t>
            </a:r>
            <a:endParaRPr b="1"/>
          </a:p>
          <a:p>
            <a:pPr indent="-251459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64285"/>
              <a:buFont typeface="Arial"/>
              <a:buChar char="•"/>
            </a:pPr>
            <a:r>
              <a:rPr lang="pt-BR"/>
              <a:t>André Ecidir Silva de Oliveira</a:t>
            </a:r>
            <a:endParaRPr/>
          </a:p>
          <a:p>
            <a:pPr indent="-251459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64285"/>
              <a:buFont typeface="Arial"/>
              <a:buChar char="•"/>
            </a:pPr>
            <a:r>
              <a:rPr lang="pt-BR"/>
              <a:t>Arthur Castro Machado Murta</a:t>
            </a:r>
            <a:endParaRPr/>
          </a:p>
          <a:p>
            <a:pPr indent="-251459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64285"/>
              <a:buFont typeface="Arial"/>
              <a:buChar char="•"/>
            </a:pPr>
            <a:r>
              <a:rPr lang="pt-BR"/>
              <a:t>Natanael Igor Torres de Sales</a:t>
            </a:r>
            <a:endParaRPr/>
          </a:p>
          <a:p>
            <a:pPr indent="-251459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64285"/>
              <a:buFont typeface="Arial"/>
              <a:buChar char="•"/>
            </a:pPr>
            <a:r>
              <a:rPr lang="pt-BR"/>
              <a:t>Thiago Augusto </a:t>
            </a:r>
            <a:r>
              <a:rPr lang="pt-BR"/>
              <a:t>Demeto</a:t>
            </a:r>
            <a:r>
              <a:rPr lang="pt-BR"/>
              <a:t> Leão</a:t>
            </a:r>
            <a:endParaRPr/>
          </a:p>
          <a:p>
            <a:pPr indent="-251459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64285"/>
              <a:buFont typeface="Arial"/>
              <a:buChar char="•"/>
            </a:pPr>
            <a:r>
              <a:rPr lang="pt-BR"/>
              <a:t>Victor Lustosa Costa Pinto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137900" y="2722900"/>
            <a:ext cx="47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Dificuldade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de buscar ajuda 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psicológica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15600" y="740800"/>
            <a:ext cx="71889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CONTEXTO DO PROBLEMA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5600" y="1852800"/>
            <a:ext cx="70197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3200"/>
              <a:t>Tabu da busca de ajuda psicológica</a:t>
            </a:r>
            <a:endParaRPr sz="32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3200"/>
              <a:t>Divulgação da psicologia</a:t>
            </a:r>
            <a:endParaRPr sz="32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600" y="40656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5600" y="740800"/>
            <a:ext cx="6900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PÚBLICO-ALVO | PERSONAS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200"/>
              <a:buChar char="-"/>
            </a:pPr>
            <a:r>
              <a:rPr lang="pt-BR" sz="3200">
                <a:solidFill>
                  <a:srgbClr val="444444"/>
                </a:solidFill>
                <a:highlight>
                  <a:srgbClr val="FFFFFF"/>
                </a:highlight>
              </a:rPr>
              <a:t>Pacientes</a:t>
            </a:r>
            <a:endParaRPr sz="3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200"/>
              <a:buChar char="-"/>
            </a:pPr>
            <a:r>
              <a:rPr lang="pt-BR" sz="3200">
                <a:solidFill>
                  <a:srgbClr val="444444"/>
                </a:solidFill>
                <a:highlight>
                  <a:srgbClr val="FFFFFF"/>
                </a:highlight>
              </a:rPr>
              <a:t>Psicólogos</a:t>
            </a:r>
            <a:endParaRPr sz="3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3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00" y="4169632"/>
            <a:ext cx="4355325" cy="25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15600" y="740800"/>
            <a:ext cx="9906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PROPOSTA DE SOLUÇÃO | OBJETIVOS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15600" y="1852800"/>
            <a:ext cx="88611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Site onde o psicólogo procura o cliente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Paciente anônimo durante o processo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Ser uma ponte entre paciente e psicólogo</a:t>
            </a:r>
            <a:endParaRPr sz="25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550" y="3776125"/>
            <a:ext cx="4926300" cy="2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REQUISITOS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Funcionais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Não Funcionais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65100" y="352625"/>
            <a:ext cx="61539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PROJETO DA INTERFACE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0" y="2084825"/>
            <a:ext cx="10815800" cy="4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METODOLOGIA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15600" y="1852800"/>
            <a:ext cx="72885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1900"/>
              <a:t>Processo de Trabalho (Design Thinking e Scrum);</a:t>
            </a:r>
            <a:endParaRPr sz="19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●"/>
            </a:pPr>
            <a:r>
              <a:rPr lang="pt-BR" sz="1900"/>
              <a:t>TRELLO | KANBAN;</a:t>
            </a:r>
            <a:endParaRPr sz="19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●"/>
            </a:pPr>
            <a:r>
              <a:rPr lang="pt-BR" sz="1900"/>
              <a:t>Figma, Miro, Discord, Github, VS Code;</a:t>
            </a:r>
            <a:endParaRPr sz="19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9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5" y="4542550"/>
            <a:ext cx="1744950" cy="17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6349" y="2136963"/>
            <a:ext cx="1128001" cy="158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6125" y="523900"/>
            <a:ext cx="1408450" cy="8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225" y="4495675"/>
            <a:ext cx="1791825" cy="17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000" y="4577250"/>
            <a:ext cx="1744950" cy="17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79623" y="4495673"/>
            <a:ext cx="1744950" cy="17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4725" y="151087"/>
            <a:ext cx="1585350" cy="15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0" lang="pt-BR">
                <a:latin typeface="Source Code Pro"/>
                <a:ea typeface="Source Code Pro"/>
                <a:cs typeface="Source Code Pro"/>
                <a:sym typeface="Source Code Pro"/>
              </a:rPr>
              <a:t>PROJETO DBAP</a:t>
            </a:r>
            <a:endParaRPr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chemeClr val="accent1"/>
                </a:solidFill>
              </a:rPr>
              <a:t>Equipe:</a:t>
            </a:r>
            <a:endParaRPr b="1" sz="2800">
              <a:solidFill>
                <a:schemeClr val="accent1"/>
              </a:solidFill>
            </a:endParaRPr>
          </a:p>
          <a:p>
            <a:pPr indent="-217170" lvl="0" marL="28575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Arial"/>
              <a:buChar char="•"/>
            </a:pPr>
            <a:r>
              <a:rPr b="1" lang="pt-BR" sz="2800">
                <a:solidFill>
                  <a:schemeClr val="accent1"/>
                </a:solidFill>
              </a:rPr>
              <a:t>André Ecidir Silva de Oliveira</a:t>
            </a:r>
            <a:endParaRPr b="1" sz="2800">
              <a:solidFill>
                <a:schemeClr val="accent1"/>
              </a:solidFill>
            </a:endParaRPr>
          </a:p>
          <a:p>
            <a:pPr indent="-217170" lvl="0" marL="28575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Arial"/>
              <a:buChar char="•"/>
            </a:pPr>
            <a:r>
              <a:rPr b="1" lang="pt-BR" sz="2800">
                <a:solidFill>
                  <a:schemeClr val="accent1"/>
                </a:solidFill>
              </a:rPr>
              <a:t>Arthur Castro Machado Murta</a:t>
            </a:r>
            <a:endParaRPr b="1" sz="2800">
              <a:solidFill>
                <a:schemeClr val="accent1"/>
              </a:solidFill>
            </a:endParaRPr>
          </a:p>
          <a:p>
            <a:pPr indent="-217170" lvl="0" marL="28575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Arial"/>
              <a:buChar char="•"/>
            </a:pPr>
            <a:r>
              <a:rPr b="1" lang="pt-BR" sz="2800">
                <a:solidFill>
                  <a:schemeClr val="accent1"/>
                </a:solidFill>
              </a:rPr>
              <a:t>Natanael Igor Torres de Sales</a:t>
            </a:r>
            <a:endParaRPr b="1" sz="2800">
              <a:solidFill>
                <a:schemeClr val="accent1"/>
              </a:solidFill>
            </a:endParaRPr>
          </a:p>
          <a:p>
            <a:pPr indent="-217170" lvl="0" marL="28575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Arial"/>
              <a:buChar char="•"/>
            </a:pPr>
            <a:r>
              <a:rPr b="1" lang="pt-BR" sz="2800">
                <a:solidFill>
                  <a:schemeClr val="accent1"/>
                </a:solidFill>
              </a:rPr>
              <a:t>Thiago Augusto Demeto Leão</a:t>
            </a:r>
            <a:endParaRPr b="1" sz="2800">
              <a:solidFill>
                <a:schemeClr val="accent1"/>
              </a:solidFill>
            </a:endParaRPr>
          </a:p>
          <a:p>
            <a:pPr indent="-217170" lvl="0" marL="28575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Arial"/>
              <a:buChar char="•"/>
            </a:pPr>
            <a:r>
              <a:rPr b="1" lang="pt-BR" sz="2800">
                <a:solidFill>
                  <a:schemeClr val="accent1"/>
                </a:solidFill>
              </a:rPr>
              <a:t>Victor Lustosa Costa Pinto</a:t>
            </a:r>
            <a:endParaRPr/>
          </a:p>
        </p:txBody>
      </p:sp>
      <p:pic>
        <p:nvPicPr>
          <p:cNvPr id="129" name="Google Shape;12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9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