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125178" y="6032795"/>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0531" y="7222255"/>
            <a:ext cx="20740224" cy="752888"/>
          </a:xfrm>
          <a:prstGeom prst="rect">
            <a:avLst/>
          </a:prstGeom>
        </p:spPr>
        <p:txBody>
          <a:bodyPr anchor="t" rtlCol="false" tIns="0" lIns="0" bIns="0" rIns="0">
            <a:spAutoFit/>
          </a:bodyPr>
          <a:lstStyle/>
          <a:p>
            <a:pPr algn="ctr">
              <a:lnSpc>
                <a:spcPts val="6132"/>
              </a:lnSpc>
            </a:pPr>
            <a:r>
              <a:rPr lang="en-US" sz="4443" spc="235">
                <a:solidFill>
                  <a:srgbClr val="04017B"/>
                </a:solidFill>
                <a:latin typeface="Montserrat Classic Bold"/>
              </a:rPr>
              <a:t>SEGURANÇA PÚBLICA</a:t>
            </a:r>
          </a:p>
        </p:txBody>
      </p:sp>
      <p:sp>
        <p:nvSpPr>
          <p:cNvPr name="Freeform 5" id="5"/>
          <p:cNvSpPr/>
          <p:nvPr/>
        </p:nvSpPr>
        <p:spPr>
          <a:xfrm flipH="false" flipV="false" rot="0">
            <a:off x="2360430" y="3260524"/>
            <a:ext cx="13567140" cy="3432823"/>
          </a:xfrm>
          <a:custGeom>
            <a:avLst/>
            <a:gdLst/>
            <a:ahLst/>
            <a:cxnLst/>
            <a:rect r="r" b="b" t="t" l="l"/>
            <a:pathLst>
              <a:path h="3432823" w="13567140">
                <a:moveTo>
                  <a:pt x="0" y="0"/>
                </a:moveTo>
                <a:lnTo>
                  <a:pt x="13567140" y="0"/>
                </a:lnTo>
                <a:lnTo>
                  <a:pt x="13567140" y="3432822"/>
                </a:lnTo>
                <a:lnTo>
                  <a:pt x="0" y="3432822"/>
                </a:lnTo>
                <a:lnTo>
                  <a:pt x="0" y="0"/>
                </a:lnTo>
                <a:close/>
              </a:path>
            </a:pathLst>
          </a:custGeom>
          <a:blipFill>
            <a:blip r:embed="rId4"/>
            <a:stretch>
              <a:fillRect l="0" t="-67026" r="0" b="-70188"/>
            </a:stretch>
          </a:blipFill>
        </p:spPr>
      </p:sp>
      <p:sp>
        <p:nvSpPr>
          <p:cNvPr name="Freeform 6" id="6"/>
          <p:cNvSpPr/>
          <p:nvPr/>
        </p:nvSpPr>
        <p:spPr>
          <a:xfrm flipH="false" flipV="false" rot="0">
            <a:off x="318225" y="273763"/>
            <a:ext cx="1420950" cy="1509873"/>
          </a:xfrm>
          <a:custGeom>
            <a:avLst/>
            <a:gdLst/>
            <a:ahLst/>
            <a:cxnLst/>
            <a:rect r="r" b="b" t="t" l="l"/>
            <a:pathLst>
              <a:path h="1509873" w="1420950">
                <a:moveTo>
                  <a:pt x="0" y="0"/>
                </a:moveTo>
                <a:lnTo>
                  <a:pt x="1420950" y="0"/>
                </a:lnTo>
                <a:lnTo>
                  <a:pt x="1420950" y="1509874"/>
                </a:lnTo>
                <a:lnTo>
                  <a:pt x="0" y="1509874"/>
                </a:lnTo>
                <a:lnTo>
                  <a:pt x="0" y="0"/>
                </a:lnTo>
                <a:close/>
              </a:path>
            </a:pathLst>
          </a:custGeom>
          <a:blipFill>
            <a:blip r:embed="rId5"/>
            <a:stretch>
              <a:fillRect l="0" t="-44325" r="-231873" b="-43138"/>
            </a:stretch>
          </a:blipFill>
        </p:spPr>
      </p:sp>
      <p:sp>
        <p:nvSpPr>
          <p:cNvPr name="Freeform 7" id="7"/>
          <p:cNvSpPr/>
          <p:nvPr/>
        </p:nvSpPr>
        <p:spPr>
          <a:xfrm flipH="false" flipV="false" rot="0">
            <a:off x="16461825" y="273763"/>
            <a:ext cx="1594949" cy="1354177"/>
          </a:xfrm>
          <a:custGeom>
            <a:avLst/>
            <a:gdLst/>
            <a:ahLst/>
            <a:cxnLst/>
            <a:rect r="r" b="b" t="t" l="l"/>
            <a:pathLst>
              <a:path h="1354177" w="1594949">
                <a:moveTo>
                  <a:pt x="0" y="0"/>
                </a:moveTo>
                <a:lnTo>
                  <a:pt x="1594950" y="0"/>
                </a:lnTo>
                <a:lnTo>
                  <a:pt x="1594950" y="1354178"/>
                </a:lnTo>
                <a:lnTo>
                  <a:pt x="0" y="1354178"/>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18225" y="273763"/>
            <a:ext cx="1420950" cy="1509873"/>
          </a:xfrm>
          <a:custGeom>
            <a:avLst/>
            <a:gdLst/>
            <a:ahLst/>
            <a:cxnLst/>
            <a:rect r="r" b="b" t="t" l="l"/>
            <a:pathLst>
              <a:path h="1509873" w="1420950">
                <a:moveTo>
                  <a:pt x="0" y="0"/>
                </a:moveTo>
                <a:lnTo>
                  <a:pt x="1420950" y="0"/>
                </a:lnTo>
                <a:lnTo>
                  <a:pt x="1420950" y="1509874"/>
                </a:lnTo>
                <a:lnTo>
                  <a:pt x="0" y="1509874"/>
                </a:lnTo>
                <a:lnTo>
                  <a:pt x="0" y="0"/>
                </a:lnTo>
                <a:close/>
              </a:path>
            </a:pathLst>
          </a:custGeom>
          <a:blipFill>
            <a:blip r:embed="rId2"/>
            <a:stretch>
              <a:fillRect l="0" t="-44325" r="-231873" b="-43138"/>
            </a:stretch>
          </a:blipFill>
        </p:spPr>
      </p:sp>
      <p:sp>
        <p:nvSpPr>
          <p:cNvPr name="Freeform 3" id="3"/>
          <p:cNvSpPr/>
          <p:nvPr/>
        </p:nvSpPr>
        <p:spPr>
          <a:xfrm flipH="false" flipV="false" rot="0">
            <a:off x="16461825" y="273763"/>
            <a:ext cx="1594949" cy="1354177"/>
          </a:xfrm>
          <a:custGeom>
            <a:avLst/>
            <a:gdLst/>
            <a:ahLst/>
            <a:cxnLst/>
            <a:rect r="r" b="b" t="t" l="l"/>
            <a:pathLst>
              <a:path h="1354177" w="1594949">
                <a:moveTo>
                  <a:pt x="0" y="0"/>
                </a:moveTo>
                <a:lnTo>
                  <a:pt x="1594950" y="0"/>
                </a:lnTo>
                <a:lnTo>
                  <a:pt x="1594950" y="1354178"/>
                </a:lnTo>
                <a:lnTo>
                  <a:pt x="0" y="1354178"/>
                </a:lnTo>
                <a:lnTo>
                  <a:pt x="0" y="0"/>
                </a:lnTo>
                <a:close/>
              </a:path>
            </a:pathLst>
          </a:custGeom>
          <a:blipFill>
            <a:blip r:embed="rId3"/>
            <a:stretch>
              <a:fillRect l="0" t="0" r="0" b="0"/>
            </a:stretch>
          </a:blipFill>
        </p:spPr>
      </p:sp>
      <p:sp>
        <p:nvSpPr>
          <p:cNvPr name="TextBox 4" id="4"/>
          <p:cNvSpPr txBox="true"/>
          <p:nvPr/>
        </p:nvSpPr>
        <p:spPr>
          <a:xfrm rot="0">
            <a:off x="913087" y="4342573"/>
            <a:ext cx="16461825" cy="1449454"/>
          </a:xfrm>
          <a:prstGeom prst="rect">
            <a:avLst/>
          </a:prstGeom>
        </p:spPr>
        <p:txBody>
          <a:bodyPr anchor="t" rtlCol="false" tIns="0" lIns="0" bIns="0" rIns="0">
            <a:spAutoFit/>
          </a:bodyPr>
          <a:lstStyle/>
          <a:p>
            <a:pPr algn="ctr" marL="0" indent="0" lvl="0">
              <a:lnSpc>
                <a:spcPts val="11829"/>
              </a:lnSpc>
              <a:spcBef>
                <a:spcPct val="0"/>
              </a:spcBef>
            </a:pPr>
            <a:r>
              <a:rPr lang="en-US" sz="8572" spc="840">
                <a:solidFill>
                  <a:srgbClr val="231F20"/>
                </a:solidFill>
                <a:latin typeface="Oswald Bold"/>
              </a:rPr>
              <a:t>&lt; OBRIGADO/&gt;</a:t>
            </a:r>
          </a:p>
        </p:txBody>
      </p:sp>
      <p:sp>
        <p:nvSpPr>
          <p:cNvPr name="Freeform 5" id="5"/>
          <p:cNvSpPr/>
          <p:nvPr/>
        </p:nvSpPr>
        <p:spPr>
          <a:xfrm flipH="false" flipV="false" rot="887923">
            <a:off x="-5078953" y="502951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87923">
            <a:off x="16565543" y="-273205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19150578" y="-973216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60093" y="4434807"/>
            <a:ext cx="2932415" cy="2351362"/>
            <a:chOff x="0" y="0"/>
            <a:chExt cx="1075555" cy="862436"/>
          </a:xfrm>
        </p:grpSpPr>
        <p:sp>
          <p:nvSpPr>
            <p:cNvPr name="Freeform 4" id="4"/>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5" id="5"/>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4260093" y="6895603"/>
            <a:ext cx="2932415" cy="847111"/>
            <a:chOff x="0" y="0"/>
            <a:chExt cx="1075555" cy="310705"/>
          </a:xfrm>
        </p:grpSpPr>
        <p:sp>
          <p:nvSpPr>
            <p:cNvPr name="Freeform 7" id="7"/>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8" id="8"/>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9070732" y="5281918"/>
            <a:ext cx="2932415" cy="2351362"/>
            <a:chOff x="0" y="0"/>
            <a:chExt cx="1075555" cy="862436"/>
          </a:xfrm>
        </p:grpSpPr>
        <p:sp>
          <p:nvSpPr>
            <p:cNvPr name="Freeform 10" id="10"/>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1" id="11"/>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9070732" y="7742714"/>
            <a:ext cx="2932415" cy="847111"/>
            <a:chOff x="0" y="0"/>
            <a:chExt cx="1075555" cy="310705"/>
          </a:xfrm>
        </p:grpSpPr>
        <p:sp>
          <p:nvSpPr>
            <p:cNvPr name="Freeform 13" id="13"/>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4" id="14"/>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3046312" y="3696538"/>
            <a:ext cx="2932415" cy="2351362"/>
            <a:chOff x="0" y="0"/>
            <a:chExt cx="1075555" cy="862436"/>
          </a:xfrm>
        </p:grpSpPr>
        <p:sp>
          <p:nvSpPr>
            <p:cNvPr name="Freeform 16" id="1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7" id="1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8" id="18"/>
          <p:cNvGrpSpPr/>
          <p:nvPr/>
        </p:nvGrpSpPr>
        <p:grpSpPr>
          <a:xfrm rot="0">
            <a:off x="13046312" y="6157334"/>
            <a:ext cx="2932415" cy="847111"/>
            <a:chOff x="0" y="0"/>
            <a:chExt cx="1075555" cy="310705"/>
          </a:xfrm>
        </p:grpSpPr>
        <p:sp>
          <p:nvSpPr>
            <p:cNvPr name="Freeform 19" id="19"/>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0" id="20"/>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1" id="21"/>
          <p:cNvSpPr/>
          <p:nvPr/>
        </p:nvSpPr>
        <p:spPr>
          <a:xfrm flipH="false" flipV="false" rot="-4717911">
            <a:off x="13203269" y="6462147"/>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318225" y="1240893"/>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CONTEXTO</a:t>
            </a:r>
          </a:p>
        </p:txBody>
      </p:sp>
      <p:sp>
        <p:nvSpPr>
          <p:cNvPr name="TextBox 23" id="23"/>
          <p:cNvSpPr txBox="true"/>
          <p:nvPr/>
        </p:nvSpPr>
        <p:spPr>
          <a:xfrm rot="0">
            <a:off x="160743" y="3220577"/>
            <a:ext cx="6763844" cy="4957309"/>
          </a:xfrm>
          <a:prstGeom prst="rect">
            <a:avLst/>
          </a:prstGeom>
        </p:spPr>
        <p:txBody>
          <a:bodyPr anchor="t" rtlCol="false" tIns="0" lIns="0" bIns="0" rIns="0">
            <a:spAutoFit/>
          </a:bodyPr>
          <a:lstStyle/>
          <a:p>
            <a:pPr algn="ctr">
              <a:lnSpc>
                <a:spcPts val="3997"/>
              </a:lnSpc>
            </a:pPr>
            <a:r>
              <a:rPr lang="en-US" sz="2855">
                <a:solidFill>
                  <a:srgbClr val="100F0D"/>
                </a:solidFill>
                <a:latin typeface="Montserrat Light"/>
              </a:rPr>
              <a:t>As metrópoles frequentemente enfrentam desafios significativos em termos de segurança pública devido à alta densidade populacional, diversidade, desigualdade socioeconômica e complexidade dos problemas relacionados ao crime. Portanto, as prefeituras podem não ser capazes de atender a toda a demanda por si só.</a:t>
            </a:r>
          </a:p>
        </p:txBody>
      </p:sp>
      <p:sp>
        <p:nvSpPr>
          <p:cNvPr name="TextBox 24" id="24"/>
          <p:cNvSpPr txBox="true"/>
          <p:nvPr/>
        </p:nvSpPr>
        <p:spPr>
          <a:xfrm rot="0">
            <a:off x="8436681" y="6100184"/>
            <a:ext cx="4813933" cy="3390229"/>
          </a:xfrm>
          <a:prstGeom prst="rect">
            <a:avLst/>
          </a:prstGeom>
        </p:spPr>
        <p:txBody>
          <a:bodyPr anchor="t" rtlCol="false" tIns="0" lIns="0" bIns="0" rIns="0">
            <a:spAutoFit/>
          </a:bodyPr>
          <a:lstStyle/>
          <a:p>
            <a:pPr algn="ctr">
              <a:lnSpc>
                <a:spcPts val="3908"/>
              </a:lnSpc>
            </a:pPr>
            <a:r>
              <a:rPr lang="en-US" sz="2792">
                <a:solidFill>
                  <a:srgbClr val="100F0D"/>
                </a:solidFill>
                <a:latin typeface="Montserrat Light"/>
              </a:rPr>
              <a:t>As cidades que antes eram muito visualizadas devido a forte atuação da metrópole agora já são vistas pela união das áreas metropolitanas e também zonas perifericas.</a:t>
            </a:r>
            <a:r>
              <a:rPr lang="en-US" sz="2792">
                <a:solidFill>
                  <a:srgbClr val="100F0D"/>
                </a:solidFill>
                <a:latin typeface="Montserrat Light"/>
              </a:rPr>
              <a:t> </a:t>
            </a:r>
          </a:p>
        </p:txBody>
      </p:sp>
      <p:sp>
        <p:nvSpPr>
          <p:cNvPr name="TextBox 25" id="25"/>
          <p:cNvSpPr txBox="true"/>
          <p:nvPr/>
        </p:nvSpPr>
        <p:spPr>
          <a:xfrm rot="0">
            <a:off x="11541003" y="1626085"/>
            <a:ext cx="5943033" cy="3921139"/>
          </a:xfrm>
          <a:prstGeom prst="rect">
            <a:avLst/>
          </a:prstGeom>
        </p:spPr>
        <p:txBody>
          <a:bodyPr anchor="t" rtlCol="false" tIns="0" lIns="0" bIns="0" rIns="0">
            <a:spAutoFit/>
          </a:bodyPr>
          <a:lstStyle/>
          <a:p>
            <a:pPr algn="ctr">
              <a:lnSpc>
                <a:spcPts val="3429"/>
              </a:lnSpc>
            </a:pPr>
            <a:r>
              <a:rPr lang="en-US" sz="2449">
                <a:solidFill>
                  <a:srgbClr val="100F0D"/>
                </a:solidFill>
                <a:latin typeface="Montserrat Light Bold"/>
              </a:rPr>
              <a:t>O elemento chave para compreendermos melhor a situação é notarmos que o que antes a divisão territórial era tratada de modo singular como, a zona metropolitana e periférica, agora temos sua pluralidade, denimonando as zonas metropolitanas e periféricas.</a:t>
            </a:r>
            <a:r>
              <a:rPr lang="en-US" sz="2449">
                <a:solidFill>
                  <a:srgbClr val="100F0D"/>
                </a:solidFill>
                <a:latin typeface="Montserrat Light Bold"/>
              </a:rPr>
              <a:t> </a:t>
            </a:r>
          </a:p>
        </p:txBody>
      </p:sp>
      <p:sp>
        <p:nvSpPr>
          <p:cNvPr name="Freeform 26" id="26"/>
          <p:cNvSpPr/>
          <p:nvPr/>
        </p:nvSpPr>
        <p:spPr>
          <a:xfrm flipH="true" flipV="false" rot="-8516582">
            <a:off x="6955605" y="5302778"/>
            <a:ext cx="1776375" cy="501826"/>
          </a:xfrm>
          <a:custGeom>
            <a:avLst/>
            <a:gdLst/>
            <a:ahLst/>
            <a:cxnLst/>
            <a:rect r="r" b="b" t="t" l="l"/>
            <a:pathLst>
              <a:path h="501826" w="1776375">
                <a:moveTo>
                  <a:pt x="1776374" y="0"/>
                </a:moveTo>
                <a:lnTo>
                  <a:pt x="0" y="0"/>
                </a:lnTo>
                <a:lnTo>
                  <a:pt x="0" y="501826"/>
                </a:lnTo>
                <a:lnTo>
                  <a:pt x="1776374" y="501826"/>
                </a:lnTo>
                <a:lnTo>
                  <a:pt x="17763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887923">
            <a:off x="-4036094" y="886634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318225" y="273763"/>
            <a:ext cx="1420950" cy="1509873"/>
          </a:xfrm>
          <a:custGeom>
            <a:avLst/>
            <a:gdLst/>
            <a:ahLst/>
            <a:cxnLst/>
            <a:rect r="r" b="b" t="t" l="l"/>
            <a:pathLst>
              <a:path h="1509873" w="1420950">
                <a:moveTo>
                  <a:pt x="0" y="0"/>
                </a:moveTo>
                <a:lnTo>
                  <a:pt x="1420950" y="0"/>
                </a:lnTo>
                <a:lnTo>
                  <a:pt x="1420950" y="1509874"/>
                </a:lnTo>
                <a:lnTo>
                  <a:pt x="0" y="1509874"/>
                </a:lnTo>
                <a:lnTo>
                  <a:pt x="0" y="0"/>
                </a:lnTo>
                <a:close/>
              </a:path>
            </a:pathLst>
          </a:custGeom>
          <a:blipFill>
            <a:blip r:embed="rId6"/>
            <a:stretch>
              <a:fillRect l="0" t="-44325" r="-231873" b="-43138"/>
            </a:stretch>
          </a:blipFill>
        </p:spPr>
      </p:sp>
      <p:sp>
        <p:nvSpPr>
          <p:cNvPr name="Freeform 29" id="29"/>
          <p:cNvSpPr/>
          <p:nvPr/>
        </p:nvSpPr>
        <p:spPr>
          <a:xfrm flipH="false" flipV="false" rot="0">
            <a:off x="16461825" y="273763"/>
            <a:ext cx="1594949" cy="1354177"/>
          </a:xfrm>
          <a:custGeom>
            <a:avLst/>
            <a:gdLst/>
            <a:ahLst/>
            <a:cxnLst/>
            <a:rect r="r" b="b" t="t" l="l"/>
            <a:pathLst>
              <a:path h="1354177" w="1594949">
                <a:moveTo>
                  <a:pt x="0" y="0"/>
                </a:moveTo>
                <a:lnTo>
                  <a:pt x="1594950" y="0"/>
                </a:lnTo>
                <a:lnTo>
                  <a:pt x="1594950" y="1354178"/>
                </a:lnTo>
                <a:lnTo>
                  <a:pt x="0" y="1354178"/>
                </a:lnTo>
                <a:lnTo>
                  <a:pt x="0" y="0"/>
                </a:lnTo>
                <a:close/>
              </a:path>
            </a:pathLst>
          </a:custGeom>
          <a:blipFill>
            <a:blip r:embed="rId7"/>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19040958" y="-963013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60093" y="6895603"/>
            <a:ext cx="2932415" cy="847111"/>
            <a:chOff x="0" y="0"/>
            <a:chExt cx="1075555" cy="310705"/>
          </a:xfrm>
        </p:grpSpPr>
        <p:sp>
          <p:nvSpPr>
            <p:cNvPr name="Freeform 4" id="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5" id="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9070732" y="7742714"/>
            <a:ext cx="2932415" cy="847111"/>
            <a:chOff x="0" y="0"/>
            <a:chExt cx="1075555" cy="310705"/>
          </a:xfrm>
        </p:grpSpPr>
        <p:sp>
          <p:nvSpPr>
            <p:cNvPr name="Freeform 7" id="7"/>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8" id="8"/>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3046312" y="6157334"/>
            <a:ext cx="2932415" cy="847111"/>
            <a:chOff x="0" y="0"/>
            <a:chExt cx="1075555" cy="310705"/>
          </a:xfrm>
        </p:grpSpPr>
        <p:sp>
          <p:nvSpPr>
            <p:cNvPr name="Freeform 10" id="1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1" id="11"/>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4717911">
            <a:off x="13279208" y="7778527"/>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028700" y="987207"/>
            <a:ext cx="9654192"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PROBLEMÁTICA</a:t>
            </a:r>
          </a:p>
        </p:txBody>
      </p:sp>
      <p:sp>
        <p:nvSpPr>
          <p:cNvPr name="TextBox 14" id="14"/>
          <p:cNvSpPr txBox="true"/>
          <p:nvPr/>
        </p:nvSpPr>
        <p:spPr>
          <a:xfrm rot="0">
            <a:off x="1028700" y="2886145"/>
            <a:ext cx="4717602" cy="3465505"/>
          </a:xfrm>
          <a:prstGeom prst="rect">
            <a:avLst/>
          </a:prstGeom>
        </p:spPr>
        <p:txBody>
          <a:bodyPr anchor="t" rtlCol="false" tIns="0" lIns="0" bIns="0" rIns="0">
            <a:spAutoFit/>
          </a:bodyPr>
          <a:lstStyle/>
          <a:p>
            <a:pPr algn="ctr">
              <a:lnSpc>
                <a:spcPts val="3997"/>
              </a:lnSpc>
            </a:pPr>
            <a:r>
              <a:rPr lang="en-US" sz="2855">
                <a:solidFill>
                  <a:srgbClr val="100F0D"/>
                </a:solidFill>
                <a:latin typeface="Montserrat Light"/>
              </a:rPr>
              <a:t>Devido ao gande aumento das áreas de ocupação humana é necessário que lavantemos questões voltadas para a qualidade de vida destes cidadãos.</a:t>
            </a:r>
          </a:p>
        </p:txBody>
      </p:sp>
      <p:sp>
        <p:nvSpPr>
          <p:cNvPr name="Freeform 15" id="15"/>
          <p:cNvSpPr/>
          <p:nvPr/>
        </p:nvSpPr>
        <p:spPr>
          <a:xfrm flipH="true" flipV="false" rot="-8516582">
            <a:off x="4435189" y="6858307"/>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887923">
            <a:off x="-3701131" y="682910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6052095" y="6655910"/>
            <a:ext cx="6183809" cy="3465505"/>
          </a:xfrm>
          <a:prstGeom prst="rect">
            <a:avLst/>
          </a:prstGeom>
        </p:spPr>
        <p:txBody>
          <a:bodyPr anchor="t" rtlCol="false" tIns="0" lIns="0" bIns="0" rIns="0">
            <a:spAutoFit/>
          </a:bodyPr>
          <a:lstStyle/>
          <a:p>
            <a:pPr algn="ctr">
              <a:lnSpc>
                <a:spcPts val="3997"/>
              </a:lnSpc>
            </a:pPr>
            <a:r>
              <a:rPr lang="en-US" sz="2855">
                <a:solidFill>
                  <a:srgbClr val="100F0D"/>
                </a:solidFill>
                <a:latin typeface="Montserrat Light"/>
              </a:rPr>
              <a:t>Com isso entramos na temática da segurança publica, onde a mesma não se define no que tange somente a proteção da vida ou de bens, mas também na qualidade de vida  em modo atrelado a segurança do cidadão.</a:t>
            </a:r>
          </a:p>
        </p:txBody>
      </p:sp>
      <p:sp>
        <p:nvSpPr>
          <p:cNvPr name="TextBox 18" id="18"/>
          <p:cNvSpPr txBox="true"/>
          <p:nvPr/>
        </p:nvSpPr>
        <p:spPr>
          <a:xfrm rot="0">
            <a:off x="11075491" y="2582395"/>
            <a:ext cx="6183809" cy="3962773"/>
          </a:xfrm>
          <a:prstGeom prst="rect">
            <a:avLst/>
          </a:prstGeom>
        </p:spPr>
        <p:txBody>
          <a:bodyPr anchor="t" rtlCol="false" tIns="0" lIns="0" bIns="0" rIns="0">
            <a:spAutoFit/>
          </a:bodyPr>
          <a:lstStyle/>
          <a:p>
            <a:pPr algn="ctr">
              <a:lnSpc>
                <a:spcPts val="3997"/>
              </a:lnSpc>
            </a:pPr>
            <a:r>
              <a:rPr lang="en-US" sz="2855">
                <a:solidFill>
                  <a:srgbClr val="100F0D"/>
                </a:solidFill>
                <a:latin typeface="Montserrat Light"/>
              </a:rPr>
              <a:t>A questão mais importante é que diante estas necessidades somada ao aumento das zonas populacionais se os orgãos governamentais são capazes de manter a infraestrutura necessaria para garantia da qualidade de vida e vivência.</a:t>
            </a:r>
          </a:p>
        </p:txBody>
      </p:sp>
      <p:sp>
        <p:nvSpPr>
          <p:cNvPr name="Freeform 19" id="19"/>
          <p:cNvSpPr/>
          <p:nvPr/>
        </p:nvSpPr>
        <p:spPr>
          <a:xfrm flipH="false" flipV="false" rot="0">
            <a:off x="274725" y="281947"/>
            <a:ext cx="1420950" cy="1509873"/>
          </a:xfrm>
          <a:custGeom>
            <a:avLst/>
            <a:gdLst/>
            <a:ahLst/>
            <a:cxnLst/>
            <a:rect r="r" b="b" t="t" l="l"/>
            <a:pathLst>
              <a:path h="1509873" w="1420950">
                <a:moveTo>
                  <a:pt x="0" y="0"/>
                </a:moveTo>
                <a:lnTo>
                  <a:pt x="1420950" y="0"/>
                </a:lnTo>
                <a:lnTo>
                  <a:pt x="1420950" y="1509873"/>
                </a:lnTo>
                <a:lnTo>
                  <a:pt x="0" y="1509873"/>
                </a:lnTo>
                <a:lnTo>
                  <a:pt x="0" y="0"/>
                </a:lnTo>
                <a:close/>
              </a:path>
            </a:pathLst>
          </a:custGeom>
          <a:blipFill>
            <a:blip r:embed="rId6"/>
            <a:stretch>
              <a:fillRect l="0" t="-44325" r="-231873" b="-43138"/>
            </a:stretch>
          </a:blipFill>
        </p:spPr>
      </p:sp>
      <p:sp>
        <p:nvSpPr>
          <p:cNvPr name="Freeform 20" id="20"/>
          <p:cNvSpPr/>
          <p:nvPr/>
        </p:nvSpPr>
        <p:spPr>
          <a:xfrm flipH="false" flipV="false" rot="0">
            <a:off x="16418325" y="281947"/>
            <a:ext cx="1594949" cy="1354177"/>
          </a:xfrm>
          <a:custGeom>
            <a:avLst/>
            <a:gdLst/>
            <a:ahLst/>
            <a:cxnLst/>
            <a:rect r="r" b="b" t="t" l="l"/>
            <a:pathLst>
              <a:path h="1354177" w="1594949">
                <a:moveTo>
                  <a:pt x="0" y="0"/>
                </a:moveTo>
                <a:lnTo>
                  <a:pt x="1594950" y="0"/>
                </a:lnTo>
                <a:lnTo>
                  <a:pt x="1594950" y="1354177"/>
                </a:lnTo>
                <a:lnTo>
                  <a:pt x="0" y="1354177"/>
                </a:lnTo>
                <a:lnTo>
                  <a:pt x="0" y="0"/>
                </a:lnTo>
                <a:close/>
              </a:path>
            </a:pathLst>
          </a:custGeom>
          <a:blipFill>
            <a:blip r:embed="rId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4260093" y="6895603"/>
            <a:ext cx="2932415" cy="847111"/>
            <a:chOff x="0" y="0"/>
            <a:chExt cx="1075555" cy="310705"/>
          </a:xfrm>
        </p:grpSpPr>
        <p:sp>
          <p:nvSpPr>
            <p:cNvPr name="Freeform 4" id="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5" id="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9070732" y="7742714"/>
            <a:ext cx="2932415" cy="847111"/>
            <a:chOff x="0" y="0"/>
            <a:chExt cx="1075555" cy="310705"/>
          </a:xfrm>
        </p:grpSpPr>
        <p:sp>
          <p:nvSpPr>
            <p:cNvPr name="Freeform 7" id="7"/>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8" id="8"/>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3046312" y="6157334"/>
            <a:ext cx="2932415" cy="847111"/>
            <a:chOff x="0" y="0"/>
            <a:chExt cx="1075555" cy="310705"/>
          </a:xfrm>
        </p:grpSpPr>
        <p:sp>
          <p:nvSpPr>
            <p:cNvPr name="Freeform 10" id="1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1" id="11"/>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887923">
            <a:off x="-3701131" y="682910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598186" y="3359137"/>
            <a:ext cx="4919805" cy="6443504"/>
          </a:xfrm>
          <a:custGeom>
            <a:avLst/>
            <a:gdLst/>
            <a:ahLst/>
            <a:cxnLst/>
            <a:rect r="r" b="b" t="t" l="l"/>
            <a:pathLst>
              <a:path h="6443504" w="4919805">
                <a:moveTo>
                  <a:pt x="0" y="0"/>
                </a:moveTo>
                <a:lnTo>
                  <a:pt x="4919805" y="0"/>
                </a:lnTo>
                <a:lnTo>
                  <a:pt x="4919805" y="6443504"/>
                </a:lnTo>
                <a:lnTo>
                  <a:pt x="0" y="6443504"/>
                </a:lnTo>
                <a:lnTo>
                  <a:pt x="0" y="0"/>
                </a:lnTo>
                <a:close/>
              </a:path>
            </a:pathLst>
          </a:custGeom>
          <a:blipFill>
            <a:blip r:embed="rId5"/>
            <a:stretch>
              <a:fillRect l="0" t="0" r="0" b="0"/>
            </a:stretch>
          </a:blipFill>
        </p:spPr>
      </p:sp>
      <p:sp>
        <p:nvSpPr>
          <p:cNvPr name="Freeform 14" id="14"/>
          <p:cNvSpPr/>
          <p:nvPr/>
        </p:nvSpPr>
        <p:spPr>
          <a:xfrm flipH="false" flipV="false" rot="0">
            <a:off x="6891936" y="3258115"/>
            <a:ext cx="4504129" cy="6398969"/>
          </a:xfrm>
          <a:custGeom>
            <a:avLst/>
            <a:gdLst/>
            <a:ahLst/>
            <a:cxnLst/>
            <a:rect r="r" b="b" t="t" l="l"/>
            <a:pathLst>
              <a:path h="6398969" w="4504129">
                <a:moveTo>
                  <a:pt x="0" y="0"/>
                </a:moveTo>
                <a:lnTo>
                  <a:pt x="4504128" y="0"/>
                </a:lnTo>
                <a:lnTo>
                  <a:pt x="4504128" y="6398969"/>
                </a:lnTo>
                <a:lnTo>
                  <a:pt x="0" y="6398969"/>
                </a:lnTo>
                <a:lnTo>
                  <a:pt x="0" y="0"/>
                </a:lnTo>
                <a:close/>
              </a:path>
            </a:pathLst>
          </a:custGeom>
          <a:blipFill>
            <a:blip r:embed="rId6"/>
            <a:stretch>
              <a:fillRect l="0" t="0" r="0" b="0"/>
            </a:stretch>
          </a:blipFill>
        </p:spPr>
      </p:sp>
      <p:sp>
        <p:nvSpPr>
          <p:cNvPr name="Freeform 15" id="15"/>
          <p:cNvSpPr/>
          <p:nvPr/>
        </p:nvSpPr>
        <p:spPr>
          <a:xfrm flipH="false" flipV="false" rot="0">
            <a:off x="13046312" y="3359137"/>
            <a:ext cx="4462739" cy="6412779"/>
          </a:xfrm>
          <a:custGeom>
            <a:avLst/>
            <a:gdLst/>
            <a:ahLst/>
            <a:cxnLst/>
            <a:rect r="r" b="b" t="t" l="l"/>
            <a:pathLst>
              <a:path h="6412779" w="4462739">
                <a:moveTo>
                  <a:pt x="0" y="0"/>
                </a:moveTo>
                <a:lnTo>
                  <a:pt x="4462739" y="0"/>
                </a:lnTo>
                <a:lnTo>
                  <a:pt x="4462739" y="6412779"/>
                </a:lnTo>
                <a:lnTo>
                  <a:pt x="0" y="6412779"/>
                </a:lnTo>
                <a:lnTo>
                  <a:pt x="0" y="0"/>
                </a:lnTo>
                <a:close/>
              </a:path>
            </a:pathLst>
          </a:custGeom>
          <a:blipFill>
            <a:blip r:embed="rId7"/>
            <a:stretch>
              <a:fillRect l="0" t="0" r="0" b="0"/>
            </a:stretch>
          </a:blipFill>
        </p:spPr>
      </p:sp>
      <p:sp>
        <p:nvSpPr>
          <p:cNvPr name="TextBox 16" id="16"/>
          <p:cNvSpPr txBox="true"/>
          <p:nvPr/>
        </p:nvSpPr>
        <p:spPr>
          <a:xfrm rot="0">
            <a:off x="4243636" y="120445"/>
            <a:ext cx="9654192"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PERSONAS</a:t>
            </a:r>
          </a:p>
        </p:txBody>
      </p:sp>
      <p:sp>
        <p:nvSpPr>
          <p:cNvPr name="TextBox 17" id="17"/>
          <p:cNvSpPr txBox="true"/>
          <p:nvPr/>
        </p:nvSpPr>
        <p:spPr>
          <a:xfrm rot="0">
            <a:off x="13406031" y="2526936"/>
            <a:ext cx="3743302" cy="621999"/>
          </a:xfrm>
          <a:prstGeom prst="rect">
            <a:avLst/>
          </a:prstGeom>
        </p:spPr>
        <p:txBody>
          <a:bodyPr anchor="t" rtlCol="false" tIns="0" lIns="0" bIns="0" rIns="0">
            <a:spAutoFit/>
          </a:bodyPr>
          <a:lstStyle/>
          <a:p>
            <a:pPr algn="ctr" marL="0" indent="0" lvl="0">
              <a:lnSpc>
                <a:spcPts val="5046"/>
              </a:lnSpc>
              <a:spcBef>
                <a:spcPct val="0"/>
              </a:spcBef>
            </a:pPr>
            <a:r>
              <a:rPr lang="en-US" sz="3657" spc="358">
                <a:solidFill>
                  <a:srgbClr val="231F20"/>
                </a:solidFill>
                <a:latin typeface="Oswald Bold"/>
              </a:rPr>
              <a:t>MORADOR</a:t>
            </a:r>
          </a:p>
        </p:txBody>
      </p:sp>
      <p:sp>
        <p:nvSpPr>
          <p:cNvPr name="TextBox 18" id="18"/>
          <p:cNvSpPr txBox="true"/>
          <p:nvPr/>
        </p:nvSpPr>
        <p:spPr>
          <a:xfrm rot="0">
            <a:off x="7219272" y="2475333"/>
            <a:ext cx="3849456" cy="637747"/>
          </a:xfrm>
          <a:prstGeom prst="rect">
            <a:avLst/>
          </a:prstGeom>
        </p:spPr>
        <p:txBody>
          <a:bodyPr anchor="t" rtlCol="false" tIns="0" lIns="0" bIns="0" rIns="0">
            <a:spAutoFit/>
          </a:bodyPr>
          <a:lstStyle/>
          <a:p>
            <a:pPr algn="ctr" marL="0" indent="0" lvl="0">
              <a:lnSpc>
                <a:spcPts val="5189"/>
              </a:lnSpc>
              <a:spcBef>
                <a:spcPct val="0"/>
              </a:spcBef>
            </a:pPr>
            <a:r>
              <a:rPr lang="en-US" sz="3760" spc="368">
                <a:solidFill>
                  <a:srgbClr val="231F20"/>
                </a:solidFill>
                <a:latin typeface="Oswald Bold"/>
              </a:rPr>
              <a:t>ADVOGADA</a:t>
            </a:r>
          </a:p>
        </p:txBody>
      </p:sp>
      <p:sp>
        <p:nvSpPr>
          <p:cNvPr name="TextBox 19" id="19"/>
          <p:cNvSpPr txBox="true"/>
          <p:nvPr/>
        </p:nvSpPr>
        <p:spPr>
          <a:xfrm rot="0">
            <a:off x="738145" y="2536461"/>
            <a:ext cx="4639886" cy="570407"/>
          </a:xfrm>
          <a:prstGeom prst="rect">
            <a:avLst/>
          </a:prstGeom>
        </p:spPr>
        <p:txBody>
          <a:bodyPr anchor="t" rtlCol="false" tIns="0" lIns="0" bIns="0" rIns="0">
            <a:spAutoFit/>
          </a:bodyPr>
          <a:lstStyle/>
          <a:p>
            <a:pPr algn="ctr" marL="0" indent="0" lvl="0">
              <a:lnSpc>
                <a:spcPts val="4665"/>
              </a:lnSpc>
              <a:spcBef>
                <a:spcPct val="0"/>
              </a:spcBef>
            </a:pPr>
            <a:r>
              <a:rPr lang="en-US" sz="3381" spc="331">
                <a:solidFill>
                  <a:srgbClr val="231F20"/>
                </a:solidFill>
                <a:latin typeface="Oswald Bold"/>
              </a:rPr>
              <a:t>POLICIAL MILITAR</a:t>
            </a:r>
          </a:p>
        </p:txBody>
      </p:sp>
      <p:sp>
        <p:nvSpPr>
          <p:cNvPr name="Freeform 20" id="20"/>
          <p:cNvSpPr/>
          <p:nvPr/>
        </p:nvSpPr>
        <p:spPr>
          <a:xfrm flipH="false" flipV="false" rot="0">
            <a:off x="318225" y="273763"/>
            <a:ext cx="1420950" cy="1509873"/>
          </a:xfrm>
          <a:custGeom>
            <a:avLst/>
            <a:gdLst/>
            <a:ahLst/>
            <a:cxnLst/>
            <a:rect r="r" b="b" t="t" l="l"/>
            <a:pathLst>
              <a:path h="1509873" w="1420950">
                <a:moveTo>
                  <a:pt x="0" y="0"/>
                </a:moveTo>
                <a:lnTo>
                  <a:pt x="1420950" y="0"/>
                </a:lnTo>
                <a:lnTo>
                  <a:pt x="1420950" y="1509874"/>
                </a:lnTo>
                <a:lnTo>
                  <a:pt x="0" y="1509874"/>
                </a:lnTo>
                <a:lnTo>
                  <a:pt x="0" y="0"/>
                </a:lnTo>
                <a:close/>
              </a:path>
            </a:pathLst>
          </a:custGeom>
          <a:blipFill>
            <a:blip r:embed="rId8"/>
            <a:stretch>
              <a:fillRect l="0" t="-44325" r="-231873" b="-43138"/>
            </a:stretch>
          </a:blipFill>
        </p:spPr>
      </p:sp>
      <p:sp>
        <p:nvSpPr>
          <p:cNvPr name="Freeform 21" id="21"/>
          <p:cNvSpPr/>
          <p:nvPr/>
        </p:nvSpPr>
        <p:spPr>
          <a:xfrm flipH="false" flipV="false" rot="0">
            <a:off x="16461825" y="273763"/>
            <a:ext cx="1594949" cy="1354177"/>
          </a:xfrm>
          <a:custGeom>
            <a:avLst/>
            <a:gdLst/>
            <a:ahLst/>
            <a:cxnLst/>
            <a:rect r="r" b="b" t="t" l="l"/>
            <a:pathLst>
              <a:path h="1354177" w="1594949">
                <a:moveTo>
                  <a:pt x="0" y="0"/>
                </a:moveTo>
                <a:lnTo>
                  <a:pt x="1594950" y="0"/>
                </a:lnTo>
                <a:lnTo>
                  <a:pt x="1594950" y="1354178"/>
                </a:lnTo>
                <a:lnTo>
                  <a:pt x="0" y="1354178"/>
                </a:lnTo>
                <a:lnTo>
                  <a:pt x="0" y="0"/>
                </a:lnTo>
                <a:close/>
              </a:path>
            </a:pathLst>
          </a:custGeom>
          <a:blipFill>
            <a:blip r:embed="rId9"/>
            <a:stretch>
              <a:fillRect l="0" t="0" r="0" b="0"/>
            </a:stretch>
          </a:blipFill>
        </p:spPr>
      </p:sp>
      <p:sp>
        <p:nvSpPr>
          <p:cNvPr name="Freeform 22" id="22"/>
          <p:cNvSpPr/>
          <p:nvPr/>
        </p:nvSpPr>
        <p:spPr>
          <a:xfrm flipH="false" flipV="false" rot="887923">
            <a:off x="19887867" y="-5965324"/>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020824" y="3654530"/>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4241124" y="6630776"/>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230697" y="115372"/>
            <a:ext cx="11826606" cy="2831411"/>
          </a:xfrm>
          <a:prstGeom prst="rect">
            <a:avLst/>
          </a:prstGeom>
        </p:spPr>
        <p:txBody>
          <a:bodyPr anchor="t" rtlCol="false" tIns="0" lIns="0" bIns="0" rIns="0">
            <a:spAutoFit/>
          </a:bodyPr>
          <a:lstStyle/>
          <a:p>
            <a:pPr algn="ctr">
              <a:lnSpc>
                <a:spcPts val="11349"/>
              </a:lnSpc>
            </a:pPr>
            <a:r>
              <a:rPr lang="en-US" sz="8224" spc="806">
                <a:solidFill>
                  <a:srgbClr val="FFFFFF"/>
                </a:solidFill>
                <a:latin typeface="Oswald Bold"/>
              </a:rPr>
              <a:t>PROPOSTA DE SOLUÇÃO</a:t>
            </a:r>
          </a:p>
        </p:txBody>
      </p:sp>
      <p:sp>
        <p:nvSpPr>
          <p:cNvPr name="TextBox 5" id="5"/>
          <p:cNvSpPr txBox="true"/>
          <p:nvPr/>
        </p:nvSpPr>
        <p:spPr>
          <a:xfrm rot="0">
            <a:off x="660778" y="3193840"/>
            <a:ext cx="16966444" cy="5534555"/>
          </a:xfrm>
          <a:prstGeom prst="rect">
            <a:avLst/>
          </a:prstGeom>
        </p:spPr>
        <p:txBody>
          <a:bodyPr anchor="t" rtlCol="false" tIns="0" lIns="0" bIns="0" rIns="0">
            <a:spAutoFit/>
          </a:bodyPr>
          <a:lstStyle/>
          <a:p>
            <a:pPr algn="ctr">
              <a:lnSpc>
                <a:spcPts val="3992"/>
              </a:lnSpc>
            </a:pPr>
            <a:r>
              <a:rPr lang="en-US" sz="2893" spc="283">
                <a:solidFill>
                  <a:srgbClr val="F5FFF5"/>
                </a:solidFill>
                <a:latin typeface="DM Sans"/>
              </a:rPr>
              <a:t>Atualmente nos centros urbanos, medo do crime,da violência, a ausênncia de policiamento e falta de infraestrutura adequada é uma preocupação generalizada em muitas regiões. Dito isso percebemos que devido a enorme zona de ocupação populacional muitas dasvezes ororgãos de garantia do bem estar social não conseguem atender todas as demandas. Portanto nossa equipe desenvolverá um softaware que buscará reportar em escalas macro e micro as solicitações de um uma determinada parcela da sociedade como também de um único indivíduo, de modo que as solicitações sejam de viés benéfico a melhora da qualidade de vida e vivência dos cidadãos. Buscaremos com nossa implemnetação web disponibilar uma espécie de rede social onde os usuários poderam realizar denuncias de diversos assuntos inseridos na esfera da Segurança Pública. </a:t>
            </a:r>
          </a:p>
        </p:txBody>
      </p:sp>
      <p:sp>
        <p:nvSpPr>
          <p:cNvPr name="Freeform 6" id="6"/>
          <p:cNvSpPr/>
          <p:nvPr/>
        </p:nvSpPr>
        <p:spPr>
          <a:xfrm flipH="false" flipV="false" rot="0">
            <a:off x="318225" y="273763"/>
            <a:ext cx="1420950" cy="1509873"/>
          </a:xfrm>
          <a:custGeom>
            <a:avLst/>
            <a:gdLst/>
            <a:ahLst/>
            <a:cxnLst/>
            <a:rect r="r" b="b" t="t" l="l"/>
            <a:pathLst>
              <a:path h="1509873" w="1420950">
                <a:moveTo>
                  <a:pt x="0" y="0"/>
                </a:moveTo>
                <a:lnTo>
                  <a:pt x="1420950" y="0"/>
                </a:lnTo>
                <a:lnTo>
                  <a:pt x="1420950" y="1509874"/>
                </a:lnTo>
                <a:lnTo>
                  <a:pt x="0" y="1509874"/>
                </a:lnTo>
                <a:lnTo>
                  <a:pt x="0" y="0"/>
                </a:lnTo>
                <a:close/>
              </a:path>
            </a:pathLst>
          </a:custGeom>
          <a:blipFill>
            <a:blip r:embed="rId4"/>
            <a:stretch>
              <a:fillRect l="0" t="-44325" r="-231873" b="-43138"/>
            </a:stretch>
          </a:blipFill>
        </p:spPr>
      </p:sp>
      <p:sp>
        <p:nvSpPr>
          <p:cNvPr name="Freeform 7" id="7"/>
          <p:cNvSpPr/>
          <p:nvPr/>
        </p:nvSpPr>
        <p:spPr>
          <a:xfrm flipH="false" flipV="false" rot="0">
            <a:off x="16461825" y="273763"/>
            <a:ext cx="1594949" cy="1354177"/>
          </a:xfrm>
          <a:custGeom>
            <a:avLst/>
            <a:gdLst/>
            <a:ahLst/>
            <a:cxnLst/>
            <a:rect r="r" b="b" t="t" l="l"/>
            <a:pathLst>
              <a:path h="1354177" w="1594949">
                <a:moveTo>
                  <a:pt x="0" y="0"/>
                </a:moveTo>
                <a:lnTo>
                  <a:pt x="1594950" y="0"/>
                </a:lnTo>
                <a:lnTo>
                  <a:pt x="1594950" y="1354178"/>
                </a:lnTo>
                <a:lnTo>
                  <a:pt x="0" y="1354178"/>
                </a:lnTo>
                <a:lnTo>
                  <a:pt x="0" y="0"/>
                </a:lnTo>
                <a:close/>
              </a:path>
            </a:pathLst>
          </a:custGeom>
          <a:blipFill>
            <a:blip r:embed="rId5"/>
            <a:stretch>
              <a:fillRect l="0" t="0" r="0" b="0"/>
            </a:stretch>
          </a:blipFill>
        </p:spPr>
      </p:sp>
      <p:sp>
        <p:nvSpPr>
          <p:cNvPr name="Freeform 8" id="8"/>
          <p:cNvSpPr/>
          <p:nvPr/>
        </p:nvSpPr>
        <p:spPr>
          <a:xfrm flipH="false" flipV="false" rot="0">
            <a:off x="15728016" y="571992"/>
            <a:ext cx="1899206" cy="1638600"/>
          </a:xfrm>
          <a:custGeom>
            <a:avLst/>
            <a:gdLst/>
            <a:ahLst/>
            <a:cxnLst/>
            <a:rect r="r" b="b" t="t" l="l"/>
            <a:pathLst>
              <a:path h="1638600" w="1899206">
                <a:moveTo>
                  <a:pt x="0" y="0"/>
                </a:moveTo>
                <a:lnTo>
                  <a:pt x="1899206" y="0"/>
                </a:lnTo>
                <a:lnTo>
                  <a:pt x="1899206" y="1638600"/>
                </a:lnTo>
                <a:lnTo>
                  <a:pt x="0" y="1638600"/>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1449611" y="1028700"/>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4241124" y="6630776"/>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230697" y="115372"/>
            <a:ext cx="11826606" cy="2831411"/>
          </a:xfrm>
          <a:prstGeom prst="rect">
            <a:avLst/>
          </a:prstGeom>
        </p:spPr>
        <p:txBody>
          <a:bodyPr anchor="t" rtlCol="false" tIns="0" lIns="0" bIns="0" rIns="0">
            <a:spAutoFit/>
          </a:bodyPr>
          <a:lstStyle/>
          <a:p>
            <a:pPr algn="ctr">
              <a:lnSpc>
                <a:spcPts val="11349"/>
              </a:lnSpc>
            </a:pPr>
            <a:r>
              <a:rPr lang="en-US" sz="8224" spc="806">
                <a:solidFill>
                  <a:srgbClr val="FFFFFF"/>
                </a:solidFill>
                <a:latin typeface="Oswald Bold"/>
              </a:rPr>
              <a:t>PROPOSTA DE SOLUÇÃO</a:t>
            </a:r>
          </a:p>
        </p:txBody>
      </p:sp>
      <p:sp>
        <p:nvSpPr>
          <p:cNvPr name="TextBox 5" id="5"/>
          <p:cNvSpPr txBox="true"/>
          <p:nvPr/>
        </p:nvSpPr>
        <p:spPr>
          <a:xfrm rot="0">
            <a:off x="660778" y="3059894"/>
            <a:ext cx="16966444" cy="6544205"/>
          </a:xfrm>
          <a:prstGeom prst="rect">
            <a:avLst/>
          </a:prstGeom>
        </p:spPr>
        <p:txBody>
          <a:bodyPr anchor="t" rtlCol="false" tIns="0" lIns="0" bIns="0" rIns="0">
            <a:spAutoFit/>
          </a:bodyPr>
          <a:lstStyle/>
          <a:p>
            <a:pPr algn="ctr">
              <a:lnSpc>
                <a:spcPts val="3992"/>
              </a:lnSpc>
            </a:pPr>
            <a:r>
              <a:rPr lang="en-US" sz="2893" spc="283">
                <a:solidFill>
                  <a:srgbClr val="F5FFF5"/>
                </a:solidFill>
                <a:latin typeface="DM Sans"/>
              </a:rPr>
              <a:t>Nosso software contará com a possibilidade do usuário realizar denúncias com os temas: Segurança/Policiamento, Infraestrutura Urbana e Risco a saúde pública. Cada denúncia poderá receber uma descrição detalhada do evento feito pelo usuário. Para isso, o usuário poderá criar uma conta pessoal e fazer o cadastro de sua região para que além de poder realizar denúncias, você também poderá ficar atento aos últimos relatórios feitos por outros residentes de sua região. Buscando a eficiência da aplicação, disponibilizaremos a opção de buscar informações de outras regiões caso o usuário busque fazer um deslocamento e queira verificar questões de segurança da região, como também será possível a disponibilização de um relatório sobre as ocorrências de cada região, buscando atender não só a demanda do usuário como também o possível auxílio aos órgãos de garantia da ordem pública, uma vez que puderam ver as zonas onde mais ocorreria um incidente determinado e com isso aumentando a chance de intervenção.</a:t>
            </a:r>
          </a:p>
        </p:txBody>
      </p:sp>
      <p:sp>
        <p:nvSpPr>
          <p:cNvPr name="Freeform 6" id="6"/>
          <p:cNvSpPr/>
          <p:nvPr/>
        </p:nvSpPr>
        <p:spPr>
          <a:xfrm flipH="false" flipV="false" rot="0">
            <a:off x="318225" y="273763"/>
            <a:ext cx="1420950" cy="1509873"/>
          </a:xfrm>
          <a:custGeom>
            <a:avLst/>
            <a:gdLst/>
            <a:ahLst/>
            <a:cxnLst/>
            <a:rect r="r" b="b" t="t" l="l"/>
            <a:pathLst>
              <a:path h="1509873" w="1420950">
                <a:moveTo>
                  <a:pt x="0" y="0"/>
                </a:moveTo>
                <a:lnTo>
                  <a:pt x="1420950" y="0"/>
                </a:lnTo>
                <a:lnTo>
                  <a:pt x="1420950" y="1509874"/>
                </a:lnTo>
                <a:lnTo>
                  <a:pt x="0" y="1509874"/>
                </a:lnTo>
                <a:lnTo>
                  <a:pt x="0" y="0"/>
                </a:lnTo>
                <a:close/>
              </a:path>
            </a:pathLst>
          </a:custGeom>
          <a:blipFill>
            <a:blip r:embed="rId4"/>
            <a:stretch>
              <a:fillRect l="0" t="-44325" r="-231873" b="-43138"/>
            </a:stretch>
          </a:blipFill>
        </p:spPr>
      </p:sp>
      <p:sp>
        <p:nvSpPr>
          <p:cNvPr name="Freeform 7" id="7"/>
          <p:cNvSpPr/>
          <p:nvPr/>
        </p:nvSpPr>
        <p:spPr>
          <a:xfrm flipH="false" flipV="false" rot="0">
            <a:off x="16461825" y="273763"/>
            <a:ext cx="1594949" cy="1354177"/>
          </a:xfrm>
          <a:custGeom>
            <a:avLst/>
            <a:gdLst/>
            <a:ahLst/>
            <a:cxnLst/>
            <a:rect r="r" b="b" t="t" l="l"/>
            <a:pathLst>
              <a:path h="1354177" w="1594949">
                <a:moveTo>
                  <a:pt x="0" y="0"/>
                </a:moveTo>
                <a:lnTo>
                  <a:pt x="1594950" y="0"/>
                </a:lnTo>
                <a:lnTo>
                  <a:pt x="1594950" y="1354178"/>
                </a:lnTo>
                <a:lnTo>
                  <a:pt x="0" y="1354178"/>
                </a:lnTo>
                <a:lnTo>
                  <a:pt x="0" y="0"/>
                </a:lnTo>
                <a:close/>
              </a:path>
            </a:pathLst>
          </a:custGeom>
          <a:blipFill>
            <a:blip r:embed="rId5"/>
            <a:stretch>
              <a:fillRect l="0" t="0" r="0" b="0"/>
            </a:stretch>
          </a:blipFill>
        </p:spPr>
      </p:sp>
      <p:sp>
        <p:nvSpPr>
          <p:cNvPr name="Freeform 8" id="8"/>
          <p:cNvSpPr/>
          <p:nvPr/>
        </p:nvSpPr>
        <p:spPr>
          <a:xfrm flipH="false" flipV="false" rot="0">
            <a:off x="15733578" y="258247"/>
            <a:ext cx="2020102" cy="1742908"/>
          </a:xfrm>
          <a:custGeom>
            <a:avLst/>
            <a:gdLst/>
            <a:ahLst/>
            <a:cxnLst/>
            <a:rect r="r" b="b" t="t" l="l"/>
            <a:pathLst>
              <a:path h="1742908" w="2020102">
                <a:moveTo>
                  <a:pt x="0" y="0"/>
                </a:moveTo>
                <a:lnTo>
                  <a:pt x="2020102" y="0"/>
                </a:lnTo>
                <a:lnTo>
                  <a:pt x="2020102" y="1742908"/>
                </a:lnTo>
                <a:lnTo>
                  <a:pt x="0" y="1742908"/>
                </a:lnTo>
                <a:lnTo>
                  <a:pt x="0" y="0"/>
                </a:lnTo>
                <a:close/>
              </a:path>
            </a:pathLst>
          </a:custGeom>
          <a:blipFill>
            <a:blip r:embed="rId6"/>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5688045" y="-9526610"/>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60093" y="6895603"/>
            <a:ext cx="2932415" cy="847111"/>
            <a:chOff x="0" y="0"/>
            <a:chExt cx="1075555" cy="310705"/>
          </a:xfrm>
        </p:grpSpPr>
        <p:sp>
          <p:nvSpPr>
            <p:cNvPr name="Freeform 4" id="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5" id="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9070732" y="7742714"/>
            <a:ext cx="2932415" cy="847111"/>
            <a:chOff x="0" y="0"/>
            <a:chExt cx="1075555" cy="310705"/>
          </a:xfrm>
        </p:grpSpPr>
        <p:sp>
          <p:nvSpPr>
            <p:cNvPr name="Freeform 7" id="7"/>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8" id="8"/>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3046312" y="6157334"/>
            <a:ext cx="2932415" cy="847111"/>
            <a:chOff x="0" y="0"/>
            <a:chExt cx="1075555" cy="310705"/>
          </a:xfrm>
        </p:grpSpPr>
        <p:sp>
          <p:nvSpPr>
            <p:cNvPr name="Freeform 10" id="1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1" id="11"/>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887923">
            <a:off x="-3701131" y="682910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318225" y="273763"/>
            <a:ext cx="1420950" cy="1509873"/>
          </a:xfrm>
          <a:custGeom>
            <a:avLst/>
            <a:gdLst/>
            <a:ahLst/>
            <a:cxnLst/>
            <a:rect r="r" b="b" t="t" l="l"/>
            <a:pathLst>
              <a:path h="1509873" w="1420950">
                <a:moveTo>
                  <a:pt x="0" y="0"/>
                </a:moveTo>
                <a:lnTo>
                  <a:pt x="1420950" y="0"/>
                </a:lnTo>
                <a:lnTo>
                  <a:pt x="1420950" y="1509874"/>
                </a:lnTo>
                <a:lnTo>
                  <a:pt x="0" y="1509874"/>
                </a:lnTo>
                <a:lnTo>
                  <a:pt x="0" y="0"/>
                </a:lnTo>
                <a:close/>
              </a:path>
            </a:pathLst>
          </a:custGeom>
          <a:blipFill>
            <a:blip r:embed="rId4"/>
            <a:stretch>
              <a:fillRect l="0" t="-44325" r="-231873" b="-43138"/>
            </a:stretch>
          </a:blipFill>
        </p:spPr>
      </p:sp>
      <p:sp>
        <p:nvSpPr>
          <p:cNvPr name="Freeform 14" id="14"/>
          <p:cNvSpPr/>
          <p:nvPr/>
        </p:nvSpPr>
        <p:spPr>
          <a:xfrm flipH="false" flipV="false" rot="0">
            <a:off x="16461825" y="273763"/>
            <a:ext cx="1594949" cy="1354177"/>
          </a:xfrm>
          <a:custGeom>
            <a:avLst/>
            <a:gdLst/>
            <a:ahLst/>
            <a:cxnLst/>
            <a:rect r="r" b="b" t="t" l="l"/>
            <a:pathLst>
              <a:path h="1354177" w="1594949">
                <a:moveTo>
                  <a:pt x="0" y="0"/>
                </a:moveTo>
                <a:lnTo>
                  <a:pt x="1594950" y="0"/>
                </a:lnTo>
                <a:lnTo>
                  <a:pt x="1594950" y="1354178"/>
                </a:lnTo>
                <a:lnTo>
                  <a:pt x="0" y="1354178"/>
                </a:lnTo>
                <a:lnTo>
                  <a:pt x="0" y="0"/>
                </a:lnTo>
                <a:close/>
              </a:path>
            </a:pathLst>
          </a:custGeom>
          <a:blipFill>
            <a:blip r:embed="rId5"/>
            <a:stretch>
              <a:fillRect l="0" t="0" r="0" b="0"/>
            </a:stretch>
          </a:blipFill>
        </p:spPr>
      </p:sp>
      <p:sp>
        <p:nvSpPr>
          <p:cNvPr name="Freeform 15" id="15"/>
          <p:cNvSpPr/>
          <p:nvPr/>
        </p:nvSpPr>
        <p:spPr>
          <a:xfrm flipH="false" flipV="false" rot="0">
            <a:off x="4402564" y="3080038"/>
            <a:ext cx="10109955" cy="7150366"/>
          </a:xfrm>
          <a:custGeom>
            <a:avLst/>
            <a:gdLst/>
            <a:ahLst/>
            <a:cxnLst/>
            <a:rect r="r" b="b" t="t" l="l"/>
            <a:pathLst>
              <a:path h="7150366" w="10109955">
                <a:moveTo>
                  <a:pt x="0" y="0"/>
                </a:moveTo>
                <a:lnTo>
                  <a:pt x="10109955" y="0"/>
                </a:lnTo>
                <a:lnTo>
                  <a:pt x="10109955" y="7150366"/>
                </a:lnTo>
                <a:lnTo>
                  <a:pt x="0" y="7150366"/>
                </a:lnTo>
                <a:lnTo>
                  <a:pt x="0" y="0"/>
                </a:lnTo>
                <a:close/>
              </a:path>
            </a:pathLst>
          </a:custGeom>
          <a:blipFill>
            <a:blip r:embed="rId6"/>
            <a:stretch>
              <a:fillRect l="0" t="0" r="0" b="0"/>
            </a:stretch>
          </a:blipFill>
        </p:spPr>
      </p:sp>
      <p:sp>
        <p:nvSpPr>
          <p:cNvPr name="TextBox 16" id="16"/>
          <p:cNvSpPr txBox="true"/>
          <p:nvPr/>
        </p:nvSpPr>
        <p:spPr>
          <a:xfrm rot="0">
            <a:off x="2349335" y="-161925"/>
            <a:ext cx="13442795" cy="3241963"/>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PROJETO DA INTERFACE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16346590" y="-306704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60352" y="18406"/>
            <a:ext cx="10767297" cy="1925338"/>
          </a:xfrm>
          <a:prstGeom prst="rect">
            <a:avLst/>
          </a:prstGeom>
        </p:spPr>
        <p:txBody>
          <a:bodyPr anchor="t" rtlCol="false" tIns="0" lIns="0" bIns="0" rIns="0">
            <a:spAutoFit/>
          </a:bodyPr>
          <a:lstStyle/>
          <a:p>
            <a:pPr algn="ctr" marL="0" indent="0" lvl="0">
              <a:lnSpc>
                <a:spcPts val="7733"/>
              </a:lnSpc>
              <a:spcBef>
                <a:spcPct val="0"/>
              </a:spcBef>
            </a:pPr>
            <a:r>
              <a:rPr lang="en-US" sz="5604" spc="549">
                <a:solidFill>
                  <a:srgbClr val="231F20"/>
                </a:solidFill>
                <a:latin typeface="Oswald Bold"/>
              </a:rPr>
              <a:t>HISTORIAS DE USUÁRIOS /OBJETIVOS </a:t>
            </a:r>
          </a:p>
        </p:txBody>
      </p:sp>
      <p:sp>
        <p:nvSpPr>
          <p:cNvPr name="Freeform 4" id="4"/>
          <p:cNvSpPr/>
          <p:nvPr/>
        </p:nvSpPr>
        <p:spPr>
          <a:xfrm flipH="false" flipV="false" rot="887923">
            <a:off x="-9819724" y="957012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97297" y="2103123"/>
            <a:ext cx="4178162" cy="2886710"/>
          </a:xfrm>
          <a:prstGeom prst="rect">
            <a:avLst/>
          </a:prstGeom>
        </p:spPr>
        <p:txBody>
          <a:bodyPr anchor="t" rtlCol="false" tIns="0" lIns="0" bIns="0" rIns="0">
            <a:spAutoFit/>
          </a:bodyPr>
          <a:lstStyle/>
          <a:p>
            <a:pPr algn="ctr" marL="0" indent="0" lvl="0">
              <a:lnSpc>
                <a:spcPts val="2859"/>
              </a:lnSpc>
              <a:spcBef>
                <a:spcPct val="0"/>
              </a:spcBef>
            </a:pPr>
            <a:r>
              <a:rPr lang="en-US" sz="2199" strike="noStrike" u="none">
                <a:solidFill>
                  <a:srgbClr val="000000"/>
                </a:solidFill>
                <a:latin typeface="Open Sauce"/>
              </a:rPr>
              <a:t>Como cidadão eu gostaria de um software que disponibilizasse uma forma em que pudesse compartilhar   os buracos encontrados na rua de minha casa, para que com isso a prefeitura veja e intervenha. </a:t>
            </a:r>
          </a:p>
        </p:txBody>
      </p:sp>
      <p:sp>
        <p:nvSpPr>
          <p:cNvPr name="TextBox 6" id="6"/>
          <p:cNvSpPr txBox="true"/>
          <p:nvPr/>
        </p:nvSpPr>
        <p:spPr>
          <a:xfrm rot="0">
            <a:off x="5366318" y="2243770"/>
            <a:ext cx="4178162" cy="288671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Como moradora gostaria de uma forma onde poderia informar que o poste em frente minha casa não esta funcionando devido sua estrtura estar quebrada, deixando a rua escura e oferendo risco de queda.</a:t>
            </a:r>
            <a:r>
              <a:rPr lang="en-US" sz="2199">
                <a:solidFill>
                  <a:srgbClr val="231F20"/>
                </a:solidFill>
                <a:latin typeface="Open Sauce"/>
              </a:rPr>
              <a:t> </a:t>
            </a:r>
          </a:p>
        </p:txBody>
      </p:sp>
      <p:sp>
        <p:nvSpPr>
          <p:cNvPr name="TextBox 7" id="7"/>
          <p:cNvSpPr txBox="true"/>
          <p:nvPr/>
        </p:nvSpPr>
        <p:spPr>
          <a:xfrm rot="0">
            <a:off x="5366318" y="6009640"/>
            <a:ext cx="4178162" cy="32486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Como mãe gostaria de uma maneira de informar a minha vizinhança sobre a presenaça de um individuo que vem importuanando os jovens na saida da escola, para que com isso também a policia local poderia ficar ciente e atuar no momento da saída da escola. </a:t>
            </a:r>
          </a:p>
        </p:txBody>
      </p:sp>
      <p:sp>
        <p:nvSpPr>
          <p:cNvPr name="TextBox 8" id="8"/>
          <p:cNvSpPr txBox="true"/>
          <p:nvPr/>
        </p:nvSpPr>
        <p:spPr>
          <a:xfrm rot="0">
            <a:off x="10026489" y="2440899"/>
            <a:ext cx="7670029" cy="682397"/>
          </a:xfrm>
          <a:prstGeom prst="rect">
            <a:avLst/>
          </a:prstGeom>
        </p:spPr>
        <p:txBody>
          <a:bodyPr anchor="t" rtlCol="false" tIns="0" lIns="0" bIns="0" rIns="0">
            <a:spAutoFit/>
          </a:bodyPr>
          <a:lstStyle/>
          <a:p>
            <a:pPr algn="ctr" marL="0" indent="0" lvl="0">
              <a:lnSpc>
                <a:spcPts val="5509"/>
              </a:lnSpc>
              <a:spcBef>
                <a:spcPct val="0"/>
              </a:spcBef>
            </a:pPr>
            <a:r>
              <a:rPr lang="en-US" sz="3992" spc="391">
                <a:solidFill>
                  <a:srgbClr val="231F20"/>
                </a:solidFill>
                <a:latin typeface="Oswald Bold"/>
              </a:rPr>
              <a:t>REQUISITOS FUNCIONAIS </a:t>
            </a:r>
          </a:p>
        </p:txBody>
      </p:sp>
      <p:sp>
        <p:nvSpPr>
          <p:cNvPr name="TextBox 9" id="9"/>
          <p:cNvSpPr txBox="true"/>
          <p:nvPr/>
        </p:nvSpPr>
        <p:spPr>
          <a:xfrm rot="0">
            <a:off x="11451844" y="3200388"/>
            <a:ext cx="5144255" cy="2162810"/>
          </a:xfrm>
          <a:prstGeom prst="rect">
            <a:avLst/>
          </a:prstGeom>
        </p:spPr>
        <p:txBody>
          <a:bodyPr anchor="t" rtlCol="false" tIns="0" lIns="0" bIns="0" rIns="0">
            <a:spAutoFit/>
          </a:bodyPr>
          <a:lstStyle/>
          <a:p>
            <a:pPr algn="ctr" marL="474979" indent="-237490" lvl="1">
              <a:lnSpc>
                <a:spcPts val="2859"/>
              </a:lnSpc>
              <a:buFont typeface="Arial"/>
              <a:buChar char="•"/>
            </a:pPr>
            <a:r>
              <a:rPr lang="en-US" sz="2199">
                <a:solidFill>
                  <a:srgbClr val="231F20"/>
                </a:solidFill>
                <a:latin typeface="Open Sauce"/>
              </a:rPr>
              <a:t>LOGIN</a:t>
            </a:r>
          </a:p>
          <a:p>
            <a:pPr algn="ctr" marL="474979" indent="-237490" lvl="1">
              <a:lnSpc>
                <a:spcPts val="2859"/>
              </a:lnSpc>
              <a:buFont typeface="Arial"/>
              <a:buChar char="•"/>
            </a:pPr>
            <a:r>
              <a:rPr lang="en-US" sz="2199">
                <a:solidFill>
                  <a:srgbClr val="231F20"/>
                </a:solidFill>
                <a:latin typeface="Open Sauce"/>
              </a:rPr>
              <a:t>CADASTRO</a:t>
            </a:r>
          </a:p>
          <a:p>
            <a:pPr algn="ctr" marL="474979" indent="-237490" lvl="1">
              <a:lnSpc>
                <a:spcPts val="2859"/>
              </a:lnSpc>
              <a:buFont typeface="Arial"/>
              <a:buChar char="•"/>
            </a:pPr>
            <a:r>
              <a:rPr lang="en-US" sz="2199">
                <a:solidFill>
                  <a:srgbClr val="231F20"/>
                </a:solidFill>
                <a:latin typeface="Open Sauce"/>
              </a:rPr>
              <a:t>BUSCA REGIÃO</a:t>
            </a:r>
          </a:p>
          <a:p>
            <a:pPr algn="ctr" marL="474979" indent="-237490" lvl="1">
              <a:lnSpc>
                <a:spcPts val="2859"/>
              </a:lnSpc>
              <a:buFont typeface="Arial"/>
              <a:buChar char="•"/>
            </a:pPr>
            <a:r>
              <a:rPr lang="en-US" sz="2199">
                <a:solidFill>
                  <a:srgbClr val="231F20"/>
                </a:solidFill>
                <a:latin typeface="Open Sauce"/>
              </a:rPr>
              <a:t>GRAFICOS DAS REG.</a:t>
            </a:r>
          </a:p>
          <a:p>
            <a:pPr algn="ctr" marL="474979" indent="-237490" lvl="1">
              <a:lnSpc>
                <a:spcPts val="2859"/>
              </a:lnSpc>
              <a:buFont typeface="Arial"/>
              <a:buChar char="•"/>
            </a:pPr>
            <a:r>
              <a:rPr lang="en-US" sz="2199">
                <a:solidFill>
                  <a:srgbClr val="231F20"/>
                </a:solidFill>
                <a:latin typeface="Open Sauce"/>
              </a:rPr>
              <a:t>DENÚNCIA ANONIMA </a:t>
            </a:r>
          </a:p>
          <a:p>
            <a:pPr algn="ctr" marL="474979" indent="-237490" lvl="1">
              <a:lnSpc>
                <a:spcPts val="2859"/>
              </a:lnSpc>
              <a:buFont typeface="Arial"/>
              <a:buChar char="•"/>
            </a:pPr>
            <a:r>
              <a:rPr lang="en-US" sz="2199">
                <a:solidFill>
                  <a:srgbClr val="231F20"/>
                </a:solidFill>
                <a:latin typeface="Open Sauce"/>
              </a:rPr>
              <a:t>EDITAR CADASTRO DE REGIÃO</a:t>
            </a:r>
          </a:p>
        </p:txBody>
      </p:sp>
      <p:sp>
        <p:nvSpPr>
          <p:cNvPr name="TextBox 10" id="10"/>
          <p:cNvSpPr txBox="true"/>
          <p:nvPr/>
        </p:nvSpPr>
        <p:spPr>
          <a:xfrm rot="0">
            <a:off x="10026489" y="6048998"/>
            <a:ext cx="7670029" cy="682397"/>
          </a:xfrm>
          <a:prstGeom prst="rect">
            <a:avLst/>
          </a:prstGeom>
        </p:spPr>
        <p:txBody>
          <a:bodyPr anchor="t" rtlCol="false" tIns="0" lIns="0" bIns="0" rIns="0">
            <a:spAutoFit/>
          </a:bodyPr>
          <a:lstStyle/>
          <a:p>
            <a:pPr algn="ctr" marL="0" indent="0" lvl="0">
              <a:lnSpc>
                <a:spcPts val="5509"/>
              </a:lnSpc>
              <a:spcBef>
                <a:spcPct val="0"/>
              </a:spcBef>
            </a:pPr>
            <a:r>
              <a:rPr lang="en-US" sz="3992" spc="391">
                <a:solidFill>
                  <a:srgbClr val="231F20"/>
                </a:solidFill>
                <a:latin typeface="Oswald Bold"/>
              </a:rPr>
              <a:t>REQUISITOS NÃO FUNCIONAIS </a:t>
            </a:r>
          </a:p>
        </p:txBody>
      </p:sp>
      <p:sp>
        <p:nvSpPr>
          <p:cNvPr name="TextBox 11" id="11"/>
          <p:cNvSpPr txBox="true"/>
          <p:nvPr/>
        </p:nvSpPr>
        <p:spPr>
          <a:xfrm rot="0">
            <a:off x="11621735" y="7112984"/>
            <a:ext cx="5144255" cy="1800860"/>
          </a:xfrm>
          <a:prstGeom prst="rect">
            <a:avLst/>
          </a:prstGeom>
        </p:spPr>
        <p:txBody>
          <a:bodyPr anchor="t" rtlCol="false" tIns="0" lIns="0" bIns="0" rIns="0">
            <a:spAutoFit/>
          </a:bodyPr>
          <a:lstStyle/>
          <a:p>
            <a:pPr algn="ctr" marL="474979" indent="-237490" lvl="1">
              <a:lnSpc>
                <a:spcPts val="2859"/>
              </a:lnSpc>
              <a:buFont typeface="Arial"/>
              <a:buChar char="•"/>
            </a:pPr>
            <a:r>
              <a:rPr lang="en-US" sz="2199">
                <a:solidFill>
                  <a:srgbClr val="231F20"/>
                </a:solidFill>
                <a:latin typeface="Open Sauce"/>
              </a:rPr>
              <a:t>DESEMPENHO </a:t>
            </a:r>
          </a:p>
          <a:p>
            <a:pPr algn="ctr" marL="474979" indent="-237490" lvl="1">
              <a:lnSpc>
                <a:spcPts val="2859"/>
              </a:lnSpc>
              <a:buFont typeface="Arial"/>
              <a:buChar char="•"/>
            </a:pPr>
            <a:r>
              <a:rPr lang="en-US" sz="2199">
                <a:solidFill>
                  <a:srgbClr val="231F20"/>
                </a:solidFill>
                <a:latin typeface="Open Sauce"/>
              </a:rPr>
              <a:t>SEGURANÇA</a:t>
            </a:r>
          </a:p>
          <a:p>
            <a:pPr algn="ctr" marL="474979" indent="-237490" lvl="1">
              <a:lnSpc>
                <a:spcPts val="2859"/>
              </a:lnSpc>
              <a:buFont typeface="Arial"/>
              <a:buChar char="•"/>
            </a:pPr>
            <a:r>
              <a:rPr lang="en-US" sz="2199">
                <a:solidFill>
                  <a:srgbClr val="231F20"/>
                </a:solidFill>
                <a:latin typeface="Open Sauce"/>
              </a:rPr>
              <a:t>USABILIDADE</a:t>
            </a:r>
          </a:p>
          <a:p>
            <a:pPr algn="ctr" marL="474979" indent="-237490" lvl="1">
              <a:lnSpc>
                <a:spcPts val="2859"/>
              </a:lnSpc>
              <a:buFont typeface="Arial"/>
              <a:buChar char="•"/>
            </a:pPr>
            <a:r>
              <a:rPr lang="en-US" sz="2199">
                <a:solidFill>
                  <a:srgbClr val="231F20"/>
                </a:solidFill>
                <a:latin typeface="Open Sauce"/>
              </a:rPr>
              <a:t>FIDELIDADE</a:t>
            </a:r>
          </a:p>
          <a:p>
            <a:pPr algn="ctr" marL="474979" indent="-237490" lvl="1">
              <a:lnSpc>
                <a:spcPts val="2859"/>
              </a:lnSpc>
              <a:buFont typeface="Arial"/>
              <a:buChar char="•"/>
            </a:pPr>
            <a:r>
              <a:rPr lang="en-US" sz="2199">
                <a:solidFill>
                  <a:srgbClr val="231F20"/>
                </a:solidFill>
                <a:latin typeface="Open Sauce"/>
              </a:rPr>
              <a:t>ACESSIBILIDADE</a:t>
            </a:r>
          </a:p>
        </p:txBody>
      </p:sp>
      <p:sp>
        <p:nvSpPr>
          <p:cNvPr name="TextBox 12" id="12"/>
          <p:cNvSpPr txBox="true"/>
          <p:nvPr/>
        </p:nvSpPr>
        <p:spPr>
          <a:xfrm rot="0">
            <a:off x="497297" y="6048408"/>
            <a:ext cx="4649036" cy="3209892"/>
          </a:xfrm>
          <a:prstGeom prst="rect">
            <a:avLst/>
          </a:prstGeom>
        </p:spPr>
        <p:txBody>
          <a:bodyPr anchor="t" rtlCol="false" tIns="0" lIns="0" bIns="0" rIns="0">
            <a:spAutoFit/>
          </a:bodyPr>
          <a:lstStyle/>
          <a:p>
            <a:pPr algn="ctr">
              <a:lnSpc>
                <a:spcPts val="3182"/>
              </a:lnSpc>
              <a:spcBef>
                <a:spcPct val="0"/>
              </a:spcBef>
            </a:pPr>
            <a:r>
              <a:rPr lang="en-US" sz="2447">
                <a:solidFill>
                  <a:srgbClr val="231F20"/>
                </a:solidFill>
                <a:latin typeface="Open Sauce"/>
              </a:rPr>
              <a:t>Como avó eu gostaria de informar que não existem rebaixos nas calçadas para que eu poça subir com facilidade, gostaria de um canal com que o prefeito de minha cidade pudesse ver para reverter esta situação. </a:t>
            </a:r>
          </a:p>
        </p:txBody>
      </p:sp>
      <p:sp>
        <p:nvSpPr>
          <p:cNvPr name="Freeform 13" id="13"/>
          <p:cNvSpPr/>
          <p:nvPr/>
        </p:nvSpPr>
        <p:spPr>
          <a:xfrm flipH="false" flipV="false" rot="0">
            <a:off x="147738" y="212250"/>
            <a:ext cx="1420950" cy="1509873"/>
          </a:xfrm>
          <a:custGeom>
            <a:avLst/>
            <a:gdLst/>
            <a:ahLst/>
            <a:cxnLst/>
            <a:rect r="r" b="b" t="t" l="l"/>
            <a:pathLst>
              <a:path h="1509873" w="1420950">
                <a:moveTo>
                  <a:pt x="0" y="0"/>
                </a:moveTo>
                <a:lnTo>
                  <a:pt x="1420950" y="0"/>
                </a:lnTo>
                <a:lnTo>
                  <a:pt x="1420950" y="1509873"/>
                </a:lnTo>
                <a:lnTo>
                  <a:pt x="0" y="1509873"/>
                </a:lnTo>
                <a:lnTo>
                  <a:pt x="0" y="0"/>
                </a:lnTo>
                <a:close/>
              </a:path>
            </a:pathLst>
          </a:custGeom>
          <a:blipFill>
            <a:blip r:embed="rId4"/>
            <a:stretch>
              <a:fillRect l="0" t="-44325" r="-231873" b="-43138"/>
            </a:stretch>
          </a:blipFill>
        </p:spPr>
      </p:sp>
      <p:sp>
        <p:nvSpPr>
          <p:cNvPr name="Freeform 14" id="14"/>
          <p:cNvSpPr/>
          <p:nvPr/>
        </p:nvSpPr>
        <p:spPr>
          <a:xfrm flipH="false" flipV="false" rot="0">
            <a:off x="16291338" y="212250"/>
            <a:ext cx="1594949" cy="1354177"/>
          </a:xfrm>
          <a:custGeom>
            <a:avLst/>
            <a:gdLst/>
            <a:ahLst/>
            <a:cxnLst/>
            <a:rect r="r" b="b" t="t" l="l"/>
            <a:pathLst>
              <a:path h="1354177" w="1594949">
                <a:moveTo>
                  <a:pt x="0" y="0"/>
                </a:moveTo>
                <a:lnTo>
                  <a:pt x="1594950" y="0"/>
                </a:lnTo>
                <a:lnTo>
                  <a:pt x="1594950" y="1354177"/>
                </a:lnTo>
                <a:lnTo>
                  <a:pt x="0" y="1354177"/>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739175" y="3797661"/>
            <a:ext cx="2040259" cy="1925439"/>
          </a:xfrm>
          <a:custGeom>
            <a:avLst/>
            <a:gdLst/>
            <a:ahLst/>
            <a:cxnLst/>
            <a:rect r="r" b="b" t="t" l="l"/>
            <a:pathLst>
              <a:path h="1925439" w="2040259">
                <a:moveTo>
                  <a:pt x="0" y="0"/>
                </a:moveTo>
                <a:lnTo>
                  <a:pt x="2040259" y="0"/>
                </a:lnTo>
                <a:lnTo>
                  <a:pt x="2040259" y="1925439"/>
                </a:lnTo>
                <a:lnTo>
                  <a:pt x="0" y="1925439"/>
                </a:lnTo>
                <a:lnTo>
                  <a:pt x="0" y="0"/>
                </a:lnTo>
                <a:close/>
              </a:path>
            </a:pathLst>
          </a:custGeom>
          <a:blipFill>
            <a:blip r:embed="rId2"/>
            <a:stretch>
              <a:fillRect l="0" t="0" r="0" b="0"/>
            </a:stretch>
          </a:blipFill>
        </p:spPr>
      </p:sp>
      <p:sp>
        <p:nvSpPr>
          <p:cNvPr name="Freeform 3" id="3"/>
          <p:cNvSpPr/>
          <p:nvPr/>
        </p:nvSpPr>
        <p:spPr>
          <a:xfrm flipH="false" flipV="false" rot="0">
            <a:off x="5370996" y="3366608"/>
            <a:ext cx="2347372" cy="1562070"/>
          </a:xfrm>
          <a:custGeom>
            <a:avLst/>
            <a:gdLst/>
            <a:ahLst/>
            <a:cxnLst/>
            <a:rect r="r" b="b" t="t" l="l"/>
            <a:pathLst>
              <a:path h="1562070" w="2347372">
                <a:moveTo>
                  <a:pt x="0" y="0"/>
                </a:moveTo>
                <a:lnTo>
                  <a:pt x="2347373" y="0"/>
                </a:lnTo>
                <a:lnTo>
                  <a:pt x="2347373" y="1562070"/>
                </a:lnTo>
                <a:lnTo>
                  <a:pt x="0" y="1562070"/>
                </a:lnTo>
                <a:lnTo>
                  <a:pt x="0" y="0"/>
                </a:lnTo>
                <a:close/>
              </a:path>
            </a:pathLst>
          </a:custGeom>
          <a:blipFill>
            <a:blip r:embed="rId3"/>
            <a:stretch>
              <a:fillRect l="0" t="0" r="0" b="0"/>
            </a:stretch>
          </a:blipFill>
        </p:spPr>
      </p:sp>
      <p:sp>
        <p:nvSpPr>
          <p:cNvPr name="Freeform 4" id="4"/>
          <p:cNvSpPr/>
          <p:nvPr/>
        </p:nvSpPr>
        <p:spPr>
          <a:xfrm flipH="false" flipV="false" rot="0">
            <a:off x="8138564" y="3393383"/>
            <a:ext cx="2398376" cy="1508519"/>
          </a:xfrm>
          <a:custGeom>
            <a:avLst/>
            <a:gdLst/>
            <a:ahLst/>
            <a:cxnLst/>
            <a:rect r="r" b="b" t="t" l="l"/>
            <a:pathLst>
              <a:path h="1508519" w="2398376">
                <a:moveTo>
                  <a:pt x="0" y="0"/>
                </a:moveTo>
                <a:lnTo>
                  <a:pt x="2398376" y="0"/>
                </a:lnTo>
                <a:lnTo>
                  <a:pt x="2398376" y="1508519"/>
                </a:lnTo>
                <a:lnTo>
                  <a:pt x="0" y="1508519"/>
                </a:lnTo>
                <a:lnTo>
                  <a:pt x="0" y="0"/>
                </a:lnTo>
                <a:close/>
              </a:path>
            </a:pathLst>
          </a:custGeom>
          <a:blipFill>
            <a:blip r:embed="rId4"/>
            <a:stretch>
              <a:fillRect l="0" t="0" r="0" b="0"/>
            </a:stretch>
          </a:blipFill>
        </p:spPr>
      </p:sp>
      <p:sp>
        <p:nvSpPr>
          <p:cNvPr name="Freeform 5" id="5"/>
          <p:cNvSpPr/>
          <p:nvPr/>
        </p:nvSpPr>
        <p:spPr>
          <a:xfrm flipH="false" flipV="false" rot="0">
            <a:off x="10329117" y="3433546"/>
            <a:ext cx="1535294" cy="1535294"/>
          </a:xfrm>
          <a:custGeom>
            <a:avLst/>
            <a:gdLst/>
            <a:ahLst/>
            <a:cxnLst/>
            <a:rect r="r" b="b" t="t" l="l"/>
            <a:pathLst>
              <a:path h="1535294" w="1535294">
                <a:moveTo>
                  <a:pt x="0" y="0"/>
                </a:moveTo>
                <a:lnTo>
                  <a:pt x="1535295" y="0"/>
                </a:lnTo>
                <a:lnTo>
                  <a:pt x="1535295" y="1535294"/>
                </a:lnTo>
                <a:lnTo>
                  <a:pt x="0" y="1535294"/>
                </a:lnTo>
                <a:lnTo>
                  <a:pt x="0" y="0"/>
                </a:lnTo>
                <a:close/>
              </a:path>
            </a:pathLst>
          </a:custGeom>
          <a:blipFill>
            <a:blip r:embed="rId5"/>
            <a:stretch>
              <a:fillRect l="0" t="0" r="0" b="0"/>
            </a:stretch>
          </a:blipFill>
        </p:spPr>
      </p:sp>
      <p:sp>
        <p:nvSpPr>
          <p:cNvPr name="TextBox 6" id="6"/>
          <p:cNvSpPr txBox="true"/>
          <p:nvPr/>
        </p:nvSpPr>
        <p:spPr>
          <a:xfrm rot="0">
            <a:off x="13292189" y="1806739"/>
            <a:ext cx="4287884" cy="2135422"/>
          </a:xfrm>
          <a:prstGeom prst="rect">
            <a:avLst/>
          </a:prstGeom>
        </p:spPr>
        <p:txBody>
          <a:bodyPr anchor="t" rtlCol="false" tIns="0" lIns="0" bIns="0" rIns="0">
            <a:spAutoFit/>
          </a:bodyPr>
          <a:lstStyle/>
          <a:p>
            <a:pPr algn="ctr" marL="0" indent="0" lvl="0">
              <a:lnSpc>
                <a:spcPts val="8541"/>
              </a:lnSpc>
              <a:spcBef>
                <a:spcPct val="0"/>
              </a:spcBef>
            </a:pPr>
            <a:r>
              <a:rPr lang="en-US" sz="6189" spc="606">
                <a:solidFill>
                  <a:srgbClr val="231F20"/>
                </a:solidFill>
                <a:latin typeface="Oswald Bold"/>
              </a:rPr>
              <a:t>CONTROLE DE VERSÃO</a:t>
            </a:r>
          </a:p>
        </p:txBody>
      </p:sp>
      <p:sp>
        <p:nvSpPr>
          <p:cNvPr name="Freeform 7" id="7"/>
          <p:cNvSpPr/>
          <p:nvPr/>
        </p:nvSpPr>
        <p:spPr>
          <a:xfrm flipH="false" flipV="false" rot="0">
            <a:off x="14512519" y="4275536"/>
            <a:ext cx="2398376" cy="1508519"/>
          </a:xfrm>
          <a:custGeom>
            <a:avLst/>
            <a:gdLst/>
            <a:ahLst/>
            <a:cxnLst/>
            <a:rect r="r" b="b" t="t" l="l"/>
            <a:pathLst>
              <a:path h="1508519" w="2398376">
                <a:moveTo>
                  <a:pt x="0" y="0"/>
                </a:moveTo>
                <a:lnTo>
                  <a:pt x="2398377" y="0"/>
                </a:lnTo>
                <a:lnTo>
                  <a:pt x="2398377" y="1508519"/>
                </a:lnTo>
                <a:lnTo>
                  <a:pt x="0" y="1508519"/>
                </a:lnTo>
                <a:lnTo>
                  <a:pt x="0" y="0"/>
                </a:lnTo>
                <a:close/>
              </a:path>
            </a:pathLst>
          </a:custGeom>
          <a:blipFill>
            <a:blip r:embed="rId4"/>
            <a:stretch>
              <a:fillRect l="0" t="0" r="0" b="0"/>
            </a:stretch>
          </a:blipFill>
        </p:spPr>
      </p:sp>
      <p:sp>
        <p:nvSpPr>
          <p:cNvPr name="Freeform 8" id="8"/>
          <p:cNvSpPr/>
          <p:nvPr/>
        </p:nvSpPr>
        <p:spPr>
          <a:xfrm flipH="false" flipV="false" rot="0">
            <a:off x="2907833" y="6626982"/>
            <a:ext cx="1367788" cy="1367788"/>
          </a:xfrm>
          <a:custGeom>
            <a:avLst/>
            <a:gdLst/>
            <a:ahLst/>
            <a:cxnLst/>
            <a:rect r="r" b="b" t="t" l="l"/>
            <a:pathLst>
              <a:path h="1367788" w="1367788">
                <a:moveTo>
                  <a:pt x="0" y="0"/>
                </a:moveTo>
                <a:lnTo>
                  <a:pt x="1367788" y="0"/>
                </a:lnTo>
                <a:lnTo>
                  <a:pt x="1367788" y="1367789"/>
                </a:lnTo>
                <a:lnTo>
                  <a:pt x="0" y="1367789"/>
                </a:lnTo>
                <a:lnTo>
                  <a:pt x="0" y="0"/>
                </a:lnTo>
                <a:close/>
              </a:path>
            </a:pathLst>
          </a:custGeom>
          <a:blipFill>
            <a:blip r:embed="rId6"/>
            <a:stretch>
              <a:fillRect l="0" t="0" r="0" b="0"/>
            </a:stretch>
          </a:blipFill>
        </p:spPr>
      </p:sp>
      <p:sp>
        <p:nvSpPr>
          <p:cNvPr name="TextBox 9" id="9"/>
          <p:cNvSpPr txBox="true"/>
          <p:nvPr/>
        </p:nvSpPr>
        <p:spPr>
          <a:xfrm rot="0">
            <a:off x="4858327" y="-7632"/>
            <a:ext cx="9654192" cy="1594138"/>
          </a:xfrm>
          <a:prstGeom prst="rect">
            <a:avLst/>
          </a:prstGeom>
        </p:spPr>
        <p:txBody>
          <a:bodyPr anchor="t" rtlCol="false" tIns="0" lIns="0" bIns="0" rIns="0">
            <a:spAutoFit/>
          </a:bodyPr>
          <a:lstStyle/>
          <a:p>
            <a:pPr algn="ctr" marL="0" indent="0" lvl="0">
              <a:lnSpc>
                <a:spcPts val="13015"/>
              </a:lnSpc>
              <a:spcBef>
                <a:spcPct val="0"/>
              </a:spcBef>
            </a:pPr>
            <a:r>
              <a:rPr lang="en-US" sz="9431" spc="924" u="sng">
                <a:solidFill>
                  <a:srgbClr val="231F20"/>
                </a:solidFill>
                <a:latin typeface="Oswald Bold"/>
              </a:rPr>
              <a:t>METODOLOGIA </a:t>
            </a:r>
          </a:p>
        </p:txBody>
      </p:sp>
      <p:sp>
        <p:nvSpPr>
          <p:cNvPr name="TextBox 10" id="10"/>
          <p:cNvSpPr txBox="true"/>
          <p:nvPr/>
        </p:nvSpPr>
        <p:spPr>
          <a:xfrm rot="0">
            <a:off x="6022357" y="1891100"/>
            <a:ext cx="6243285" cy="1040500"/>
          </a:xfrm>
          <a:prstGeom prst="rect">
            <a:avLst/>
          </a:prstGeom>
        </p:spPr>
        <p:txBody>
          <a:bodyPr anchor="t" rtlCol="false" tIns="0" lIns="0" bIns="0" rIns="0">
            <a:spAutoFit/>
          </a:bodyPr>
          <a:lstStyle/>
          <a:p>
            <a:pPr algn="ctr" marL="0" indent="0" lvl="0">
              <a:lnSpc>
                <a:spcPts val="8417"/>
              </a:lnSpc>
              <a:spcBef>
                <a:spcPct val="0"/>
              </a:spcBef>
            </a:pPr>
            <a:r>
              <a:rPr lang="en-US" sz="6099" spc="597">
                <a:solidFill>
                  <a:srgbClr val="231F20"/>
                </a:solidFill>
                <a:latin typeface="Oswald Bold"/>
              </a:rPr>
              <a:t>FERRAMENTAS</a:t>
            </a:r>
          </a:p>
        </p:txBody>
      </p:sp>
      <p:sp>
        <p:nvSpPr>
          <p:cNvPr name="TextBox 11" id="11"/>
          <p:cNvSpPr txBox="true"/>
          <p:nvPr/>
        </p:nvSpPr>
        <p:spPr>
          <a:xfrm rot="0">
            <a:off x="5502402" y="5211137"/>
            <a:ext cx="7670699" cy="928676"/>
          </a:xfrm>
          <a:prstGeom prst="rect">
            <a:avLst/>
          </a:prstGeom>
        </p:spPr>
        <p:txBody>
          <a:bodyPr anchor="t" rtlCol="false" tIns="0" lIns="0" bIns="0" rIns="0">
            <a:spAutoFit/>
          </a:bodyPr>
          <a:lstStyle/>
          <a:p>
            <a:pPr algn="ctr" marL="0" indent="0" lvl="0">
              <a:lnSpc>
                <a:spcPts val="7574"/>
              </a:lnSpc>
              <a:spcBef>
                <a:spcPct val="0"/>
              </a:spcBef>
            </a:pPr>
            <a:r>
              <a:rPr lang="en-US" sz="5488" spc="537">
                <a:solidFill>
                  <a:srgbClr val="231F20"/>
                </a:solidFill>
                <a:latin typeface="Oswald Bold"/>
              </a:rPr>
              <a:t>DIVISÃO DOS PAPEIS</a:t>
            </a:r>
          </a:p>
        </p:txBody>
      </p:sp>
      <p:sp>
        <p:nvSpPr>
          <p:cNvPr name="TextBox 12" id="12"/>
          <p:cNvSpPr txBox="true"/>
          <p:nvPr/>
        </p:nvSpPr>
        <p:spPr>
          <a:xfrm rot="0">
            <a:off x="-304087" y="1481731"/>
            <a:ext cx="6326445" cy="2004441"/>
          </a:xfrm>
          <a:prstGeom prst="rect">
            <a:avLst/>
          </a:prstGeom>
        </p:spPr>
        <p:txBody>
          <a:bodyPr anchor="t" rtlCol="false" tIns="0" lIns="0" bIns="0" rIns="0">
            <a:spAutoFit/>
          </a:bodyPr>
          <a:lstStyle/>
          <a:p>
            <a:pPr algn="ctr" marL="0" indent="0" lvl="0">
              <a:lnSpc>
                <a:spcPts val="8027"/>
              </a:lnSpc>
              <a:spcBef>
                <a:spcPct val="0"/>
              </a:spcBef>
            </a:pPr>
            <a:r>
              <a:rPr lang="en-US" sz="5817" spc="570">
                <a:solidFill>
                  <a:srgbClr val="231F20"/>
                </a:solidFill>
                <a:latin typeface="Oswald Bold"/>
              </a:rPr>
              <a:t>DESIGN THINKING </a:t>
            </a:r>
          </a:p>
        </p:txBody>
      </p:sp>
      <p:sp>
        <p:nvSpPr>
          <p:cNvPr name="Freeform 13" id="13"/>
          <p:cNvSpPr/>
          <p:nvPr/>
        </p:nvSpPr>
        <p:spPr>
          <a:xfrm flipH="false" flipV="false" rot="0">
            <a:off x="5825825" y="6626982"/>
            <a:ext cx="1367788" cy="1367788"/>
          </a:xfrm>
          <a:custGeom>
            <a:avLst/>
            <a:gdLst/>
            <a:ahLst/>
            <a:cxnLst/>
            <a:rect r="r" b="b" t="t" l="l"/>
            <a:pathLst>
              <a:path h="1367788" w="1367788">
                <a:moveTo>
                  <a:pt x="0" y="0"/>
                </a:moveTo>
                <a:lnTo>
                  <a:pt x="1367788" y="0"/>
                </a:lnTo>
                <a:lnTo>
                  <a:pt x="1367788" y="1367789"/>
                </a:lnTo>
                <a:lnTo>
                  <a:pt x="0" y="1367789"/>
                </a:lnTo>
                <a:lnTo>
                  <a:pt x="0" y="0"/>
                </a:lnTo>
                <a:close/>
              </a:path>
            </a:pathLst>
          </a:custGeom>
          <a:blipFill>
            <a:blip r:embed="rId6"/>
            <a:stretch>
              <a:fillRect l="0" t="0" r="0" b="0"/>
            </a:stretch>
          </a:blipFill>
        </p:spPr>
      </p:sp>
      <p:sp>
        <p:nvSpPr>
          <p:cNvPr name="Freeform 14" id="14"/>
          <p:cNvSpPr/>
          <p:nvPr/>
        </p:nvSpPr>
        <p:spPr>
          <a:xfrm flipH="false" flipV="false" rot="0">
            <a:off x="8650207" y="6539863"/>
            <a:ext cx="1449532" cy="1449532"/>
          </a:xfrm>
          <a:custGeom>
            <a:avLst/>
            <a:gdLst/>
            <a:ahLst/>
            <a:cxnLst/>
            <a:rect r="r" b="b" t="t" l="l"/>
            <a:pathLst>
              <a:path h="1449532" w="1449532">
                <a:moveTo>
                  <a:pt x="0" y="0"/>
                </a:moveTo>
                <a:lnTo>
                  <a:pt x="1449532" y="0"/>
                </a:lnTo>
                <a:lnTo>
                  <a:pt x="1449532" y="1449532"/>
                </a:lnTo>
                <a:lnTo>
                  <a:pt x="0" y="1449532"/>
                </a:lnTo>
                <a:lnTo>
                  <a:pt x="0" y="0"/>
                </a:lnTo>
                <a:close/>
              </a:path>
            </a:pathLst>
          </a:custGeom>
          <a:blipFill>
            <a:blip r:embed="rId6"/>
            <a:stretch>
              <a:fillRect l="0" t="0" r="0" b="0"/>
            </a:stretch>
          </a:blipFill>
        </p:spPr>
      </p:sp>
      <p:sp>
        <p:nvSpPr>
          <p:cNvPr name="Freeform 15" id="15"/>
          <p:cNvSpPr/>
          <p:nvPr/>
        </p:nvSpPr>
        <p:spPr>
          <a:xfrm flipH="false" flipV="false" rot="0">
            <a:off x="14394177" y="6626982"/>
            <a:ext cx="1397272" cy="1397272"/>
          </a:xfrm>
          <a:custGeom>
            <a:avLst/>
            <a:gdLst/>
            <a:ahLst/>
            <a:cxnLst/>
            <a:rect r="r" b="b" t="t" l="l"/>
            <a:pathLst>
              <a:path h="1397272" w="1397272">
                <a:moveTo>
                  <a:pt x="0" y="0"/>
                </a:moveTo>
                <a:lnTo>
                  <a:pt x="1397272" y="0"/>
                </a:lnTo>
                <a:lnTo>
                  <a:pt x="1397272" y="1397272"/>
                </a:lnTo>
                <a:lnTo>
                  <a:pt x="0" y="1397272"/>
                </a:lnTo>
                <a:lnTo>
                  <a:pt x="0" y="0"/>
                </a:lnTo>
                <a:close/>
              </a:path>
            </a:pathLst>
          </a:custGeom>
          <a:blipFill>
            <a:blip r:embed="rId6"/>
            <a:stretch>
              <a:fillRect l="0" t="0" r="0" b="0"/>
            </a:stretch>
          </a:blipFill>
        </p:spPr>
      </p:sp>
      <p:sp>
        <p:nvSpPr>
          <p:cNvPr name="TextBox 16" id="16"/>
          <p:cNvSpPr txBox="true"/>
          <p:nvPr/>
        </p:nvSpPr>
        <p:spPr>
          <a:xfrm rot="0">
            <a:off x="3200796" y="5989800"/>
            <a:ext cx="772734" cy="453051"/>
          </a:xfrm>
          <a:prstGeom prst="rect">
            <a:avLst/>
          </a:prstGeom>
        </p:spPr>
        <p:txBody>
          <a:bodyPr anchor="t" rtlCol="false" tIns="0" lIns="0" bIns="0" rIns="0">
            <a:spAutoFit/>
          </a:bodyPr>
          <a:lstStyle/>
          <a:p>
            <a:pPr algn="ctr" marL="0" indent="0" lvl="0">
              <a:lnSpc>
                <a:spcPts val="3684"/>
              </a:lnSpc>
              <a:spcBef>
                <a:spcPct val="0"/>
              </a:spcBef>
            </a:pPr>
            <a:r>
              <a:rPr lang="en-US" sz="2669" spc="261">
                <a:solidFill>
                  <a:srgbClr val="231F20"/>
                </a:solidFill>
                <a:latin typeface="Oswald Bold"/>
              </a:rPr>
              <a:t>LUIZ </a:t>
            </a:r>
          </a:p>
        </p:txBody>
      </p:sp>
      <p:sp>
        <p:nvSpPr>
          <p:cNvPr name="TextBox 17" id="17"/>
          <p:cNvSpPr txBox="true"/>
          <p:nvPr/>
        </p:nvSpPr>
        <p:spPr>
          <a:xfrm rot="0">
            <a:off x="5370996" y="5989800"/>
            <a:ext cx="2277446" cy="453051"/>
          </a:xfrm>
          <a:prstGeom prst="rect">
            <a:avLst/>
          </a:prstGeom>
        </p:spPr>
        <p:txBody>
          <a:bodyPr anchor="t" rtlCol="false" tIns="0" lIns="0" bIns="0" rIns="0">
            <a:spAutoFit/>
          </a:bodyPr>
          <a:lstStyle/>
          <a:p>
            <a:pPr algn="ctr" marL="0" indent="0" lvl="0">
              <a:lnSpc>
                <a:spcPts val="3684"/>
              </a:lnSpc>
              <a:spcBef>
                <a:spcPct val="0"/>
              </a:spcBef>
            </a:pPr>
            <a:r>
              <a:rPr lang="en-US" sz="2669" spc="261">
                <a:solidFill>
                  <a:srgbClr val="231F20"/>
                </a:solidFill>
                <a:latin typeface="Oswald Bold"/>
              </a:rPr>
              <a:t>EMANOEL</a:t>
            </a:r>
          </a:p>
        </p:txBody>
      </p:sp>
      <p:sp>
        <p:nvSpPr>
          <p:cNvPr name="TextBox 18" id="18"/>
          <p:cNvSpPr txBox="true"/>
          <p:nvPr/>
        </p:nvSpPr>
        <p:spPr>
          <a:xfrm rot="0">
            <a:off x="8269969" y="6092188"/>
            <a:ext cx="2277446" cy="453051"/>
          </a:xfrm>
          <a:prstGeom prst="rect">
            <a:avLst/>
          </a:prstGeom>
        </p:spPr>
        <p:txBody>
          <a:bodyPr anchor="t" rtlCol="false" tIns="0" lIns="0" bIns="0" rIns="0">
            <a:spAutoFit/>
          </a:bodyPr>
          <a:lstStyle/>
          <a:p>
            <a:pPr algn="ctr" marL="0" indent="0" lvl="0">
              <a:lnSpc>
                <a:spcPts val="3684"/>
              </a:lnSpc>
              <a:spcBef>
                <a:spcPct val="0"/>
              </a:spcBef>
            </a:pPr>
            <a:r>
              <a:rPr lang="en-US" sz="2669" spc="261">
                <a:solidFill>
                  <a:srgbClr val="231F20"/>
                </a:solidFill>
                <a:latin typeface="Oswald Bold"/>
              </a:rPr>
              <a:t>HELENO </a:t>
            </a:r>
          </a:p>
        </p:txBody>
      </p:sp>
      <p:sp>
        <p:nvSpPr>
          <p:cNvPr name="TextBox 19" id="19"/>
          <p:cNvSpPr txBox="true"/>
          <p:nvPr/>
        </p:nvSpPr>
        <p:spPr>
          <a:xfrm rot="0">
            <a:off x="13845617" y="6092188"/>
            <a:ext cx="2277446" cy="453051"/>
          </a:xfrm>
          <a:prstGeom prst="rect">
            <a:avLst/>
          </a:prstGeom>
        </p:spPr>
        <p:txBody>
          <a:bodyPr anchor="t" rtlCol="false" tIns="0" lIns="0" bIns="0" rIns="0">
            <a:spAutoFit/>
          </a:bodyPr>
          <a:lstStyle/>
          <a:p>
            <a:pPr algn="ctr" marL="0" indent="0" lvl="0">
              <a:lnSpc>
                <a:spcPts val="3684"/>
              </a:lnSpc>
              <a:spcBef>
                <a:spcPct val="0"/>
              </a:spcBef>
            </a:pPr>
            <a:r>
              <a:rPr lang="en-US" sz="2669" spc="261">
                <a:solidFill>
                  <a:srgbClr val="231F20"/>
                </a:solidFill>
                <a:latin typeface="Oswald Bold"/>
              </a:rPr>
              <a:t>GABRIEL</a:t>
            </a:r>
          </a:p>
        </p:txBody>
      </p:sp>
      <p:sp>
        <p:nvSpPr>
          <p:cNvPr name="Freeform 20" id="20"/>
          <p:cNvSpPr/>
          <p:nvPr/>
        </p:nvSpPr>
        <p:spPr>
          <a:xfrm flipH="false" flipV="false" rot="0">
            <a:off x="11643853" y="6597499"/>
            <a:ext cx="1426756" cy="1426756"/>
          </a:xfrm>
          <a:custGeom>
            <a:avLst/>
            <a:gdLst/>
            <a:ahLst/>
            <a:cxnLst/>
            <a:rect r="r" b="b" t="t" l="l"/>
            <a:pathLst>
              <a:path h="1426756" w="1426756">
                <a:moveTo>
                  <a:pt x="0" y="0"/>
                </a:moveTo>
                <a:lnTo>
                  <a:pt x="1426756" y="0"/>
                </a:lnTo>
                <a:lnTo>
                  <a:pt x="1426756" y="1426755"/>
                </a:lnTo>
                <a:lnTo>
                  <a:pt x="0" y="1426755"/>
                </a:lnTo>
                <a:lnTo>
                  <a:pt x="0" y="0"/>
                </a:lnTo>
                <a:close/>
              </a:path>
            </a:pathLst>
          </a:custGeom>
          <a:blipFill>
            <a:blip r:embed="rId6"/>
            <a:stretch>
              <a:fillRect l="0" t="0" r="0" b="0"/>
            </a:stretch>
          </a:blipFill>
        </p:spPr>
      </p:sp>
      <p:sp>
        <p:nvSpPr>
          <p:cNvPr name="TextBox 21" id="21"/>
          <p:cNvSpPr txBox="true"/>
          <p:nvPr/>
        </p:nvSpPr>
        <p:spPr>
          <a:xfrm rot="0">
            <a:off x="11166539" y="6105439"/>
            <a:ext cx="2277446" cy="453051"/>
          </a:xfrm>
          <a:prstGeom prst="rect">
            <a:avLst/>
          </a:prstGeom>
        </p:spPr>
        <p:txBody>
          <a:bodyPr anchor="t" rtlCol="false" tIns="0" lIns="0" bIns="0" rIns="0">
            <a:spAutoFit/>
          </a:bodyPr>
          <a:lstStyle/>
          <a:p>
            <a:pPr algn="ctr" marL="0" indent="0" lvl="0">
              <a:lnSpc>
                <a:spcPts val="3684"/>
              </a:lnSpc>
              <a:spcBef>
                <a:spcPct val="0"/>
              </a:spcBef>
            </a:pPr>
            <a:r>
              <a:rPr lang="en-US" sz="2669" spc="261">
                <a:solidFill>
                  <a:srgbClr val="231F20"/>
                </a:solidFill>
                <a:latin typeface="Oswald Bold"/>
              </a:rPr>
              <a:t>OTHAVIO</a:t>
            </a:r>
          </a:p>
        </p:txBody>
      </p:sp>
      <p:sp>
        <p:nvSpPr>
          <p:cNvPr name="Freeform 22" id="22"/>
          <p:cNvSpPr/>
          <p:nvPr/>
        </p:nvSpPr>
        <p:spPr>
          <a:xfrm flipH="false" flipV="false" rot="0">
            <a:off x="318225" y="273763"/>
            <a:ext cx="1420950" cy="1509873"/>
          </a:xfrm>
          <a:custGeom>
            <a:avLst/>
            <a:gdLst/>
            <a:ahLst/>
            <a:cxnLst/>
            <a:rect r="r" b="b" t="t" l="l"/>
            <a:pathLst>
              <a:path h="1509873" w="1420950">
                <a:moveTo>
                  <a:pt x="0" y="0"/>
                </a:moveTo>
                <a:lnTo>
                  <a:pt x="1420950" y="0"/>
                </a:lnTo>
                <a:lnTo>
                  <a:pt x="1420950" y="1509874"/>
                </a:lnTo>
                <a:lnTo>
                  <a:pt x="0" y="1509874"/>
                </a:lnTo>
                <a:lnTo>
                  <a:pt x="0" y="0"/>
                </a:lnTo>
                <a:close/>
              </a:path>
            </a:pathLst>
          </a:custGeom>
          <a:blipFill>
            <a:blip r:embed="rId7"/>
            <a:stretch>
              <a:fillRect l="0" t="-44325" r="-231873" b="-43138"/>
            </a:stretch>
          </a:blipFill>
        </p:spPr>
      </p:sp>
      <p:sp>
        <p:nvSpPr>
          <p:cNvPr name="Freeform 23" id="23"/>
          <p:cNvSpPr/>
          <p:nvPr/>
        </p:nvSpPr>
        <p:spPr>
          <a:xfrm flipH="false" flipV="false" rot="0">
            <a:off x="16461825" y="273763"/>
            <a:ext cx="1594949" cy="1354177"/>
          </a:xfrm>
          <a:custGeom>
            <a:avLst/>
            <a:gdLst/>
            <a:ahLst/>
            <a:cxnLst/>
            <a:rect r="r" b="b" t="t" l="l"/>
            <a:pathLst>
              <a:path h="1354177" w="1594949">
                <a:moveTo>
                  <a:pt x="0" y="0"/>
                </a:moveTo>
                <a:lnTo>
                  <a:pt x="1594950" y="0"/>
                </a:lnTo>
                <a:lnTo>
                  <a:pt x="1594950" y="1354178"/>
                </a:lnTo>
                <a:lnTo>
                  <a:pt x="0" y="1354178"/>
                </a:lnTo>
                <a:lnTo>
                  <a:pt x="0" y="0"/>
                </a:lnTo>
                <a:close/>
              </a:path>
            </a:pathLst>
          </a:custGeom>
          <a:blipFill>
            <a:blip r:embed="rId8"/>
            <a:stretch>
              <a:fillRect l="0" t="0" r="0" b="0"/>
            </a:stretch>
          </a:blipFill>
        </p:spPr>
      </p:sp>
      <p:sp>
        <p:nvSpPr>
          <p:cNvPr name="Freeform 24" id="24"/>
          <p:cNvSpPr/>
          <p:nvPr/>
        </p:nvSpPr>
        <p:spPr>
          <a:xfrm flipH="false" flipV="false" rot="887923">
            <a:off x="16692680" y="8531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5" id="25"/>
          <p:cNvSpPr txBox="true"/>
          <p:nvPr/>
        </p:nvSpPr>
        <p:spPr>
          <a:xfrm rot="0">
            <a:off x="13845617" y="8276076"/>
            <a:ext cx="2755837" cy="71501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cadastro da denúncia </a:t>
            </a:r>
          </a:p>
        </p:txBody>
      </p:sp>
      <p:sp>
        <p:nvSpPr>
          <p:cNvPr name="TextBox 26" id="26"/>
          <p:cNvSpPr txBox="true"/>
          <p:nvPr/>
        </p:nvSpPr>
        <p:spPr>
          <a:xfrm rot="0">
            <a:off x="8138564" y="8095101"/>
            <a:ext cx="2865021" cy="10769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Aba de informações do projeto/sobre nós</a:t>
            </a:r>
          </a:p>
        </p:txBody>
      </p:sp>
      <p:sp>
        <p:nvSpPr>
          <p:cNvPr name="TextBox 27" id="27"/>
          <p:cNvSpPr txBox="true"/>
          <p:nvPr/>
        </p:nvSpPr>
        <p:spPr>
          <a:xfrm rot="0">
            <a:off x="2672614" y="8190624"/>
            <a:ext cx="1829098"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Tela de Login</a:t>
            </a:r>
          </a:p>
        </p:txBody>
      </p:sp>
      <p:sp>
        <p:nvSpPr>
          <p:cNvPr name="TextBox 28" id="28"/>
          <p:cNvSpPr txBox="true"/>
          <p:nvPr/>
        </p:nvSpPr>
        <p:spPr>
          <a:xfrm rot="0">
            <a:off x="11220627" y="8338579"/>
            <a:ext cx="2736503"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Cadastro de usuário</a:t>
            </a:r>
          </a:p>
        </p:txBody>
      </p:sp>
      <p:sp>
        <p:nvSpPr>
          <p:cNvPr name="TextBox 29" id="29"/>
          <p:cNvSpPr txBox="true"/>
          <p:nvPr/>
        </p:nvSpPr>
        <p:spPr>
          <a:xfrm rot="0">
            <a:off x="5775502" y="8171574"/>
            <a:ext cx="1736675"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Aba de Perfil</a:t>
            </a:r>
          </a:p>
        </p:txBody>
      </p:sp>
      <p:sp>
        <p:nvSpPr>
          <p:cNvPr name="TextBox 30" id="30"/>
          <p:cNvSpPr txBox="true"/>
          <p:nvPr/>
        </p:nvSpPr>
        <p:spPr>
          <a:xfrm rot="0">
            <a:off x="2341497" y="9153011"/>
            <a:ext cx="2500461"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Graficos de Busca</a:t>
            </a:r>
          </a:p>
        </p:txBody>
      </p:sp>
      <p:sp>
        <p:nvSpPr>
          <p:cNvPr name="TextBox 31" id="31"/>
          <p:cNvSpPr txBox="true"/>
          <p:nvPr/>
        </p:nvSpPr>
        <p:spPr>
          <a:xfrm rot="0">
            <a:off x="11353307" y="9072245"/>
            <a:ext cx="2471142"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Denúnica anônima</a:t>
            </a:r>
          </a:p>
        </p:txBody>
      </p:sp>
      <p:sp>
        <p:nvSpPr>
          <p:cNvPr name="TextBox 32" id="32"/>
          <p:cNvSpPr txBox="true"/>
          <p:nvPr/>
        </p:nvSpPr>
        <p:spPr>
          <a:xfrm rot="0">
            <a:off x="8138564" y="9406255"/>
            <a:ext cx="2865021"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excluir denuncia</a:t>
            </a:r>
          </a:p>
        </p:txBody>
      </p:sp>
      <p:sp>
        <p:nvSpPr>
          <p:cNvPr name="TextBox 33" id="33"/>
          <p:cNvSpPr txBox="true"/>
          <p:nvPr/>
        </p:nvSpPr>
        <p:spPr>
          <a:xfrm rot="0">
            <a:off x="13957130" y="9267311"/>
            <a:ext cx="2755837"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editar denuncia</a:t>
            </a:r>
          </a:p>
        </p:txBody>
      </p:sp>
      <p:sp>
        <p:nvSpPr>
          <p:cNvPr name="TextBox 34" id="34"/>
          <p:cNvSpPr txBox="true"/>
          <p:nvPr/>
        </p:nvSpPr>
        <p:spPr>
          <a:xfrm rot="0">
            <a:off x="5267124" y="9239250"/>
            <a:ext cx="2854077"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Botão de Verificação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DAGBTIx_NzQ</dc:identifier>
  <dcterms:modified xsi:type="dcterms:W3CDTF">2011-08-01T06:04:30Z</dcterms:modified>
  <cp:revision>1</cp:revision>
  <dc:title>SEGURANÇA PUBLICA WEB</dc:title>
</cp:coreProperties>
</file>