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61" r:id="rId6"/>
    <p:sldId id="271" r:id="rId7"/>
    <p:sldId id="272" r:id="rId8"/>
    <p:sldId id="273" r:id="rId9"/>
    <p:sldId id="274" r:id="rId10"/>
    <p:sldId id="275" r:id="rId11"/>
    <p:sldId id="27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328C77-F557-E46A-7191-ACA27F8089FA}" v="15" dt="2023-04-01T23:21:12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\Downloads\Dados%20projet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\Downloads\Dados%20projet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\Downloads\Dados%20projet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\Downloads\Dados%20projet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\Downloads\Dados%20projet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\Downloads\Dados%20projet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90D-41F8-9ECC-129BB013435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0D-41F8-9ECC-129BB013435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90D-41F8-9ECC-129BB013435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90D-41F8-9ECC-129BB013435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Planilha2!$A$12:$A$15</c:f>
              <c:strCache>
                <c:ptCount val="4"/>
                <c:pt idx="0">
                  <c:v>Conservador (até 5% de vol)</c:v>
                </c:pt>
                <c:pt idx="1">
                  <c:v>Moderado (até 15% de vol)</c:v>
                </c:pt>
                <c:pt idx="2">
                  <c:v>Arrojado (até 50% de vol)</c:v>
                </c:pt>
                <c:pt idx="3">
                  <c:v>Jogador (+ 50% de vol)</c:v>
                </c:pt>
              </c:strCache>
            </c:strRef>
          </c:cat>
          <c:val>
            <c:numRef>
              <c:f>Planilha2!$B$12:$B$15</c:f>
              <c:numCache>
                <c:formatCode>0.00%</c:formatCode>
                <c:ptCount val="4"/>
                <c:pt idx="0">
                  <c:v>0.48499999999999999</c:v>
                </c:pt>
                <c:pt idx="1">
                  <c:v>0.24199999999999999</c:v>
                </c:pt>
                <c:pt idx="2">
                  <c:v>0.182</c:v>
                </c:pt>
                <c:pt idx="3">
                  <c:v>9.0999999999999998E-2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90D-41F8-9ECC-129BB01343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488-46C6-B746-2CBBCC99D3E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488-46C6-B746-2CBBCC99D3E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488-46C6-B746-2CBBCC99D3E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488-46C6-B746-2CBBCC99D3E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488-46C6-B746-2CBBCC99D3E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Planilha2!$A$3:$A$7</c:f>
              <c:strCache>
                <c:ptCount val="5"/>
                <c:pt idx="0">
                  <c:v>Menor de 18 anos</c:v>
                </c:pt>
                <c:pt idx="1">
                  <c:v>Entre 19 e 24 anos</c:v>
                </c:pt>
                <c:pt idx="2">
                  <c:v>Entre 25 e 39 anos</c:v>
                </c:pt>
                <c:pt idx="3">
                  <c:v>Entre 40 e 59 anos</c:v>
                </c:pt>
                <c:pt idx="4">
                  <c:v>Mais de 60 anos</c:v>
                </c:pt>
              </c:strCache>
            </c:strRef>
          </c:cat>
          <c:val>
            <c:numRef>
              <c:f>Planilha2!$B$3:$B$7</c:f>
              <c:numCache>
                <c:formatCode>0.00%</c:formatCode>
                <c:ptCount val="5"/>
                <c:pt idx="0">
                  <c:v>0</c:v>
                </c:pt>
                <c:pt idx="1">
                  <c:v>0.27300000000000002</c:v>
                </c:pt>
                <c:pt idx="2">
                  <c:v>0.60599999999999998</c:v>
                </c:pt>
                <c:pt idx="3">
                  <c:v>0.121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488-46C6-B746-2CBBCC99D3E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Planilha2!$A$30:$A$38</c:f>
              <c:strCache>
                <c:ptCount val="9"/>
                <c:pt idx="0">
                  <c:v>Outros</c:v>
                </c:pt>
                <c:pt idx="1">
                  <c:v>Fonte de renda principal</c:v>
                </c:pt>
                <c:pt idx="2">
                  <c:v>Consumo de bens e serviços</c:v>
                </c:pt>
                <c:pt idx="3">
                  <c:v>Viagens</c:v>
                </c:pt>
                <c:pt idx="4">
                  <c:v>Lazer</c:v>
                </c:pt>
                <c:pt idx="5">
                  <c:v>Comprar/reformar imóvel ou co…</c:v>
                </c:pt>
                <c:pt idx="6">
                  <c:v>Reserva de emergência</c:v>
                </c:pt>
                <c:pt idx="7">
                  <c:v>Aposentadoria</c:v>
                </c:pt>
                <c:pt idx="8">
                  <c:v>Fonte de renda extra</c:v>
                </c:pt>
              </c:strCache>
            </c:strRef>
          </c:cat>
          <c:val>
            <c:numRef>
              <c:f>Planilha2!$B$30:$B$38</c:f>
              <c:numCache>
                <c:formatCode>0.00%</c:formatCode>
                <c:ptCount val="9"/>
                <c:pt idx="0">
                  <c:v>6.0999999999999999E-2</c:v>
                </c:pt>
                <c:pt idx="1">
                  <c:v>0.121</c:v>
                </c:pt>
                <c:pt idx="2">
                  <c:v>0.182</c:v>
                </c:pt>
                <c:pt idx="3">
                  <c:v>0.21199999999999999</c:v>
                </c:pt>
                <c:pt idx="4">
                  <c:v>0.30299999999999999</c:v>
                </c:pt>
                <c:pt idx="5">
                  <c:v>0.30299999999999999</c:v>
                </c:pt>
                <c:pt idx="6">
                  <c:v>0.51500000000000001</c:v>
                </c:pt>
                <c:pt idx="7">
                  <c:v>0.57600000000000007</c:v>
                </c:pt>
                <c:pt idx="8">
                  <c:v>0.69700000000000006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B4-4FFE-B642-1BF72D26F1C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776482968"/>
        <c:axId val="776486904"/>
      </c:barChart>
      <c:catAx>
        <c:axId val="776482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76486904"/>
        <c:crosses val="autoZero"/>
        <c:auto val="1"/>
        <c:lblAlgn val="ctr"/>
        <c:lblOffset val="100"/>
        <c:noMultiLvlLbl val="0"/>
      </c:catAx>
      <c:valAx>
        <c:axId val="776486904"/>
        <c:scaling>
          <c:orientation val="minMax"/>
        </c:scaling>
        <c:delete val="1"/>
        <c:axPos val="b"/>
        <c:numFmt formatCode="0.00%" sourceLinked="1"/>
        <c:majorTickMark val="none"/>
        <c:minorTickMark val="none"/>
        <c:tickLblPos val="nextTo"/>
        <c:crossAx val="776482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604-41DE-9CDE-93A63CB589E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604-41DE-9CDE-93A63CB589E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604-41DE-9CDE-93A63CB589E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604-41DE-9CDE-93A63CB589E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604-41DE-9CDE-93A63CB589E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Planilha2!$A$19:$A$23</c:f>
              <c:strCache>
                <c:ptCount val="5"/>
                <c:pt idx="0">
                  <c:v>Apenas renda fixa</c:v>
                </c:pt>
                <c:pt idx="1">
                  <c:v>Em renda fixa e renda variável, maior parte fixa</c:v>
                </c:pt>
                <c:pt idx="2">
                  <c:v>Em renda fixa e renda variável, equilibrado</c:v>
                </c:pt>
                <c:pt idx="3">
                  <c:v>Em renda fixa e renda variável, maior parte variável</c:v>
                </c:pt>
                <c:pt idx="4">
                  <c:v>Apenas renda variável</c:v>
                </c:pt>
              </c:strCache>
            </c:strRef>
          </c:cat>
          <c:val>
            <c:numRef>
              <c:f>Planilha2!$B$19:$B$23</c:f>
              <c:numCache>
                <c:formatCode>0.00%</c:formatCode>
                <c:ptCount val="5"/>
                <c:pt idx="0">
                  <c:v>0.36399999999999999</c:v>
                </c:pt>
                <c:pt idx="1">
                  <c:v>9.0999999999999998E-2</c:v>
                </c:pt>
                <c:pt idx="2">
                  <c:v>0.27300000000000002</c:v>
                </c:pt>
                <c:pt idx="3">
                  <c:v>0.152</c:v>
                </c:pt>
                <c:pt idx="4">
                  <c:v>0.121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604-41DE-9CDE-93A63CB589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89-41DF-A23E-6051DA2BB12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189-41DF-A23E-6051DA2BB12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189-41DF-A23E-6051DA2BB12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189-41DF-A23E-6051DA2BB12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189-41DF-A23E-6051DA2BB12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Planilha2!$A$43:$A$47</c:f>
              <c:strCache>
                <c:ptCount val="5"/>
                <c:pt idx="0">
                  <c:v>Uso site/aplicativo pago</c:v>
                </c:pt>
                <c:pt idx="1">
                  <c:v>Uso site/aplicativo gratuito</c:v>
                </c:pt>
                <c:pt idx="2">
                  <c:v>Uso planilha eletrônica</c:v>
                </c:pt>
                <c:pt idx="3">
                  <c:v>Uso outra forma</c:v>
                </c:pt>
                <c:pt idx="4">
                  <c:v>Não faço controle</c:v>
                </c:pt>
              </c:strCache>
            </c:strRef>
          </c:cat>
          <c:val>
            <c:numRef>
              <c:f>Planilha2!$B$43:$B$47</c:f>
              <c:numCache>
                <c:formatCode>0.00%</c:formatCode>
                <c:ptCount val="5"/>
                <c:pt idx="0">
                  <c:v>0.03</c:v>
                </c:pt>
                <c:pt idx="1">
                  <c:v>0.39400000000000002</c:v>
                </c:pt>
                <c:pt idx="2">
                  <c:v>0.27300000000000002</c:v>
                </c:pt>
                <c:pt idx="3">
                  <c:v>6.0999999999999999E-2</c:v>
                </c:pt>
                <c:pt idx="4">
                  <c:v>0.24199999999999999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189-41DF-A23E-6051DA2BB12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5B5-48BF-A3F6-643CA6B21D0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5B5-48BF-A3F6-643CA6B21D0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5B5-48BF-A3F6-643CA6B21D0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5B5-48BF-A3F6-643CA6B21D0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5B5-48BF-A3F6-643CA6B21D0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Planilha2!$A$51:$A$55</c:f>
              <c:strCache>
                <c:ptCount val="5"/>
                <c:pt idx="0">
                  <c:v>Uso site/aplicativo pago</c:v>
                </c:pt>
                <c:pt idx="1">
                  <c:v>Uso site/aplicativo gratuito</c:v>
                </c:pt>
                <c:pt idx="2">
                  <c:v>Uso planilha eletrônica</c:v>
                </c:pt>
                <c:pt idx="3">
                  <c:v>Uso outra forma</c:v>
                </c:pt>
                <c:pt idx="4">
                  <c:v>Não faço controle</c:v>
                </c:pt>
              </c:strCache>
            </c:strRef>
          </c:cat>
          <c:val>
            <c:numRef>
              <c:f>Planilha2!$B$51:$B$55</c:f>
              <c:numCache>
                <c:formatCode>0.00%</c:formatCode>
                <c:ptCount val="5"/>
                <c:pt idx="0">
                  <c:v>9.0999999999999998E-2</c:v>
                </c:pt>
                <c:pt idx="1">
                  <c:v>0.27300000000000002</c:v>
                </c:pt>
                <c:pt idx="2">
                  <c:v>0.182</c:v>
                </c:pt>
                <c:pt idx="3">
                  <c:v>0.21199999999999999</c:v>
                </c:pt>
                <c:pt idx="4">
                  <c:v>0.24199999999999999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5B5-48BF-A3F6-643CA6B21D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9AF3F-3B7A-E12F-28EB-B5D2D913A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A694DF-4787-0D7E-BA0B-09371B463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3D796F-BB89-25CE-C229-41B19390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4E39B-AE98-400C-87BF-3E7DA44D5115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6D7B4F-2A73-4549-D8F8-FDFEB944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C4F731-4671-FB05-5F7B-9F740A70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E86A-8673-42A8-86EB-A6DC43059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35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3574F-DE58-8361-9BCB-FD02577B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BC3D8E-9D02-F065-1C95-EBDF63E32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3F3D88-2636-C9DA-B5EC-3C296C51C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4E39B-AE98-400C-87BF-3E7DA44D5115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280242-004C-8BA0-1940-C075B78A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A3CACE-2BAA-9EAC-688C-CFC1C81D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E86A-8673-42A8-86EB-A6DC43059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67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41A09F-9C39-20DD-2F92-BF2C4B8ED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0DEA78-BE7C-848D-F965-62C6F5A87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DD1F98-5B65-B911-0756-53609E37C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4E39B-AE98-400C-87BF-3E7DA44D5115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FD9BE2-0C26-21BE-8015-83F84A28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902F3-5EC6-81D7-70A6-B7F4A062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E86A-8673-42A8-86EB-A6DC43059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05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D1B15-6E70-3DF0-0B9A-0EB26BD3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91E1E6-5090-54DB-669C-7DDC539CC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4F52C1-18C3-1081-C4A2-76B8D7F38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4E39B-AE98-400C-87BF-3E7DA44D5115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732582-44F0-1965-1243-39661073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14ADDE-69F4-668F-69B0-71FFF792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E86A-8673-42A8-86EB-A6DC43059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05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53FF0-1F83-4D30-B361-706672CFD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0DEEAF-58AB-B571-49A4-41F1E77BF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18AD2E-FCC8-7CED-2A56-56B2E2DC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4E39B-AE98-400C-87BF-3E7DA44D5115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B1ECB1-2745-6AB8-53FB-4FC0571F9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ABF4A9-1F2E-3B09-68F3-491B5529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E86A-8673-42A8-86EB-A6DC43059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66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CB2A8-8A57-5438-3746-392864162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F8D517-36C7-D3AD-BBBA-D3EEEBC98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691851-3612-34EE-5F4D-F33AED270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BBDFDF-2582-4E46-76F9-4534C5DC9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4E39B-AE98-400C-87BF-3E7DA44D5115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0BC738-D1C8-AA7B-5A46-3305A3ED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596378-01BC-0C36-FA5F-9FC727A6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E86A-8673-42A8-86EB-A6DC43059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48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B89C5-980F-ABE0-B354-8CE73859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0ADFA2-8669-51F7-69DD-4068A989C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B3B24F-72E3-7682-2EEC-84C73F7D1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8A43831-CEFA-889A-5171-E49B97260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BDC1F49-28F3-D513-10CA-70ADA553A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7621A42-2903-E81C-68E5-632D2713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4E39B-AE98-400C-87BF-3E7DA44D5115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2E910A5-A548-B1FF-BD94-78B8C5E5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21C53CE-F47B-3EDC-A9D9-11CAB65A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E86A-8673-42A8-86EB-A6DC43059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95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4AA19-8E69-64AE-AE6A-2C15FFB6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3208282-B219-F36E-80EA-DC7D71DBC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4E39B-AE98-400C-87BF-3E7DA44D5115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E0E245-DB4E-BCB9-3D3C-4B3C82C5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D317F0D-6533-E73A-CD51-8B9A0668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E86A-8673-42A8-86EB-A6DC43059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67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FA952C-8C36-B48F-031E-B219A01D7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4E39B-AE98-400C-87BF-3E7DA44D5115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0CFD5DD-CACB-836D-26CC-2838DD5D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24234B-2598-FD4B-E763-AABFF598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E86A-8673-42A8-86EB-A6DC43059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14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7BA0E-04E8-0596-88E1-C6B165934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514982-A425-503B-CA95-48EC5DDC2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920A51-6BFA-0247-032B-908F0093A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7A5740-482F-208A-C070-60F43E9D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4E39B-AE98-400C-87BF-3E7DA44D5115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042E82-B928-E656-F9F5-076E8592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9E2CB8-017A-2AB6-FC6E-252FB972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E86A-8673-42A8-86EB-A6DC43059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41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E396A-39CE-E3C1-E41B-EB1406A1F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F3388D2-8415-0548-368B-3E4B5C958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B49FE4-218B-9502-C33F-BA93AE109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00DD8C-FB36-28CA-3FB4-277BA270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4E39B-AE98-400C-87BF-3E7DA44D5115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FE8152-35EA-0AB9-D6C6-F06E4A53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310496-0B30-A04D-F5C6-6C265F0AD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E86A-8673-42A8-86EB-A6DC43059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13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6ABF9AB-D25B-21AF-E4FD-BC1F19E95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EA2FCC-5703-D417-AB43-F59BF061C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DAE98C-2B30-C527-9E0E-751846F1C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4E39B-AE98-400C-87BF-3E7DA44D5115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B56BC3-58AD-F628-73F2-7A2DF7AFF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69869B-AFC3-9EE2-C71C-86E797E07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6E86A-8673-42A8-86EB-A6DC43059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3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A7455DE-12DA-3008-224E-D281CA279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709" y="2286000"/>
            <a:ext cx="687705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62C239BB-EAAD-51AE-221C-9B50CD253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809" y="2286000"/>
            <a:ext cx="126682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53AB65A-FC53-E96E-0B53-E5ED5CA1C87E}"/>
              </a:ext>
            </a:extLst>
          </p:cNvPr>
          <p:cNvSpPr txBox="1"/>
          <p:nvPr/>
        </p:nvSpPr>
        <p:spPr>
          <a:xfrm>
            <a:off x="1695709" y="3860154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u="none" strike="noStrike" dirty="0">
                <a:solidFill>
                  <a:srgbClr val="FFFFFF"/>
                </a:solidFill>
                <a:effectLst/>
                <a:latin typeface="Jura SemiBold"/>
              </a:rPr>
              <a:t>Só investimentos, sem burocracia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Jura SemiBold"/>
              </a:rPr>
              <a:t>​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0799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>
            <a:extLst>
              <a:ext uri="{FF2B5EF4-FFF2-40B4-BE49-F238E27FC236}">
                <a16:creationId xmlns:a16="http://schemas.microsoft.com/office/drawing/2014/main" id="{DAC2DD55-E7B4-F194-A1A6-C17C8EC02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386" y="6402615"/>
            <a:ext cx="4794561" cy="290642"/>
          </a:xfrm>
          <a:prstGeom prst="rect">
            <a:avLst/>
          </a:prstGeom>
        </p:spPr>
      </p:pic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0A339329-CBA4-0638-F17A-07A491AA8AD6}"/>
              </a:ext>
            </a:extLst>
          </p:cNvPr>
          <p:cNvSpPr txBox="1"/>
          <p:nvPr/>
        </p:nvSpPr>
        <p:spPr>
          <a:xfrm>
            <a:off x="1683926" y="705555"/>
            <a:ext cx="85231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02" name="CaixaDeTexto 201">
            <a:extLst>
              <a:ext uri="{FF2B5EF4-FFF2-40B4-BE49-F238E27FC236}">
                <a16:creationId xmlns:a16="http://schemas.microsoft.com/office/drawing/2014/main" id="{46421615-D4A3-C521-5EFF-202C77BBA3D4}"/>
              </a:ext>
            </a:extLst>
          </p:cNvPr>
          <p:cNvSpPr txBox="1"/>
          <p:nvPr/>
        </p:nvSpPr>
        <p:spPr>
          <a:xfrm>
            <a:off x="905849" y="544238"/>
            <a:ext cx="908020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 dirty="0">
                <a:solidFill>
                  <a:srgbClr val="FFFFFF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Qual é o problema a ser solucionado?</a:t>
            </a:r>
          </a:p>
        </p:txBody>
      </p:sp>
      <p:sp>
        <p:nvSpPr>
          <p:cNvPr id="204" name="CaixaDeTexto 203">
            <a:extLst>
              <a:ext uri="{FF2B5EF4-FFF2-40B4-BE49-F238E27FC236}">
                <a16:creationId xmlns:a16="http://schemas.microsoft.com/office/drawing/2014/main" id="{7C09582F-F6C1-EA7E-1BAA-46EE8EDBA070}"/>
              </a:ext>
            </a:extLst>
          </p:cNvPr>
          <p:cNvSpPr txBox="1"/>
          <p:nvPr/>
        </p:nvSpPr>
        <p:spPr>
          <a:xfrm>
            <a:off x="905849" y="1573333"/>
            <a:ext cx="10380302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O </a:t>
            </a:r>
            <a:r>
              <a:rPr lang="en-US" sz="2000" b="1" dirty="0" err="1">
                <a:solidFill>
                  <a:srgbClr val="FFFF66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problema</a:t>
            </a: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 a resolver é </a:t>
            </a:r>
            <a:r>
              <a:rPr lang="pt-BR" sz="2000" b="0" i="0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o baixo nível de educação financeira do investidor pessoa física no Brasil, que desconhece as ferramentas de finanças para gestão de seus investimentos pessoais e gestão de patrimônio, como também a falta de conhecimento da legislação de apuração de impostos sobre esses investimentos</a:t>
            </a:r>
            <a:endParaRPr lang="pt-BR" sz="2000" dirty="0">
              <a:solidFill>
                <a:schemeClr val="bg1"/>
              </a:solidFill>
              <a:latin typeface="Ubuntu" panose="020B0504030602030204" pitchFamily="34" charset="0"/>
              <a:ea typeface="+mn-lt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6C4BF36-AA9B-96F0-9ED6-F5896413A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29" y="3005045"/>
            <a:ext cx="3266165" cy="326616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AB8F4F4-344D-ED8E-257F-0282202AEC49}"/>
              </a:ext>
            </a:extLst>
          </p:cNvPr>
          <p:cNvSpPr txBox="1"/>
          <p:nvPr/>
        </p:nvSpPr>
        <p:spPr>
          <a:xfrm>
            <a:off x="4876235" y="3987974"/>
            <a:ext cx="640991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O </a:t>
            </a:r>
            <a:r>
              <a:rPr lang="en-US" sz="2000" b="1" dirty="0" err="1">
                <a:solidFill>
                  <a:srgbClr val="FFFF66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objetivo</a:t>
            </a: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 do </a:t>
            </a:r>
            <a:r>
              <a:rPr lang="en-US" sz="2000" dirty="0" err="1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projeto</a:t>
            </a: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pt-BR" sz="2000" b="0" i="0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é a criação de um site didático e de fácil uso para controle de investimentos e gerenciamento de patrimônio, bem como para a apuração de impostos a recolher</a:t>
            </a:r>
            <a:endParaRPr lang="pt-BR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450F40-1D9A-0B82-CD27-B27DF84AB377}"/>
              </a:ext>
            </a:extLst>
          </p:cNvPr>
          <p:cNvGrpSpPr/>
          <p:nvPr/>
        </p:nvGrpSpPr>
        <p:grpSpPr>
          <a:xfrm>
            <a:off x="9646305" y="6402615"/>
            <a:ext cx="1714627" cy="238613"/>
            <a:chOff x="8789055" y="6313762"/>
            <a:chExt cx="1714627" cy="238613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A58BF9C3-2A96-D1F9-2234-F13E96277F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0949" y="6313762"/>
              <a:ext cx="1392733" cy="22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3E83ED56-47C3-015C-A672-6E0BAE4B7B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9055" y="6313762"/>
              <a:ext cx="264463" cy="238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6607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>
            <a:extLst>
              <a:ext uri="{FF2B5EF4-FFF2-40B4-BE49-F238E27FC236}">
                <a16:creationId xmlns:a16="http://schemas.microsoft.com/office/drawing/2014/main" id="{DAC2DD55-E7B4-F194-A1A6-C17C8EC02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386" y="6402615"/>
            <a:ext cx="4794561" cy="290642"/>
          </a:xfrm>
          <a:prstGeom prst="rect">
            <a:avLst/>
          </a:prstGeom>
        </p:spPr>
      </p:pic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0A339329-CBA4-0638-F17A-07A491AA8AD6}"/>
              </a:ext>
            </a:extLst>
          </p:cNvPr>
          <p:cNvSpPr txBox="1"/>
          <p:nvPr/>
        </p:nvSpPr>
        <p:spPr>
          <a:xfrm>
            <a:off x="1683926" y="705555"/>
            <a:ext cx="85231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02" name="CaixaDeTexto 201">
            <a:extLst>
              <a:ext uri="{FF2B5EF4-FFF2-40B4-BE49-F238E27FC236}">
                <a16:creationId xmlns:a16="http://schemas.microsoft.com/office/drawing/2014/main" id="{46421615-D4A3-C521-5EFF-202C77BBA3D4}"/>
              </a:ext>
            </a:extLst>
          </p:cNvPr>
          <p:cNvSpPr txBox="1"/>
          <p:nvPr/>
        </p:nvSpPr>
        <p:spPr>
          <a:xfrm>
            <a:off x="905849" y="544238"/>
            <a:ext cx="908020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 dirty="0">
                <a:solidFill>
                  <a:srgbClr val="FFFFFF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Público-alvo</a:t>
            </a:r>
          </a:p>
        </p:txBody>
      </p:sp>
      <p:sp>
        <p:nvSpPr>
          <p:cNvPr id="204" name="CaixaDeTexto 203">
            <a:extLst>
              <a:ext uri="{FF2B5EF4-FFF2-40B4-BE49-F238E27FC236}">
                <a16:creationId xmlns:a16="http://schemas.microsoft.com/office/drawing/2014/main" id="{7C09582F-F6C1-EA7E-1BAA-46EE8EDBA070}"/>
              </a:ext>
            </a:extLst>
          </p:cNvPr>
          <p:cNvSpPr txBox="1"/>
          <p:nvPr/>
        </p:nvSpPr>
        <p:spPr>
          <a:xfrm>
            <a:off x="905849" y="1573333"/>
            <a:ext cx="1038030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 sz="2000" dirty="0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O </a:t>
            </a:r>
            <a:r>
              <a:rPr lang="pt-BR" sz="2000" b="1" dirty="0">
                <a:solidFill>
                  <a:srgbClr val="FFFF66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público-alvo</a:t>
            </a:r>
            <a:r>
              <a:rPr lang="pt-BR" sz="2000" dirty="0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 da </a:t>
            </a:r>
            <a:r>
              <a:rPr lang="pt-BR" sz="2000" dirty="0">
                <a:solidFill>
                  <a:schemeClr val="bg1"/>
                </a:solidFill>
                <a:latin typeface="Unica One" pitchFamily="2" charset="0"/>
                <a:ea typeface="+mn-lt"/>
                <a:cs typeface="Arial" panose="020B0604020202020204" pitchFamily="34" charset="0"/>
              </a:rPr>
              <a:t>Capitalize</a:t>
            </a:r>
            <a:r>
              <a:rPr lang="pt-BR" sz="2000" dirty="0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 são as pessoas físicas que já investem ou pretendam investir, seja em Renda Fixa ou Renda Variável.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AB8F4F4-344D-ED8E-257F-0282202AEC49}"/>
              </a:ext>
            </a:extLst>
          </p:cNvPr>
          <p:cNvSpPr txBox="1"/>
          <p:nvPr/>
        </p:nvSpPr>
        <p:spPr>
          <a:xfrm>
            <a:off x="905849" y="3328138"/>
            <a:ext cx="6373536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Perfil</a:t>
            </a:r>
            <a:r>
              <a:rPr lang="en-US" sz="2400" b="1" dirty="0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sócio-demográfico</a:t>
            </a:r>
            <a:endParaRPr lang="en-US" sz="2400" b="1" dirty="0">
              <a:solidFill>
                <a:schemeClr val="bg1"/>
              </a:solidFill>
              <a:latin typeface="Ubuntu" panose="020B0504030602030204" pitchFamily="34" charset="0"/>
              <a:ea typeface="+mn-lt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Ubuntu" panose="020B0504030602030204" pitchFamily="34" charset="0"/>
              <a:ea typeface="+mn-lt"/>
              <a:cs typeface="Arial" panose="020B0604020202020204" pitchFamily="34" charset="0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Conforme</a:t>
            </a: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levantamento</a:t>
            </a: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 da B³ de 2022, a </a:t>
            </a:r>
            <a:r>
              <a:rPr lang="en-US" sz="2000" dirty="0" err="1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maior</a:t>
            </a: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parte</a:t>
            </a: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 dos </a:t>
            </a:r>
            <a:r>
              <a:rPr lang="en-US" sz="2000" dirty="0" err="1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investidores</a:t>
            </a: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está</a:t>
            </a: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na</a:t>
            </a: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Região</a:t>
            </a: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Sudeste</a:t>
            </a: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 (57%), </a:t>
            </a:r>
            <a:r>
              <a:rPr lang="en-US" sz="2000" dirty="0" err="1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tem</a:t>
            </a: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 entre 25 e 39 </a:t>
            </a:r>
            <a:r>
              <a:rPr lang="en-US" sz="2000" dirty="0" err="1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anos</a:t>
            </a: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 (50%), é do </a:t>
            </a:r>
            <a:r>
              <a:rPr lang="en-US" sz="2000" dirty="0" err="1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sexo</a:t>
            </a: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masculino</a:t>
            </a: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 (77%), </a:t>
            </a:r>
            <a:r>
              <a:rPr lang="en-US" sz="2000" dirty="0" err="1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investe</a:t>
            </a: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apenas</a:t>
            </a: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em</a:t>
            </a: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 Renda </a:t>
            </a:r>
            <a:r>
              <a:rPr lang="en-US" sz="2000" dirty="0" err="1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Fixa</a:t>
            </a: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 (65%) e </a:t>
            </a:r>
            <a:r>
              <a:rPr lang="en-US" sz="2000" dirty="0" err="1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têm</a:t>
            </a: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 um </a:t>
            </a:r>
            <a:r>
              <a:rPr lang="en-US" sz="2000" dirty="0" err="1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patrimônio</a:t>
            </a: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investido</a:t>
            </a: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 de R$1mil.</a:t>
            </a:r>
            <a:endParaRPr lang="pt-BR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2" name="Imagem 37">
            <a:extLst>
              <a:ext uri="{FF2B5EF4-FFF2-40B4-BE49-F238E27FC236}">
                <a16:creationId xmlns:a16="http://schemas.microsoft.com/office/drawing/2014/main" id="{80D85198-84F3-EC27-98F0-A0A7B845A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683"/>
                    </a14:imgEffect>
                    <a14:imgEffect>
                      <a14:saturation sat="2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016" y="2888718"/>
            <a:ext cx="2809300" cy="28093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21EDAB3-BB0D-64B1-4339-3C64F9125B66}"/>
              </a:ext>
            </a:extLst>
          </p:cNvPr>
          <p:cNvGrpSpPr/>
          <p:nvPr/>
        </p:nvGrpSpPr>
        <p:grpSpPr>
          <a:xfrm>
            <a:off x="9646305" y="6402615"/>
            <a:ext cx="1714627" cy="238613"/>
            <a:chOff x="8789055" y="6313762"/>
            <a:chExt cx="1714627" cy="238613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FB8484B2-1525-0B23-083B-DBC221222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0949" y="6313762"/>
              <a:ext cx="1392733" cy="22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E6087BDA-2C72-B0FD-79A0-4F81444CA1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9055" y="6313762"/>
              <a:ext cx="264463" cy="238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801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>
            <a:extLst>
              <a:ext uri="{FF2B5EF4-FFF2-40B4-BE49-F238E27FC236}">
                <a16:creationId xmlns:a16="http://schemas.microsoft.com/office/drawing/2014/main" id="{DAC2DD55-E7B4-F194-A1A6-C17C8EC02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386" y="6402615"/>
            <a:ext cx="4794561" cy="290642"/>
          </a:xfrm>
          <a:prstGeom prst="rect">
            <a:avLst/>
          </a:prstGeom>
        </p:spPr>
      </p:pic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0A339329-CBA4-0638-F17A-07A491AA8AD6}"/>
              </a:ext>
            </a:extLst>
          </p:cNvPr>
          <p:cNvSpPr txBox="1"/>
          <p:nvPr/>
        </p:nvSpPr>
        <p:spPr>
          <a:xfrm>
            <a:off x="1683926" y="705555"/>
            <a:ext cx="85231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02" name="CaixaDeTexto 201">
            <a:extLst>
              <a:ext uri="{FF2B5EF4-FFF2-40B4-BE49-F238E27FC236}">
                <a16:creationId xmlns:a16="http://schemas.microsoft.com/office/drawing/2014/main" id="{46421615-D4A3-C521-5EFF-202C77BBA3D4}"/>
              </a:ext>
            </a:extLst>
          </p:cNvPr>
          <p:cNvSpPr txBox="1"/>
          <p:nvPr/>
        </p:nvSpPr>
        <p:spPr>
          <a:xfrm>
            <a:off x="905849" y="544238"/>
            <a:ext cx="908020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 dirty="0">
                <a:solidFill>
                  <a:srgbClr val="FFFFFF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Pesquisa - Perfil de investidor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AB8F4F4-344D-ED8E-257F-0282202AEC49}"/>
              </a:ext>
            </a:extLst>
          </p:cNvPr>
          <p:cNvSpPr txBox="1"/>
          <p:nvPr/>
        </p:nvSpPr>
        <p:spPr>
          <a:xfrm>
            <a:off x="905849" y="1590213"/>
            <a:ext cx="63735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Faixa</a:t>
            </a:r>
            <a:r>
              <a:rPr lang="en-US" sz="2400" dirty="0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etária</a:t>
            </a:r>
            <a:endParaRPr lang="en-US" sz="2400" dirty="0">
              <a:solidFill>
                <a:schemeClr val="bg1"/>
              </a:solidFill>
              <a:latin typeface="Ubuntu" panose="020B0504030602030204" pitchFamily="34" charset="0"/>
              <a:ea typeface="+mn-lt"/>
              <a:cs typeface="Arial" panose="020B0604020202020204" pitchFamily="34" charset="0"/>
            </a:endParaRPr>
          </a:p>
        </p:txBody>
      </p:sp>
      <p:sp>
        <p:nvSpPr>
          <p:cNvPr id="3" name="CaixaDeTexto 11">
            <a:extLst>
              <a:ext uri="{FF2B5EF4-FFF2-40B4-BE49-F238E27FC236}">
                <a16:creationId xmlns:a16="http://schemas.microsoft.com/office/drawing/2014/main" id="{7016B358-C189-39FE-53B1-AC9EA61C6C30}"/>
              </a:ext>
            </a:extLst>
          </p:cNvPr>
          <p:cNvSpPr txBox="1"/>
          <p:nvPr/>
        </p:nvSpPr>
        <p:spPr>
          <a:xfrm>
            <a:off x="4987396" y="2947035"/>
            <a:ext cx="63735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 err="1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Perfil</a:t>
            </a:r>
            <a:endParaRPr lang="en-US" sz="2400" dirty="0">
              <a:solidFill>
                <a:schemeClr val="bg1"/>
              </a:solidFill>
              <a:latin typeface="Ubuntu" panose="020B0504030602030204" pitchFamily="34" charset="0"/>
              <a:ea typeface="+mn-lt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A41416-C661-16E5-5441-30C81447A1DD}"/>
              </a:ext>
            </a:extLst>
          </p:cNvPr>
          <p:cNvGrpSpPr/>
          <p:nvPr/>
        </p:nvGrpSpPr>
        <p:grpSpPr>
          <a:xfrm>
            <a:off x="9646305" y="6402615"/>
            <a:ext cx="1714627" cy="238613"/>
            <a:chOff x="8789055" y="6313762"/>
            <a:chExt cx="1714627" cy="238613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E5407D97-85E0-4DB6-872E-5BBF484C29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0949" y="6313762"/>
              <a:ext cx="1392733" cy="22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062A6551-6C9A-24E3-3183-A5E8A67664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9055" y="6313762"/>
              <a:ext cx="264463" cy="238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57D38F52-436E-A948-23C6-4B58A42649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8771551"/>
              </p:ext>
            </p:extLst>
          </p:nvPr>
        </p:nvGraphicFramePr>
        <p:xfrm>
          <a:off x="6788932" y="360738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114A47D4-4E33-8AF3-C3C6-3D7C3B1232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6894695"/>
              </p:ext>
            </p:extLst>
          </p:nvPr>
        </p:nvGraphicFramePr>
        <p:xfrm>
          <a:off x="831069" y="223578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3159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>
            <a:extLst>
              <a:ext uri="{FF2B5EF4-FFF2-40B4-BE49-F238E27FC236}">
                <a16:creationId xmlns:a16="http://schemas.microsoft.com/office/drawing/2014/main" id="{DAC2DD55-E7B4-F194-A1A6-C17C8EC02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386" y="6402615"/>
            <a:ext cx="4794561" cy="290642"/>
          </a:xfrm>
          <a:prstGeom prst="rect">
            <a:avLst/>
          </a:prstGeom>
        </p:spPr>
      </p:pic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0A339329-CBA4-0638-F17A-07A491AA8AD6}"/>
              </a:ext>
            </a:extLst>
          </p:cNvPr>
          <p:cNvSpPr txBox="1"/>
          <p:nvPr/>
        </p:nvSpPr>
        <p:spPr>
          <a:xfrm>
            <a:off x="1683926" y="705555"/>
            <a:ext cx="85231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02" name="CaixaDeTexto 201">
            <a:extLst>
              <a:ext uri="{FF2B5EF4-FFF2-40B4-BE49-F238E27FC236}">
                <a16:creationId xmlns:a16="http://schemas.microsoft.com/office/drawing/2014/main" id="{46421615-D4A3-C521-5EFF-202C77BBA3D4}"/>
              </a:ext>
            </a:extLst>
          </p:cNvPr>
          <p:cNvSpPr txBox="1"/>
          <p:nvPr/>
        </p:nvSpPr>
        <p:spPr>
          <a:xfrm>
            <a:off x="905849" y="544238"/>
            <a:ext cx="908020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 dirty="0">
                <a:solidFill>
                  <a:srgbClr val="FFFFFF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Pesquisa - Perfil de investidor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AB8F4F4-344D-ED8E-257F-0282202AEC49}"/>
              </a:ext>
            </a:extLst>
          </p:cNvPr>
          <p:cNvSpPr txBox="1"/>
          <p:nvPr/>
        </p:nvSpPr>
        <p:spPr>
          <a:xfrm>
            <a:off x="905849" y="1590213"/>
            <a:ext cx="63735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Objetivos</a:t>
            </a:r>
            <a:endParaRPr lang="en-US" sz="2400" dirty="0">
              <a:solidFill>
                <a:schemeClr val="bg1"/>
              </a:solidFill>
              <a:latin typeface="Ubuntu" panose="020B0504030602030204" pitchFamily="34" charset="0"/>
              <a:ea typeface="+mn-lt"/>
              <a:cs typeface="Arial" panose="020B0604020202020204" pitchFamily="34" charset="0"/>
            </a:endParaRPr>
          </a:p>
        </p:txBody>
      </p:sp>
      <p:sp>
        <p:nvSpPr>
          <p:cNvPr id="3" name="CaixaDeTexto 11">
            <a:extLst>
              <a:ext uri="{FF2B5EF4-FFF2-40B4-BE49-F238E27FC236}">
                <a16:creationId xmlns:a16="http://schemas.microsoft.com/office/drawing/2014/main" id="{7016B358-C189-39FE-53B1-AC9EA61C6C30}"/>
              </a:ext>
            </a:extLst>
          </p:cNvPr>
          <p:cNvSpPr txBox="1"/>
          <p:nvPr/>
        </p:nvSpPr>
        <p:spPr>
          <a:xfrm>
            <a:off x="4987396" y="2947035"/>
            <a:ext cx="63735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 err="1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Investe</a:t>
            </a:r>
            <a:r>
              <a:rPr lang="en-US" sz="2400" dirty="0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em</a:t>
            </a:r>
            <a:endParaRPr lang="en-US" sz="2400" dirty="0">
              <a:solidFill>
                <a:schemeClr val="bg1"/>
              </a:solidFill>
              <a:latin typeface="Ubuntu" panose="020B0504030602030204" pitchFamily="34" charset="0"/>
              <a:ea typeface="+mn-lt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A41416-C661-16E5-5441-30C81447A1DD}"/>
              </a:ext>
            </a:extLst>
          </p:cNvPr>
          <p:cNvGrpSpPr/>
          <p:nvPr/>
        </p:nvGrpSpPr>
        <p:grpSpPr>
          <a:xfrm>
            <a:off x="9646305" y="6402615"/>
            <a:ext cx="1714627" cy="238613"/>
            <a:chOff x="8789055" y="6313762"/>
            <a:chExt cx="1714627" cy="238613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E5407D97-85E0-4DB6-872E-5BBF484C29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0949" y="6313762"/>
              <a:ext cx="1392733" cy="22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062A6551-6C9A-24E3-3183-A5E8A67664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9055" y="6313762"/>
              <a:ext cx="264463" cy="238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EAC7176-BBAA-151B-E947-EE9AE46131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1119153"/>
              </p:ext>
            </p:extLst>
          </p:nvPr>
        </p:nvGraphicFramePr>
        <p:xfrm>
          <a:off x="905849" y="238996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46F4255-B31A-98C0-91D0-F564964DFC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457950"/>
              </p:ext>
            </p:extLst>
          </p:nvPr>
        </p:nvGraphicFramePr>
        <p:xfrm>
          <a:off x="6788932" y="3499732"/>
          <a:ext cx="4572000" cy="2652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48556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>
            <a:extLst>
              <a:ext uri="{FF2B5EF4-FFF2-40B4-BE49-F238E27FC236}">
                <a16:creationId xmlns:a16="http://schemas.microsoft.com/office/drawing/2014/main" id="{DAC2DD55-E7B4-F194-A1A6-C17C8EC02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386" y="6402615"/>
            <a:ext cx="4794561" cy="290642"/>
          </a:xfrm>
          <a:prstGeom prst="rect">
            <a:avLst/>
          </a:prstGeom>
        </p:spPr>
      </p:pic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0A339329-CBA4-0638-F17A-07A491AA8AD6}"/>
              </a:ext>
            </a:extLst>
          </p:cNvPr>
          <p:cNvSpPr txBox="1"/>
          <p:nvPr/>
        </p:nvSpPr>
        <p:spPr>
          <a:xfrm>
            <a:off x="1683926" y="705555"/>
            <a:ext cx="85231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02" name="CaixaDeTexto 201">
            <a:extLst>
              <a:ext uri="{FF2B5EF4-FFF2-40B4-BE49-F238E27FC236}">
                <a16:creationId xmlns:a16="http://schemas.microsoft.com/office/drawing/2014/main" id="{46421615-D4A3-C521-5EFF-202C77BBA3D4}"/>
              </a:ext>
            </a:extLst>
          </p:cNvPr>
          <p:cNvSpPr txBox="1"/>
          <p:nvPr/>
        </p:nvSpPr>
        <p:spPr>
          <a:xfrm>
            <a:off x="905849" y="544238"/>
            <a:ext cx="908020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 dirty="0">
                <a:solidFill>
                  <a:srgbClr val="FFFFFF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Pesquisa - Perfil de investidor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AB8F4F4-344D-ED8E-257F-0282202AEC49}"/>
              </a:ext>
            </a:extLst>
          </p:cNvPr>
          <p:cNvSpPr txBox="1"/>
          <p:nvPr/>
        </p:nvSpPr>
        <p:spPr>
          <a:xfrm>
            <a:off x="905849" y="1590213"/>
            <a:ext cx="6373536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Ubuntu"/>
                <a:ea typeface="+mn-lt"/>
                <a:cs typeface="Arial"/>
              </a:rPr>
              <a:t>]Como </a:t>
            </a:r>
            <a:r>
              <a:rPr lang="en-US" sz="2400" dirty="0" err="1">
                <a:solidFill>
                  <a:schemeClr val="bg1"/>
                </a:solidFill>
                <a:latin typeface="Ubuntu"/>
                <a:ea typeface="+mn-lt"/>
                <a:cs typeface="Arial"/>
              </a:rPr>
              <a:t>gerencia</a:t>
            </a:r>
            <a:r>
              <a:rPr lang="en-US" sz="2400" dirty="0">
                <a:solidFill>
                  <a:schemeClr val="bg1"/>
                </a:solidFill>
                <a:latin typeface="Ubuntu"/>
                <a:ea typeface="+mn-lt"/>
                <a:cs typeface="Arial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Ubuntu"/>
                <a:ea typeface="+mn-lt"/>
                <a:cs typeface="Arial"/>
              </a:rPr>
              <a:t>investimentos</a:t>
            </a:r>
            <a:endParaRPr lang="en-US" sz="2400" dirty="0">
              <a:solidFill>
                <a:schemeClr val="bg1"/>
              </a:solidFill>
              <a:latin typeface="Ubuntu"/>
              <a:ea typeface="+mn-lt"/>
              <a:cs typeface="Arial"/>
            </a:endParaRPr>
          </a:p>
        </p:txBody>
      </p:sp>
      <p:sp>
        <p:nvSpPr>
          <p:cNvPr id="3" name="CaixaDeTexto 11">
            <a:extLst>
              <a:ext uri="{FF2B5EF4-FFF2-40B4-BE49-F238E27FC236}">
                <a16:creationId xmlns:a16="http://schemas.microsoft.com/office/drawing/2014/main" id="{7016B358-C189-39FE-53B1-AC9EA61C6C30}"/>
              </a:ext>
            </a:extLst>
          </p:cNvPr>
          <p:cNvSpPr txBox="1"/>
          <p:nvPr/>
        </p:nvSpPr>
        <p:spPr>
          <a:xfrm>
            <a:off x="4987396" y="2947035"/>
            <a:ext cx="6373536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Ubuntu"/>
                <a:ea typeface="+mn-lt"/>
                <a:cs typeface="Arial"/>
              </a:rPr>
              <a:t>Como </a:t>
            </a:r>
            <a:r>
              <a:rPr lang="en-US" sz="2400" dirty="0" err="1">
                <a:solidFill>
                  <a:schemeClr val="bg1"/>
                </a:solidFill>
                <a:latin typeface="Ubuntu"/>
                <a:ea typeface="+mn-lt"/>
                <a:cs typeface="Arial"/>
              </a:rPr>
              <a:t>apura</a:t>
            </a:r>
            <a:r>
              <a:rPr lang="en-US" sz="2400" dirty="0">
                <a:solidFill>
                  <a:schemeClr val="bg1"/>
                </a:solidFill>
                <a:latin typeface="Ubuntu"/>
                <a:ea typeface="+mn-lt"/>
                <a:cs typeface="Arial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Ubuntu"/>
                <a:ea typeface="+mn-lt"/>
                <a:cs typeface="Arial"/>
              </a:rPr>
              <a:t>impostos</a:t>
            </a:r>
            <a:endParaRPr lang="en-US" sz="2400" dirty="0">
              <a:solidFill>
                <a:schemeClr val="bg1"/>
              </a:solidFill>
              <a:latin typeface="Ubuntu"/>
              <a:ea typeface="+mn-lt"/>
              <a:cs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A41416-C661-16E5-5441-30C81447A1DD}"/>
              </a:ext>
            </a:extLst>
          </p:cNvPr>
          <p:cNvGrpSpPr/>
          <p:nvPr/>
        </p:nvGrpSpPr>
        <p:grpSpPr>
          <a:xfrm>
            <a:off x="9646305" y="6402615"/>
            <a:ext cx="1714627" cy="238613"/>
            <a:chOff x="8789055" y="6313762"/>
            <a:chExt cx="1714627" cy="238613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E5407D97-85E0-4DB6-872E-5BBF484C29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0949" y="6313762"/>
              <a:ext cx="1392733" cy="22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062A6551-6C9A-24E3-3183-A5E8A67664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9055" y="6313762"/>
              <a:ext cx="264463" cy="238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082C796-6A6C-7119-9510-55DBB3C8F7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5988400"/>
              </p:ext>
            </p:extLst>
          </p:nvPr>
        </p:nvGraphicFramePr>
        <p:xfrm>
          <a:off x="831068" y="22062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EB9F672-BB82-0C1D-EDC5-E7F26A4739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175773"/>
              </p:ext>
            </p:extLst>
          </p:nvPr>
        </p:nvGraphicFramePr>
        <p:xfrm>
          <a:off x="6788932" y="353405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18550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201">
            <a:extLst>
              <a:ext uri="{FF2B5EF4-FFF2-40B4-BE49-F238E27FC236}">
                <a16:creationId xmlns:a16="http://schemas.microsoft.com/office/drawing/2014/main" id="{A3CB349E-8B43-4186-5BA5-A5D108925A0D}"/>
              </a:ext>
            </a:extLst>
          </p:cNvPr>
          <p:cNvSpPr txBox="1"/>
          <p:nvPr/>
        </p:nvSpPr>
        <p:spPr>
          <a:xfrm>
            <a:off x="905848" y="544238"/>
            <a:ext cx="102158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 dirty="0">
                <a:solidFill>
                  <a:srgbClr val="FFFFFF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História de usuários e Requisitos funcionais</a:t>
            </a:r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DAC2DD55-E7B4-F194-A1A6-C17C8EC02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386" y="6402615"/>
            <a:ext cx="4794561" cy="29064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8450F40-1D9A-0B82-CD27-B27DF84AB377}"/>
              </a:ext>
            </a:extLst>
          </p:cNvPr>
          <p:cNvGrpSpPr/>
          <p:nvPr/>
        </p:nvGrpSpPr>
        <p:grpSpPr>
          <a:xfrm>
            <a:off x="9646305" y="6402615"/>
            <a:ext cx="1714627" cy="238613"/>
            <a:chOff x="8789055" y="6313762"/>
            <a:chExt cx="1714627" cy="238613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A58BF9C3-2A96-D1F9-2234-F13E96277F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0949" y="6313762"/>
              <a:ext cx="1392733" cy="22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3E83ED56-47C3-015C-A672-6E0BAE4B7B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9055" y="6313762"/>
              <a:ext cx="264463" cy="238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15EAFED-2A69-7A2F-3210-272A2887B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03166"/>
              </p:ext>
            </p:extLst>
          </p:nvPr>
        </p:nvGraphicFramePr>
        <p:xfrm>
          <a:off x="813785" y="1417501"/>
          <a:ext cx="10307870" cy="50444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32307">
                  <a:extLst>
                    <a:ext uri="{9D8B030D-6E8A-4147-A177-3AD203B41FA5}">
                      <a16:colId xmlns:a16="http://schemas.microsoft.com/office/drawing/2014/main" val="3873085964"/>
                    </a:ext>
                  </a:extLst>
                </a:gridCol>
                <a:gridCol w="843256">
                  <a:extLst>
                    <a:ext uri="{9D8B030D-6E8A-4147-A177-3AD203B41FA5}">
                      <a16:colId xmlns:a16="http://schemas.microsoft.com/office/drawing/2014/main" val="2034468753"/>
                    </a:ext>
                  </a:extLst>
                </a:gridCol>
                <a:gridCol w="4732307">
                  <a:extLst>
                    <a:ext uri="{9D8B030D-6E8A-4147-A177-3AD203B41FA5}">
                      <a16:colId xmlns:a16="http://schemas.microsoft.com/office/drawing/2014/main" val="1623694884"/>
                    </a:ext>
                  </a:extLst>
                </a:gridCol>
              </a:tblGrid>
              <a:tr h="34647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u="none" strike="noStrike" dirty="0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</a:rPr>
                        <a:t>História do usuário</a:t>
                      </a:r>
                    </a:p>
                    <a:p>
                      <a:pPr algn="ctr" fontAlgn="ctr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u="none" strike="noStrike" dirty="0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</a:rPr>
                        <a:t>Requisitos Funcionais</a:t>
                      </a:r>
                    </a:p>
                    <a:p>
                      <a:pPr algn="ctr" fontAlgn="ctr"/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981714"/>
                  </a:ext>
                </a:extLst>
              </a:tr>
              <a:tr h="110870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</a:rPr>
                        <a:t>Desejo ter a possibilidade de cadastrar todos os meus investimentos em diferentes corretoras, para que eu possa gerenciá-los de forma centralizada.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</a:rPr>
                        <a:t>A aplicação deve permitir que o usuário cadastre e gerencie seus investimentos, com informações como valor investido, tipo de investimento, data de vencimento, taxa de juros, etc.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524728"/>
                  </a:ext>
                </a:extLst>
              </a:tr>
              <a:tr h="110870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</a:rPr>
                        <a:t>Desejo que a aplicação calcule automaticamente a rentabilidade dos meus investimentos, para que eu possa avaliar seu desempenho de forma precisa e eficiente.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</a:rPr>
                        <a:t>A aplicação deve ser capaz de calcular a rentabilidade dos investimentos cadastrados pelo usuário.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73365"/>
                  </a:ext>
                </a:extLst>
              </a:tr>
              <a:tr h="110870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</a:rPr>
                        <a:t>Desejo poder visualizar gráficos e relatórios de desempenho dos meus investimentos, para que eu possa tomar decisões mais informadas sobre onde investir meu dinheiro.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</a:rPr>
                        <a:t>A aplicação deve fornecer ferramentas para análise de desempenho dos investimentos, como dashboards, gráficos e relatórios.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472519"/>
                  </a:ext>
                </a:extLst>
              </a:tr>
              <a:tr h="110870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</a:rPr>
                        <a:t>Desejo apurar meus tributos de forma fácil e simples, com geração da guia de recolhimento e demonstrativos de resultados para o imposto de renda.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600" b="0" i="0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</a:rPr>
                        <a:t>A aplicação deve permitir que o usuário gere a guia de recolhimento e relatórios de demonstrativos de resultados para fins de declaração de imposto de renda.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7024046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A590ECAF-C0F7-7E32-A4B2-E3E4696D76B2}"/>
              </a:ext>
            </a:extLst>
          </p:cNvPr>
          <p:cNvSpPr/>
          <p:nvPr/>
        </p:nvSpPr>
        <p:spPr>
          <a:xfrm>
            <a:off x="5619750" y="2456127"/>
            <a:ext cx="476250" cy="238125"/>
          </a:xfrm>
          <a:prstGeom prst="rightArrow">
            <a:avLst/>
          </a:prstGeom>
          <a:solidFill>
            <a:sysClr val="window" lastClr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6B5CA0-6C14-41C5-BE90-E916EDB356AE}"/>
              </a:ext>
            </a:extLst>
          </p:cNvPr>
          <p:cNvSpPr/>
          <p:nvPr/>
        </p:nvSpPr>
        <p:spPr>
          <a:xfrm>
            <a:off x="5619750" y="3435424"/>
            <a:ext cx="476250" cy="238125"/>
          </a:xfrm>
          <a:prstGeom prst="rightArrow">
            <a:avLst/>
          </a:prstGeom>
          <a:solidFill>
            <a:sysClr val="window" lastClr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F1666EA-56C9-4055-8D11-F5C6E2109C21}"/>
              </a:ext>
            </a:extLst>
          </p:cNvPr>
          <p:cNvSpPr/>
          <p:nvPr/>
        </p:nvSpPr>
        <p:spPr>
          <a:xfrm>
            <a:off x="5619750" y="4546008"/>
            <a:ext cx="476250" cy="238125"/>
          </a:xfrm>
          <a:prstGeom prst="rightArrow">
            <a:avLst/>
          </a:prstGeom>
          <a:solidFill>
            <a:sysClr val="window" lastClr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CF29AE8-47B8-4A1C-B126-02A3566FFB53}"/>
              </a:ext>
            </a:extLst>
          </p:cNvPr>
          <p:cNvSpPr/>
          <p:nvPr/>
        </p:nvSpPr>
        <p:spPr>
          <a:xfrm>
            <a:off x="5619750" y="5565985"/>
            <a:ext cx="476250" cy="238125"/>
          </a:xfrm>
          <a:prstGeom prst="rightArrow">
            <a:avLst/>
          </a:prstGeom>
          <a:solidFill>
            <a:sysClr val="window" lastClr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</p:spTree>
    <p:extLst>
      <p:ext uri="{BB962C8B-B14F-4D97-AF65-F5344CB8AC3E}">
        <p14:creationId xmlns:p14="http://schemas.microsoft.com/office/powerpoint/2010/main" val="1458998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201">
            <a:extLst>
              <a:ext uri="{FF2B5EF4-FFF2-40B4-BE49-F238E27FC236}">
                <a16:creationId xmlns:a16="http://schemas.microsoft.com/office/drawing/2014/main" id="{A3CB349E-8B43-4186-5BA5-A5D108925A0D}"/>
              </a:ext>
            </a:extLst>
          </p:cNvPr>
          <p:cNvSpPr txBox="1"/>
          <p:nvPr/>
        </p:nvSpPr>
        <p:spPr>
          <a:xfrm>
            <a:off x="905848" y="544238"/>
            <a:ext cx="102158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 dirty="0">
                <a:solidFill>
                  <a:srgbClr val="FFFFFF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Requisitos não funcionais</a:t>
            </a:r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DAC2DD55-E7B4-F194-A1A6-C17C8EC02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386" y="6402615"/>
            <a:ext cx="4794561" cy="29064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8450F40-1D9A-0B82-CD27-B27DF84AB377}"/>
              </a:ext>
            </a:extLst>
          </p:cNvPr>
          <p:cNvGrpSpPr/>
          <p:nvPr/>
        </p:nvGrpSpPr>
        <p:grpSpPr>
          <a:xfrm>
            <a:off x="9646305" y="6402615"/>
            <a:ext cx="1714627" cy="238613"/>
            <a:chOff x="8789055" y="6313762"/>
            <a:chExt cx="1714627" cy="238613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A58BF9C3-2A96-D1F9-2234-F13E96277F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0949" y="6313762"/>
              <a:ext cx="1392733" cy="22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3E83ED56-47C3-015C-A672-6E0BAE4B7B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9055" y="6313762"/>
              <a:ext cx="264463" cy="238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CaixaDeTexto 203">
            <a:extLst>
              <a:ext uri="{FF2B5EF4-FFF2-40B4-BE49-F238E27FC236}">
                <a16:creationId xmlns:a16="http://schemas.microsoft.com/office/drawing/2014/main" id="{363560A0-D204-29CC-9335-8BAF6FA19A81}"/>
              </a:ext>
            </a:extLst>
          </p:cNvPr>
          <p:cNvSpPr txBox="1"/>
          <p:nvPr/>
        </p:nvSpPr>
        <p:spPr>
          <a:xfrm>
            <a:off x="905849" y="1573333"/>
            <a:ext cx="10380302" cy="36317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4000" indent="-3240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Usabilidade: a aplicação deve ser fácil de usar e intuitiva, com interface amigável e boa experiência do usuário.</a:t>
            </a:r>
          </a:p>
          <a:p>
            <a:pPr marL="324000" indent="-3240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Confiabilidade: a aplicação deve ser confiável, com baixa probabilidade de erros ou falhas.</a:t>
            </a:r>
          </a:p>
          <a:p>
            <a:pPr marL="324000" indent="-3240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Performance: a aplicação deve ser rápida e responsiva, com boa performance mesmo em situações de alta carga de uso.</a:t>
            </a:r>
          </a:p>
          <a:p>
            <a:pPr marL="324000" indent="-3240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Escalabilidade: a aplicação deve ser capaz de lidar com um grande número de usuários e investimentos cadastrados, sem comprometer sua performance ou segurança.</a:t>
            </a:r>
          </a:p>
          <a:p>
            <a:pPr marL="324000" indent="-3240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Ubuntu" panose="020B0504030602030204" pitchFamily="34" charset="0"/>
                <a:ea typeface="+mn-lt"/>
                <a:cs typeface="Arial" panose="020B0604020202020204" pitchFamily="34" charset="0"/>
              </a:rPr>
              <a:t>Manutenibilidade: a aplicação deve ser facilmente mantida e atualizada, com código organizado e documentação clara.</a:t>
            </a:r>
          </a:p>
        </p:txBody>
      </p:sp>
    </p:spTree>
    <p:extLst>
      <p:ext uri="{BB962C8B-B14F-4D97-AF65-F5344CB8AC3E}">
        <p14:creationId xmlns:p14="http://schemas.microsoft.com/office/powerpoint/2010/main" val="1025999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65FE5719B3ED94E9BD538AC70C778A3" ma:contentTypeVersion="4" ma:contentTypeDescription="Crie um novo documento." ma:contentTypeScope="" ma:versionID="d0158a351116cee0be4d3a89c0437a36">
  <xsd:schema xmlns:xsd="http://www.w3.org/2001/XMLSchema" xmlns:xs="http://www.w3.org/2001/XMLSchema" xmlns:p="http://schemas.microsoft.com/office/2006/metadata/properties" xmlns:ns2="d81777bc-d6ef-4094-a4a9-9d400af27613" xmlns:ns3="566ed469-b8a5-4dc1-b715-ffba3be91bd8" targetNamespace="http://schemas.microsoft.com/office/2006/metadata/properties" ma:root="true" ma:fieldsID="f45f2b44f3ae7cbc0e66f948ee6cc671" ns2:_="" ns3:_="">
    <xsd:import namespace="d81777bc-d6ef-4094-a4a9-9d400af27613"/>
    <xsd:import namespace="566ed469-b8a5-4dc1-b715-ffba3be91b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777bc-d6ef-4094-a4a9-9d400af276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6ed469-b8a5-4dc1-b715-ffba3be91bd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3F7F96-C445-4186-91ED-532A715BF7C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166E0D4-FC61-4EE3-8A48-FAEB2492F9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1777bc-d6ef-4094-a4a9-9d400af27613"/>
    <ds:schemaRef ds:uri="566ed469-b8a5-4dc1-b715-ffba3be91b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DBF2D7-866A-4C46-A6C6-EB1D8052F9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592</TotalTime>
  <Words>512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Willian</dc:creator>
  <cp:lastModifiedBy>Marco De Pereira Binda</cp:lastModifiedBy>
  <cp:revision>62</cp:revision>
  <dcterms:created xsi:type="dcterms:W3CDTF">2023-03-29T22:47:51Z</dcterms:created>
  <dcterms:modified xsi:type="dcterms:W3CDTF">2023-04-02T18:03:20Z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0x010100465FE5719B3ED94E9BD538AC70C778A3</vt:lpwstr>
  </property>
</Properties>
</file>