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70" r:id="rId3"/>
    <p:sldId id="259" r:id="rId4"/>
    <p:sldId id="260" r:id="rId5"/>
    <p:sldId id="263" r:id="rId6"/>
    <p:sldId id="262" r:id="rId7"/>
    <p:sldId id="297" r:id="rId8"/>
    <p:sldId id="299" r:id="rId9"/>
    <p:sldId id="278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149" d="100"/>
          <a:sy n="149" d="100"/>
        </p:scale>
        <p:origin x="4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622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356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600526" y="1514741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Cripto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    Conversor</a:t>
            </a:r>
            <a:br>
              <a:rPr lang="en" dirty="0">
                <a:solidFill>
                  <a:schemeClr val="lt2"/>
                </a:solidFill>
              </a:rPr>
            </a:b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Imagem 8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4EFAB5C4-B7CB-4724-970E-FD0A253A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3" y="1948891"/>
            <a:ext cx="1374406" cy="137440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7234824-AFF8-4CEF-BC4F-8FF6F98001A6}"/>
              </a:ext>
            </a:extLst>
          </p:cNvPr>
          <p:cNvSpPr txBox="1"/>
          <p:nvPr/>
        </p:nvSpPr>
        <p:spPr>
          <a:xfrm>
            <a:off x="487980" y="3230098"/>
            <a:ext cx="30353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Aaron Duarte Dalla</a:t>
            </a:r>
          </a:p>
          <a:p>
            <a:r>
              <a:rPr lang="en-US" dirty="0">
                <a:solidFill>
                  <a:schemeClr val="accent3"/>
                </a:solidFill>
              </a:rPr>
              <a:t>Gabriel Miranda </a:t>
            </a:r>
            <a:r>
              <a:rPr lang="en-US" dirty="0" err="1">
                <a:solidFill>
                  <a:schemeClr val="accent3"/>
                </a:solidFill>
              </a:rPr>
              <a:t>Cangussu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Iago José Silva Ferreira</a:t>
            </a:r>
          </a:p>
          <a:p>
            <a:r>
              <a:rPr lang="en-US" dirty="0">
                <a:solidFill>
                  <a:schemeClr val="accent3"/>
                </a:solidFill>
              </a:rPr>
              <a:t>Matheus Henrique Rodrigues </a:t>
            </a:r>
          </a:p>
          <a:p>
            <a:r>
              <a:rPr lang="en-US" dirty="0">
                <a:solidFill>
                  <a:schemeClr val="accent3"/>
                </a:solidFill>
              </a:rPr>
              <a:t>Renan Costa Cunha</a:t>
            </a:r>
          </a:p>
          <a:p>
            <a:r>
              <a:rPr lang="en-US" dirty="0">
                <a:solidFill>
                  <a:schemeClr val="accent3"/>
                </a:solidFill>
              </a:rPr>
              <a:t>Tafarel Luis de Mello</a:t>
            </a:r>
          </a:p>
          <a:p>
            <a:r>
              <a:rPr lang="en-US" dirty="0">
                <a:solidFill>
                  <a:schemeClr val="accent3"/>
                </a:solidFill>
              </a:rPr>
              <a:t>Thiago Costa Prates</a:t>
            </a:r>
            <a:endParaRPr lang="pt-B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ctrTitle" idx="4294967295"/>
          </p:nvPr>
        </p:nvSpPr>
        <p:spPr>
          <a:xfrm>
            <a:off x="1018586" y="1813354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5"/>
                </a:solidFill>
              </a:rPr>
              <a:t>10,3 milhões</a:t>
            </a:r>
            <a:endParaRPr sz="9600" dirty="0">
              <a:solidFill>
                <a:schemeClr val="accent5"/>
              </a:solidFill>
            </a:endParaRPr>
          </a:p>
        </p:txBody>
      </p:sp>
      <p:sp>
        <p:nvSpPr>
          <p:cNvPr id="343" name="Google Shape;343;p25"/>
          <p:cNvSpPr txBox="1">
            <a:spLocks noGrp="1"/>
          </p:cNvSpPr>
          <p:nvPr>
            <p:ph type="subTitle" idx="4294967295"/>
          </p:nvPr>
        </p:nvSpPr>
        <p:spPr>
          <a:xfrm>
            <a:off x="293914" y="3357360"/>
            <a:ext cx="72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b="1" dirty="0"/>
              <a:t>De acordo com a FinDocs, esse é o número de brasileiros que já aportaram em criptomoedas</a:t>
            </a:r>
            <a:endParaRPr b="1" dirty="0"/>
          </a:p>
        </p:txBody>
      </p:sp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267471" y="205990"/>
            <a:ext cx="6669653" cy="7628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Como é o mundo de criptoativos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2843051" y="1493455"/>
            <a:ext cx="6030685" cy="23600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Informações pulverizadas e complexas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18.716 tokens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495 exchanges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1"/>
                </a:solidFill>
              </a:rPr>
              <a:t>Dificuldade para saber quanto cada moeda vale e para acopanhar uma carteira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Imagem 4" descr="Homem em pé com a mão&#10;&#10;Descrição gerada automaticamente">
            <a:extLst>
              <a:ext uri="{FF2B5EF4-FFF2-40B4-BE49-F238E27FC236}">
                <a16:creationId xmlns:a16="http://schemas.microsoft.com/office/drawing/2014/main" id="{B38A0706-6DF4-412F-96D7-3D880EB703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49828"/>
            <a:ext cx="2596190" cy="379367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10BFEF-5492-4AD1-B6F0-9FF68C7075B4}"/>
              </a:ext>
            </a:extLst>
          </p:cNvPr>
          <p:cNvSpPr txBox="1"/>
          <p:nvPr/>
        </p:nvSpPr>
        <p:spPr>
          <a:xfrm>
            <a:off x="6531428" y="4575998"/>
            <a:ext cx="2342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Fonte: coinmarketcap.com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744493" y="2161800"/>
            <a:ext cx="7948907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“O que não é medido não é mensurado.”</a:t>
            </a:r>
          </a:p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dirty="0"/>
              <a:t>William Edwards Deming</a:t>
            </a:r>
            <a:endParaRPr sz="3200"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Quanto é: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b="1" dirty="0"/>
              <a:t>32 º F 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/>
              <a:t>50 ha?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/>
              <a:t>45 nós?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/>
              <a:t>1 dólar?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/>
              <a:t>1 rublo?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544498" y="435826"/>
            <a:ext cx="597487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Medidas existem há muito tempo!</a:t>
            </a:r>
            <a:endParaRPr sz="2800" dirty="0"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Quanto vale uma carteira composta por:</a:t>
            </a:r>
            <a:endParaRPr b="1" dirty="0"/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" dirty="0"/>
              <a:t>0,2 BTC;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" dirty="0"/>
              <a:t>12 SOL;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" dirty="0"/>
              <a:t>13 HTR;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" dirty="0"/>
              <a:t>15 ADA?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299438" y="103866"/>
            <a:ext cx="4633557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Objetivo</a:t>
            </a:r>
            <a:endParaRPr sz="4800" dirty="0"/>
          </a:p>
        </p:txBody>
      </p:sp>
      <p:sp>
        <p:nvSpPr>
          <p:cNvPr id="33" name="Google Shape;163;p16">
            <a:extLst>
              <a:ext uri="{FF2B5EF4-FFF2-40B4-BE49-F238E27FC236}">
                <a16:creationId xmlns:a16="http://schemas.microsoft.com/office/drawing/2014/main" id="{292098B7-B5E2-4FA9-93AC-B48EBEEBDBD2}"/>
              </a:ext>
            </a:extLst>
          </p:cNvPr>
          <p:cNvSpPr txBox="1">
            <a:spLocks/>
          </p:cNvSpPr>
          <p:nvPr/>
        </p:nvSpPr>
        <p:spPr>
          <a:xfrm>
            <a:off x="1033448" y="1645591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buSzPts val="2400"/>
            </a:pPr>
            <a:r>
              <a:rPr lang="pt-BR" sz="1800" dirty="0">
                <a:solidFill>
                  <a:schemeClr val="tx1"/>
                </a:solidFill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Desenvolver uma ferramenta ágil, gratuita e de fácil utilização que permita </a:t>
            </a:r>
            <a:r>
              <a:rPr lang="pt-BR" sz="1800" b="1" dirty="0">
                <a:solidFill>
                  <a:schemeClr val="tx1"/>
                </a:solidFill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registrar carteiras </a:t>
            </a:r>
            <a:r>
              <a:rPr lang="pt-BR" sz="1800" dirty="0">
                <a:solidFill>
                  <a:schemeClr val="tx1"/>
                </a:solidFill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com diversos </a:t>
            </a:r>
            <a:r>
              <a:rPr lang="pt-BR" sz="1800" dirty="0" err="1">
                <a:solidFill>
                  <a:schemeClr val="tx1"/>
                </a:solidFill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criptoativos</a:t>
            </a:r>
            <a:r>
              <a:rPr lang="pt-BR" sz="1800" dirty="0">
                <a:solidFill>
                  <a:schemeClr val="tx1"/>
                </a:solidFill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 e que possibilite uma visualização rápida da relação entre as criptomoedas e a moeda de realidade do usuário. </a:t>
            </a:r>
          </a:p>
          <a:p>
            <a:pPr marL="76200">
              <a:buSzPts val="2400"/>
            </a:pPr>
            <a:endParaRPr lang="pt-BR" sz="1800" dirty="0">
              <a:solidFill>
                <a:schemeClr val="tx1"/>
              </a:solidFill>
              <a:latin typeface="Barlow Light" panose="00000400000000000000" pitchFamily="2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76200">
              <a:buSzPts val="2400"/>
            </a:pPr>
            <a:r>
              <a:rPr lang="pt-BR" sz="1800" dirty="0">
                <a:solidFill>
                  <a:schemeClr val="tx1"/>
                </a:solidFill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Em outras palavras, uma ferramenta que ajude na visualização dos ativos e torne mais fácil as conversões necessárias do dia a dia.</a:t>
            </a:r>
            <a:endParaRPr lang="en-US" dirty="0">
              <a:solidFill>
                <a:schemeClr val="tx1"/>
              </a:solidFill>
              <a:latin typeface="Barlow Light" panose="00000400000000000000" pitchFamily="2" charset="0"/>
            </a:endParaRPr>
          </a:p>
        </p:txBody>
      </p:sp>
      <p:grpSp>
        <p:nvGrpSpPr>
          <p:cNvPr id="34" name="Grupo 60">
            <a:extLst>
              <a:ext uri="{FF2B5EF4-FFF2-40B4-BE49-F238E27FC236}">
                <a16:creationId xmlns:a16="http://schemas.microsoft.com/office/drawing/2014/main" id="{3A278F1A-084C-40D6-A2F5-110512FB4F4A}"/>
              </a:ext>
            </a:extLst>
          </p:cNvPr>
          <p:cNvGrpSpPr/>
          <p:nvPr/>
        </p:nvGrpSpPr>
        <p:grpSpPr>
          <a:xfrm>
            <a:off x="6159350" y="998053"/>
            <a:ext cx="3645464" cy="4655473"/>
            <a:chOff x="2541431" y="2360511"/>
            <a:chExt cx="535427" cy="683772"/>
          </a:xfrm>
        </p:grpSpPr>
        <p:sp>
          <p:nvSpPr>
            <p:cNvPr id="35" name="Google Shape;986;p46">
              <a:extLst>
                <a:ext uri="{FF2B5EF4-FFF2-40B4-BE49-F238E27FC236}">
                  <a16:creationId xmlns:a16="http://schemas.microsoft.com/office/drawing/2014/main" id="{C7D09FD2-3A00-4FD0-B21E-51412130FCD9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87;p46">
              <a:extLst>
                <a:ext uri="{FF2B5EF4-FFF2-40B4-BE49-F238E27FC236}">
                  <a16:creationId xmlns:a16="http://schemas.microsoft.com/office/drawing/2014/main" id="{59918979-8E83-4623-8176-ECE6FBA50B04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88;p46">
              <a:extLst>
                <a:ext uri="{FF2B5EF4-FFF2-40B4-BE49-F238E27FC236}">
                  <a16:creationId xmlns:a16="http://schemas.microsoft.com/office/drawing/2014/main" id="{38FFE34E-5FBA-4EBF-8218-A01EFDD48478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89;p46">
              <a:extLst>
                <a:ext uri="{FF2B5EF4-FFF2-40B4-BE49-F238E27FC236}">
                  <a16:creationId xmlns:a16="http://schemas.microsoft.com/office/drawing/2014/main" id="{EA7FC0F4-CA95-43CD-93B2-D5763C747832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90;p46">
              <a:extLst>
                <a:ext uri="{FF2B5EF4-FFF2-40B4-BE49-F238E27FC236}">
                  <a16:creationId xmlns:a16="http://schemas.microsoft.com/office/drawing/2014/main" id="{3CEB821D-3559-42A7-974A-AB6C2DA431F8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91;p46">
              <a:extLst>
                <a:ext uri="{FF2B5EF4-FFF2-40B4-BE49-F238E27FC236}">
                  <a16:creationId xmlns:a16="http://schemas.microsoft.com/office/drawing/2014/main" id="{6DA5C9C8-3CEB-4F52-9A66-531991B34A68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92;p46">
              <a:extLst>
                <a:ext uri="{FF2B5EF4-FFF2-40B4-BE49-F238E27FC236}">
                  <a16:creationId xmlns:a16="http://schemas.microsoft.com/office/drawing/2014/main" id="{17CDDD7B-E38C-4CC6-BB2D-7B4F5AEE31F1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93;p46">
              <a:extLst>
                <a:ext uri="{FF2B5EF4-FFF2-40B4-BE49-F238E27FC236}">
                  <a16:creationId xmlns:a16="http://schemas.microsoft.com/office/drawing/2014/main" id="{05189F36-26B5-43FD-9698-8D7D89E88EE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94;p46">
              <a:extLst>
                <a:ext uri="{FF2B5EF4-FFF2-40B4-BE49-F238E27FC236}">
                  <a16:creationId xmlns:a16="http://schemas.microsoft.com/office/drawing/2014/main" id="{5DFA28D1-3AB9-44DF-9C3C-BAACF424621B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95;p46">
              <a:extLst>
                <a:ext uri="{FF2B5EF4-FFF2-40B4-BE49-F238E27FC236}">
                  <a16:creationId xmlns:a16="http://schemas.microsoft.com/office/drawing/2014/main" id="{9D167E83-7261-489E-8D07-4EDCC3795945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96;p46">
              <a:extLst>
                <a:ext uri="{FF2B5EF4-FFF2-40B4-BE49-F238E27FC236}">
                  <a16:creationId xmlns:a16="http://schemas.microsoft.com/office/drawing/2014/main" id="{54F28FE1-EF7E-4EFF-A36D-4A9C2BF57D14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97;p46">
              <a:extLst>
                <a:ext uri="{FF2B5EF4-FFF2-40B4-BE49-F238E27FC236}">
                  <a16:creationId xmlns:a16="http://schemas.microsoft.com/office/drawing/2014/main" id="{3A1E6EEF-5BDA-462E-AC1D-23B60DD9625A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98;p46">
              <a:extLst>
                <a:ext uri="{FF2B5EF4-FFF2-40B4-BE49-F238E27FC236}">
                  <a16:creationId xmlns:a16="http://schemas.microsoft.com/office/drawing/2014/main" id="{7776F2B4-888A-459B-8453-31D9A081D25C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99;p46">
              <a:extLst>
                <a:ext uri="{FF2B5EF4-FFF2-40B4-BE49-F238E27FC236}">
                  <a16:creationId xmlns:a16="http://schemas.microsoft.com/office/drawing/2014/main" id="{83413921-5624-4874-81A0-1A2116F34237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01;p46">
              <a:extLst>
                <a:ext uri="{FF2B5EF4-FFF2-40B4-BE49-F238E27FC236}">
                  <a16:creationId xmlns:a16="http://schemas.microsoft.com/office/drawing/2014/main" id="{618A80C0-5FEF-4031-8FCD-5E72BE248692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02;p46">
              <a:extLst>
                <a:ext uri="{FF2B5EF4-FFF2-40B4-BE49-F238E27FC236}">
                  <a16:creationId xmlns:a16="http://schemas.microsoft.com/office/drawing/2014/main" id="{C0B41CA4-FBDB-4C65-BFA2-55902D60392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03;p46">
              <a:extLst>
                <a:ext uri="{FF2B5EF4-FFF2-40B4-BE49-F238E27FC236}">
                  <a16:creationId xmlns:a16="http://schemas.microsoft.com/office/drawing/2014/main" id="{37E35C19-7C8C-48AE-A3B4-E81D06518CE9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04;p46">
              <a:extLst>
                <a:ext uri="{FF2B5EF4-FFF2-40B4-BE49-F238E27FC236}">
                  <a16:creationId xmlns:a16="http://schemas.microsoft.com/office/drawing/2014/main" id="{2F955C81-3E46-4BEB-88EB-A6B4CC7D7F9E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05;p46">
              <a:extLst>
                <a:ext uri="{FF2B5EF4-FFF2-40B4-BE49-F238E27FC236}">
                  <a16:creationId xmlns:a16="http://schemas.microsoft.com/office/drawing/2014/main" id="{4BE4C923-E581-4261-B8D1-8B01CCBD259F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06;p46">
              <a:extLst>
                <a:ext uri="{FF2B5EF4-FFF2-40B4-BE49-F238E27FC236}">
                  <a16:creationId xmlns:a16="http://schemas.microsoft.com/office/drawing/2014/main" id="{AB7EDA54-8A5B-424D-979C-74AEE476439E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07;p46">
              <a:extLst>
                <a:ext uri="{FF2B5EF4-FFF2-40B4-BE49-F238E27FC236}">
                  <a16:creationId xmlns:a16="http://schemas.microsoft.com/office/drawing/2014/main" id="{BCBBA52E-692F-4192-BC27-DD9634C2CB22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08;p46">
              <a:extLst>
                <a:ext uri="{FF2B5EF4-FFF2-40B4-BE49-F238E27FC236}">
                  <a16:creationId xmlns:a16="http://schemas.microsoft.com/office/drawing/2014/main" id="{22FC2DC2-35D3-4BFD-944C-D5E9B7E27F98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09;p46">
              <a:extLst>
                <a:ext uri="{FF2B5EF4-FFF2-40B4-BE49-F238E27FC236}">
                  <a16:creationId xmlns:a16="http://schemas.microsoft.com/office/drawing/2014/main" id="{57C46D4C-8E14-41C9-8554-1A77B2AA6C36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10;p46">
              <a:extLst>
                <a:ext uri="{FF2B5EF4-FFF2-40B4-BE49-F238E27FC236}">
                  <a16:creationId xmlns:a16="http://schemas.microsoft.com/office/drawing/2014/main" id="{F36755FA-F575-4AF7-B69F-C6865AC48BF6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11;p46">
              <a:extLst>
                <a:ext uri="{FF2B5EF4-FFF2-40B4-BE49-F238E27FC236}">
                  <a16:creationId xmlns:a16="http://schemas.microsoft.com/office/drawing/2014/main" id="{5A578888-340B-4B8D-BCF8-A752CC6F4548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12;p46">
              <a:extLst>
                <a:ext uri="{FF2B5EF4-FFF2-40B4-BE49-F238E27FC236}">
                  <a16:creationId xmlns:a16="http://schemas.microsoft.com/office/drawing/2014/main" id="{BABB9EA7-151D-4F79-A31C-B3A938ED0F0C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299437" y="103866"/>
            <a:ext cx="6104885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Objetivos específicos</a:t>
            </a:r>
            <a:endParaRPr sz="48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6159350" y="998053"/>
            <a:ext cx="3645464" cy="4655473"/>
            <a:chOff x="2541431" y="2360511"/>
            <a:chExt cx="535427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163;p16">
            <a:extLst>
              <a:ext uri="{FF2B5EF4-FFF2-40B4-BE49-F238E27FC236}">
                <a16:creationId xmlns:a16="http://schemas.microsoft.com/office/drawing/2014/main" id="{292098B7-B5E2-4FA9-93AC-B48EBEEBDBD2}"/>
              </a:ext>
            </a:extLst>
          </p:cNvPr>
          <p:cNvSpPr txBox="1">
            <a:spLocks/>
          </p:cNvSpPr>
          <p:nvPr/>
        </p:nvSpPr>
        <p:spPr>
          <a:xfrm>
            <a:off x="751222" y="1340496"/>
            <a:ext cx="5892366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 algn="just" hangingPunct="0">
              <a:lnSpc>
                <a:spcPct val="107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Desenvolver um site que permita visualizar o preço de diversos </a:t>
            </a:r>
            <a:r>
              <a:rPr lang="pt-BR" sz="1600" dirty="0" err="1">
                <a:solidFill>
                  <a:schemeClr val="tx1"/>
                </a:solidFill>
                <a:effectLst/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criptoativos</a:t>
            </a:r>
            <a:r>
              <a:rPr lang="pt-BR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;</a:t>
            </a:r>
          </a:p>
          <a:p>
            <a:pPr marL="285750" lvl="1" indent="-285750" algn="just" hangingPunct="0">
              <a:lnSpc>
                <a:spcPct val="107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effectLst/>
              <a:latin typeface="Barlow Light" panose="000004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1" indent="-285750" algn="just" hangingPunct="0">
              <a:lnSpc>
                <a:spcPct val="107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Converter rapidamente preços de </a:t>
            </a:r>
            <a:r>
              <a:rPr lang="pt-BR" sz="1600" dirty="0" err="1">
                <a:solidFill>
                  <a:schemeClr val="tx1"/>
                </a:solidFill>
                <a:effectLst/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criptoativos</a:t>
            </a:r>
            <a:r>
              <a:rPr lang="pt-BR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 e moedas fiduciárias;</a:t>
            </a:r>
          </a:p>
          <a:p>
            <a:pPr marL="285750" lvl="1" indent="-285750" algn="just" hangingPunct="0">
              <a:lnSpc>
                <a:spcPct val="107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effectLst/>
              <a:latin typeface="Barlow Light" panose="000004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1" indent="-285750" algn="just" hangingPunct="0">
              <a:lnSpc>
                <a:spcPct val="107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Montar uma carteira por meio de registro de diversos </a:t>
            </a:r>
            <a:r>
              <a:rPr lang="pt-BR" sz="1600" dirty="0" err="1">
                <a:solidFill>
                  <a:schemeClr val="tx1"/>
                </a:solidFill>
                <a:effectLst/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criptoativos</a:t>
            </a:r>
            <a:r>
              <a:rPr lang="pt-BR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 e exprimir seu valor em uma determinada moeda escolhida;</a:t>
            </a:r>
          </a:p>
          <a:p>
            <a:pPr marL="285750" lvl="1" indent="-285750" algn="just" hangingPunct="0">
              <a:lnSpc>
                <a:spcPct val="107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effectLst/>
              <a:latin typeface="Barlow Light" panose="000004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 hangingPunct="0">
              <a:lnSpc>
                <a:spcPct val="107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Auxiliar pessoas que estão iniciando seus investimentos em </a:t>
            </a:r>
            <a:r>
              <a:rPr lang="pt-BR" sz="1600" dirty="0" err="1">
                <a:solidFill>
                  <a:schemeClr val="tx1"/>
                </a:solidFill>
                <a:effectLst/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criptoativos</a:t>
            </a:r>
            <a:r>
              <a:rPr lang="pt-BR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</a:p>
          <a:p>
            <a:pPr marL="285750" lvl="0" indent="-285750" algn="just" hangingPunct="0">
              <a:lnSpc>
                <a:spcPct val="107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effectLst/>
              <a:latin typeface="Barlow Light" panose="000004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 hangingPunct="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Arial" panose="020B0604020202020204" pitchFamily="34" charset="0"/>
                <a:cs typeface="Calibri" panose="020F0502020204030204" pitchFamily="34" charset="0"/>
              </a:rPr>
              <a:t>Auxiliar negócios no dia a dia.</a:t>
            </a:r>
            <a:endParaRPr lang="pt-BR" sz="1600" dirty="0">
              <a:solidFill>
                <a:schemeClr val="tx1"/>
              </a:solidFill>
              <a:effectLst/>
              <a:latin typeface="Barlow Light" panose="000004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5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 txBox="1">
            <a:spLocks noGrp="1"/>
          </p:cNvSpPr>
          <p:nvPr>
            <p:ph type="body" idx="4294967295"/>
          </p:nvPr>
        </p:nvSpPr>
        <p:spPr>
          <a:xfrm>
            <a:off x="398311" y="252986"/>
            <a:ext cx="2790577" cy="55247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Requisitos</a:t>
            </a:r>
            <a:endParaRPr sz="2600" dirty="0"/>
          </a:p>
        </p:txBody>
      </p:sp>
      <p:sp>
        <p:nvSpPr>
          <p:cNvPr id="430" name="Google Shape;430;p3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31" name="Google Shape;431;p30"/>
          <p:cNvGrpSpPr/>
          <p:nvPr/>
        </p:nvGrpSpPr>
        <p:grpSpPr>
          <a:xfrm>
            <a:off x="5962800" y="373572"/>
            <a:ext cx="2119546" cy="4396359"/>
            <a:chOff x="2547150" y="238125"/>
            <a:chExt cx="2525675" cy="5238750"/>
          </a:xfrm>
        </p:grpSpPr>
        <p:sp>
          <p:nvSpPr>
            <p:cNvPr id="432" name="Google Shape;432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F40C9495-F19B-4226-B4A0-94E95D9A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29" y="777669"/>
            <a:ext cx="1929180" cy="3589739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C9F905A-EF3B-4A61-8372-F361A29A9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7133"/>
              </p:ext>
            </p:extLst>
          </p:nvPr>
        </p:nvGraphicFramePr>
        <p:xfrm>
          <a:off x="909405" y="1054894"/>
          <a:ext cx="4903060" cy="3540357"/>
        </p:xfrm>
        <a:graphic>
          <a:graphicData uri="http://schemas.openxmlformats.org/drawingml/2006/table">
            <a:tbl>
              <a:tblPr firstRow="1" firstCol="1" bandRow="1">
                <a:tableStyleId>{511C7EFF-B079-44CD-85B6-E6D3598932AC}</a:tableStyleId>
              </a:tblPr>
              <a:tblGrid>
                <a:gridCol w="4903060">
                  <a:extLst>
                    <a:ext uri="{9D8B030D-6E8A-4147-A177-3AD203B41FA5}">
                      <a16:colId xmlns:a16="http://schemas.microsoft.com/office/drawing/2014/main" val="1900335407"/>
                    </a:ext>
                  </a:extLst>
                </a:gridCol>
              </a:tblGrid>
              <a:tr h="480171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v"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O site apresentará na página principal a cotação de algumas criptomoedas que estiverem em alta. Serão obtidas via API.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Barlow Light" panose="000004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835" marR="46835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546824"/>
                  </a:ext>
                </a:extLst>
              </a:tr>
              <a:tr h="642957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v"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O site permitirá ao usuário informar a moeda fiduciária e/ou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criptoativo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 "de entrada” e a moeda fiduciária e/ou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criptoativo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 "alvo” para conversão.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Barlow Light" panose="000004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835" marR="46835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770818"/>
                  </a:ext>
                </a:extLst>
              </a:tr>
              <a:tr h="805743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v"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O site permitirá ao usuário informar várias moedas fiduciárias e/ou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criptoativos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 "de entrada” e converter os valores obtidos para outra moeda fiduciária e/ou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criptoativo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 "alvo”.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Barlow Light" panose="000004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835" marR="46835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140842"/>
                  </a:ext>
                </a:extLst>
              </a:tr>
              <a:tr h="642957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v"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O site apresentará para cada moeda fiduciária e/ou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criptoativo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 um ícone correspondente para rápida identificação visual.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Barlow Light" panose="000004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835" marR="46835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2528616"/>
                  </a:ext>
                </a:extLst>
              </a:tr>
              <a:tr h="968529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v"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O site terá uma funcionalidade que permita ao usuário informar uma carteira já composta por diversas moedas fiduciárias e/ou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criptoativos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 e expressar os valores obtidos em uma outra moeda e/ou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criptoativo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Barlow Light" panose="00000400000000000000" pitchFamily="2" charset="0"/>
                        </a:rPr>
                        <a:t> escolhido pelo usuário.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Barlow Light" panose="000004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835" marR="46835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4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74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3"/>
          <p:cNvPicPr preferRelativeResize="0"/>
          <p:nvPr/>
        </p:nvPicPr>
        <p:blipFill rotWithShape="1">
          <a:blip r:embed="rId3">
            <a:alphaModFix amt="50000"/>
          </a:blip>
          <a:srcRect r="51746"/>
          <a:stretch/>
        </p:blipFill>
        <p:spPr>
          <a:xfrm>
            <a:off x="0" y="0"/>
            <a:ext cx="441234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304178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Obrigado!</a:t>
            </a:r>
            <a:endParaRPr sz="4800" dirty="0"/>
          </a:p>
        </p:txBody>
      </p:sp>
      <p:sp>
        <p:nvSpPr>
          <p:cNvPr id="470" name="Google Shape;470;p33"/>
          <p:cNvSpPr txBox="1">
            <a:spLocks noGrp="1"/>
          </p:cNvSpPr>
          <p:nvPr>
            <p:ph type="subTitle" idx="4294967295"/>
          </p:nvPr>
        </p:nvSpPr>
        <p:spPr>
          <a:xfrm>
            <a:off x="2232900" y="2571750"/>
            <a:ext cx="2339100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Dúvidas?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Google Shape;468;p33">
            <a:extLst>
              <a:ext uri="{FF2B5EF4-FFF2-40B4-BE49-F238E27FC236}">
                <a16:creationId xmlns:a16="http://schemas.microsoft.com/office/drawing/2014/main" id="{87695E2B-2429-4294-B197-6514024F2F6E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 r="51746"/>
          <a:stretch/>
        </p:blipFill>
        <p:spPr>
          <a:xfrm flipH="1">
            <a:off x="4412343" y="13557"/>
            <a:ext cx="47316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411</Words>
  <Application>Microsoft Office PowerPoint</Application>
  <PresentationFormat>Apresentação na tela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Calibri</vt:lpstr>
      <vt:lpstr>Wingdings</vt:lpstr>
      <vt:lpstr>Barlow</vt:lpstr>
      <vt:lpstr>Arial</vt:lpstr>
      <vt:lpstr>Barlow Light</vt:lpstr>
      <vt:lpstr>Minola template</vt:lpstr>
      <vt:lpstr>Cripto     Conversor </vt:lpstr>
      <vt:lpstr>10,3 milhões</vt:lpstr>
      <vt:lpstr>Como é o mundo de criptoativos</vt:lpstr>
      <vt:lpstr>Apresentação do PowerPoint</vt:lpstr>
      <vt:lpstr>Medidas existem há muito tempo!</vt:lpstr>
      <vt:lpstr>Objetivo</vt:lpstr>
      <vt:lpstr>Objetivos específicos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Tafarel De mello</cp:lastModifiedBy>
  <cp:revision>16</cp:revision>
  <dcterms:modified xsi:type="dcterms:W3CDTF">2022-04-08T20:03:56Z</dcterms:modified>
</cp:coreProperties>
</file>