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62" r:id="rId4"/>
    <p:sldId id="271" r:id="rId5"/>
    <p:sldId id="267" r:id="rId6"/>
    <p:sldId id="263" r:id="rId7"/>
    <p:sldId id="274" r:id="rId8"/>
    <p:sldId id="273" r:id="rId9"/>
    <p:sldId id="275" r:id="rId10"/>
    <p:sldId id="276" r:id="rId11"/>
    <p:sldId id="268" r:id="rId12"/>
    <p:sldId id="287" r:id="rId13"/>
    <p:sldId id="286" r:id="rId14"/>
    <p:sldId id="269" r:id="rId15"/>
    <p:sldId id="279" r:id="rId16"/>
    <p:sldId id="281" r:id="rId17"/>
    <p:sldId id="285" r:id="rId18"/>
    <p:sldId id="277" r:id="rId19"/>
    <p:sldId id="278" r:id="rId20"/>
    <p:sldId id="282" r:id="rId21"/>
    <p:sldId id="284" r:id="rId22"/>
    <p:sldId id="265" r:id="rId23"/>
    <p:sldId id="272" r:id="rId24"/>
    <p:sldId id="260" r:id="rId2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20/11/2023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20/11/2023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3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95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29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5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05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3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90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85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8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20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rgs/ICEI-PUC-Minas-PMV-ADS/projects/638/views/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ICEI-PUC-Minas-PMV-ADS/pmv-ads-2023-2-e2-proj-int-t3-2023-e2-g2#orientadores" TargetMode="External"/><Relationship Id="rId4" Type="http://schemas.openxmlformats.org/officeDocument/2006/relationships/hyperlink" Target="https://github.com/ICEI-PUC-Minas-PMV-ADS/pmv-ads-2023-2-e2-proj-int-t3-2023-e2-g2#integrant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a.uol.com.br/noticias/redacao/2020/11/14/falta-carros-locadoras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Projeto eixo 2 grupo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Aplicação para gestão de locação – </a:t>
            </a:r>
            <a:r>
              <a:rPr lang="pt-BR" dirty="0" err="1">
                <a:solidFill>
                  <a:srgbClr val="7CEBFF"/>
                </a:solidFill>
              </a:rPr>
              <a:t>puc</a:t>
            </a:r>
            <a:r>
              <a:rPr lang="pt-BR" dirty="0">
                <a:solidFill>
                  <a:srgbClr val="7CEBFF"/>
                </a:solidFill>
              </a:rPr>
              <a:t> minas </a:t>
            </a:r>
            <a:r>
              <a:rPr lang="pt-BR" dirty="0" err="1">
                <a:solidFill>
                  <a:srgbClr val="7CEBFF"/>
                </a:solidFill>
              </a:rPr>
              <a:t>ads</a:t>
            </a:r>
            <a:r>
              <a:rPr lang="pt-BR" dirty="0">
                <a:solidFill>
                  <a:srgbClr val="7CEBFF"/>
                </a:solidFill>
              </a:rPr>
              <a:t>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B266A9-6569-6157-B40E-B6EF29EAD50A}"/>
              </a:ext>
            </a:extLst>
          </p:cNvPr>
          <p:cNvSpPr txBox="1">
            <a:spLocks/>
          </p:cNvSpPr>
          <p:nvPr/>
        </p:nvSpPr>
        <p:spPr>
          <a:xfrm>
            <a:off x="581191" y="5882579"/>
            <a:ext cx="4661550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final</a:t>
            </a:r>
          </a:p>
          <a:p>
            <a:endPara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EADFB1-6F14-91D8-2B73-181EF3F6D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7586"/>
          <a:stretch/>
        </p:blipFill>
        <p:spPr>
          <a:xfrm>
            <a:off x="3886178" y="1005830"/>
            <a:ext cx="4455389" cy="31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D6F007-74CB-BC82-F9ED-C50888D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Ads</a:t>
            </a:r>
            <a:r>
              <a:rPr lang="pt-BR" dirty="0"/>
              <a:t> </a:t>
            </a:r>
            <a:r>
              <a:rPr lang="pt-BR" dirty="0" err="1"/>
              <a:t>pucminas</a:t>
            </a:r>
            <a:r>
              <a:rPr lang="pt-BR" dirty="0"/>
              <a:t> 2023 – grupo 2</a:t>
            </a:r>
            <a:br>
              <a:rPr lang="pt-BR" dirty="0"/>
            </a:br>
            <a:r>
              <a:rPr lang="pt-BR" dirty="0"/>
              <a:t>gestão de locação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8198DF-7C67-824F-00FC-3893B548EB52}"/>
              </a:ext>
            </a:extLst>
          </p:cNvPr>
          <p:cNvSpPr txBox="1"/>
          <p:nvPr/>
        </p:nvSpPr>
        <p:spPr>
          <a:xfrm>
            <a:off x="-959848" y="391720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Söhne"/>
              </a:rPr>
              <a:t>Gerenciamento </a:t>
            </a:r>
          </a:p>
          <a:p>
            <a:pPr algn="ctr"/>
            <a:r>
              <a:rPr lang="pt-BR" sz="2400" b="1" dirty="0">
                <a:latin typeface="Söhne"/>
              </a:rPr>
              <a:t>do projeto</a:t>
            </a:r>
            <a:endParaRPr lang="pt-BR" sz="2400" b="1" dirty="0"/>
          </a:p>
        </p:txBody>
      </p:sp>
      <p:sp>
        <p:nvSpPr>
          <p:cNvPr id="3" name="Rolagem: Horizontal 2">
            <a:extLst>
              <a:ext uri="{FF2B5EF4-FFF2-40B4-BE49-F238E27FC236}">
                <a16:creationId xmlns:a16="http://schemas.microsoft.com/office/drawing/2014/main" id="{C75D6343-838D-BFEB-100B-5FD9B834CBC8}"/>
              </a:ext>
            </a:extLst>
          </p:cNvPr>
          <p:cNvSpPr/>
          <p:nvPr/>
        </p:nvSpPr>
        <p:spPr>
          <a:xfrm>
            <a:off x="1733501" y="2872833"/>
            <a:ext cx="709301" cy="781658"/>
          </a:xfrm>
          <a:prstGeom prst="horizontalScroll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44ED3E-7857-FE56-D1BC-05B92740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94" y="2683834"/>
            <a:ext cx="7021220" cy="37048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E15FC0-3531-11C9-0176-3C1511C2D8CD}"/>
              </a:ext>
            </a:extLst>
          </p:cNvPr>
          <p:cNvSpPr txBox="1"/>
          <p:nvPr/>
        </p:nvSpPr>
        <p:spPr>
          <a:xfrm>
            <a:off x="3864494" y="2183143"/>
            <a:ext cx="7329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-apple-system"/>
              </a:rPr>
              <a:t>O projeto de gerenciamento do grupo está disponível no </a:t>
            </a:r>
            <a:r>
              <a:rPr lang="pt-BR" b="0" i="0" u="sng" dirty="0">
                <a:solidFill>
                  <a:srgbClr val="828282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</a:t>
            </a:r>
            <a:r>
              <a:rPr lang="pt-BR" b="0" i="0" u="sng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31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31F4-4907-C94F-02F3-FEE4FF6B1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Identidade Visual (Marca, Design)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549502-8614-97E2-8B26-6E61C3CFB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66872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4D619E-6920-FD55-7586-49BF66CCC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8" y="898460"/>
            <a:ext cx="7698463" cy="24372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5FBB5D-C4B8-7805-3455-585B6472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30" y="3780640"/>
            <a:ext cx="6855202" cy="25942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32ADB67-45D4-C60A-F6FF-C724140D36ED}"/>
              </a:ext>
            </a:extLst>
          </p:cNvPr>
          <p:cNvSpPr txBox="1"/>
          <p:nvPr/>
        </p:nvSpPr>
        <p:spPr>
          <a:xfrm>
            <a:off x="8553771" y="1408923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Marca desenvolvida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7DEA75-1533-96EF-10EA-52DF71AAB9B9}"/>
              </a:ext>
            </a:extLst>
          </p:cNvPr>
          <p:cNvSpPr txBox="1"/>
          <p:nvPr/>
        </p:nvSpPr>
        <p:spPr>
          <a:xfrm>
            <a:off x="971093" y="4708442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Tamplate</a:t>
            </a:r>
            <a:r>
              <a:rPr lang="pt-BR" dirty="0"/>
              <a:t> padrão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74390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31F4-4907-C94F-02F3-FEE4FF6B1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DEMONSTRAÇÃO DA APLICAÇÃO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549502-8614-97E2-8B26-6E61C3CFB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DO PROTÓTIPO</a:t>
            </a:r>
          </a:p>
        </p:txBody>
      </p:sp>
    </p:spTree>
    <p:extLst>
      <p:ext uri="{BB962C8B-B14F-4D97-AF65-F5344CB8AC3E}">
        <p14:creationId xmlns:p14="http://schemas.microsoft.com/office/powerpoint/2010/main" val="232607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9B771F8-0D10-D213-0A64-ED698206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88" y="938121"/>
            <a:ext cx="5283460" cy="2571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258E18-FE65-7280-8DF5-84EBCFD66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87" y="3737342"/>
            <a:ext cx="5300204" cy="25713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A670AF3-DCF7-282F-CD3E-AA949CCF84B4}"/>
              </a:ext>
            </a:extLst>
          </p:cNvPr>
          <p:cNvSpPr txBox="1"/>
          <p:nvPr/>
        </p:nvSpPr>
        <p:spPr>
          <a:xfrm>
            <a:off x="7193902" y="1399592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Tela de login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DB70DC-2CEF-5B67-117E-55EE8A6EB176}"/>
              </a:ext>
            </a:extLst>
          </p:cNvPr>
          <p:cNvSpPr txBox="1"/>
          <p:nvPr/>
        </p:nvSpPr>
        <p:spPr>
          <a:xfrm>
            <a:off x="7271657" y="4183226"/>
            <a:ext cx="336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 Tela de acesso após o login efetuado com sucesso</a:t>
            </a:r>
          </a:p>
        </p:txBody>
      </p:sp>
    </p:spTree>
    <p:extLst>
      <p:ext uri="{BB962C8B-B14F-4D97-AF65-F5344CB8AC3E}">
        <p14:creationId xmlns:p14="http://schemas.microsoft.com/office/powerpoint/2010/main" val="369669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65B73B-D320-53A6-66C1-E398F9E0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004422"/>
            <a:ext cx="5243804" cy="24949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5A1755-DEFB-05D2-252B-D747478AA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09" y="3673932"/>
            <a:ext cx="5347966" cy="25682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C87BCD-8BE8-7F2E-8835-65E6EF8B8F15}"/>
              </a:ext>
            </a:extLst>
          </p:cNvPr>
          <p:cNvSpPr txBox="1"/>
          <p:nvPr/>
        </p:nvSpPr>
        <p:spPr>
          <a:xfrm>
            <a:off x="6693159" y="1004422"/>
            <a:ext cx="336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Tela de gerenciamento dos produtos cadastrados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A81AC6-70AE-2666-2394-3F44CEA5D2FE}"/>
              </a:ext>
            </a:extLst>
          </p:cNvPr>
          <p:cNvSpPr txBox="1"/>
          <p:nvPr/>
        </p:nvSpPr>
        <p:spPr>
          <a:xfrm>
            <a:off x="6786465" y="4099250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4. Barra de pesquisa</a:t>
            </a:r>
          </a:p>
        </p:txBody>
      </p:sp>
    </p:spTree>
    <p:extLst>
      <p:ext uri="{BB962C8B-B14F-4D97-AF65-F5344CB8AC3E}">
        <p14:creationId xmlns:p14="http://schemas.microsoft.com/office/powerpoint/2010/main" val="291314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475AB6-55F2-F9D4-0201-03643017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65" y="944816"/>
            <a:ext cx="5384500" cy="25898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DB8D3E5-A53C-E6E5-F377-44FF5A37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65" y="3893928"/>
            <a:ext cx="5542384" cy="26058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2336FB-856A-047E-1EAC-971ACE96588C}"/>
              </a:ext>
            </a:extLst>
          </p:cNvPr>
          <p:cNvSpPr txBox="1"/>
          <p:nvPr/>
        </p:nvSpPr>
        <p:spPr>
          <a:xfrm>
            <a:off x="7094375" y="1122785"/>
            <a:ext cx="336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5. Tela de cadastro de novo produto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D83FD0-3DF1-46F1-683E-FB36BC3B4ED5}"/>
              </a:ext>
            </a:extLst>
          </p:cNvPr>
          <p:cNvSpPr txBox="1"/>
          <p:nvPr/>
        </p:nvSpPr>
        <p:spPr>
          <a:xfrm>
            <a:off x="7094375" y="4360507"/>
            <a:ext cx="336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6. Botões e outras funcionalidades como “Editar” e “Deletar”</a:t>
            </a:r>
          </a:p>
        </p:txBody>
      </p:sp>
    </p:spTree>
    <p:extLst>
      <p:ext uri="{BB962C8B-B14F-4D97-AF65-F5344CB8AC3E}">
        <p14:creationId xmlns:p14="http://schemas.microsoft.com/office/powerpoint/2010/main" val="246330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02336FB-856A-047E-1EAC-971ACE96588C}"/>
              </a:ext>
            </a:extLst>
          </p:cNvPr>
          <p:cNvSpPr txBox="1"/>
          <p:nvPr/>
        </p:nvSpPr>
        <p:spPr>
          <a:xfrm>
            <a:off x="7094375" y="1122785"/>
            <a:ext cx="336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7. Tela de gerenciamento de usuários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42110-7460-0E9B-62BF-3DD9471F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5" y="745434"/>
            <a:ext cx="5617029" cy="26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1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31F4-4907-C94F-02F3-FEE4FF6B1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TESTES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549502-8614-97E2-8B26-6E61C3CFB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dos planos e registros</a:t>
            </a:r>
          </a:p>
        </p:txBody>
      </p:sp>
    </p:spTree>
    <p:extLst>
      <p:ext uri="{BB962C8B-B14F-4D97-AF65-F5344CB8AC3E}">
        <p14:creationId xmlns:p14="http://schemas.microsoft.com/office/powerpoint/2010/main" val="323955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41B8B7A-0BF1-314D-527C-726AFBB5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25062"/>
              </p:ext>
            </p:extLst>
          </p:nvPr>
        </p:nvGraphicFramePr>
        <p:xfrm>
          <a:off x="226171" y="715152"/>
          <a:ext cx="11782327" cy="5956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609">
                  <a:extLst>
                    <a:ext uri="{9D8B030D-6E8A-4147-A177-3AD203B41FA5}">
                      <a16:colId xmlns:a16="http://schemas.microsoft.com/office/drawing/2014/main" val="302589535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83997608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3666138354"/>
                    </a:ext>
                  </a:extLst>
                </a:gridCol>
                <a:gridCol w="3806890">
                  <a:extLst>
                    <a:ext uri="{9D8B030D-6E8A-4147-A177-3AD203B41FA5}">
                      <a16:colId xmlns:a16="http://schemas.microsoft.com/office/drawing/2014/main" val="1686607822"/>
                    </a:ext>
                  </a:extLst>
                </a:gridCol>
                <a:gridCol w="4198776">
                  <a:extLst>
                    <a:ext uri="{9D8B030D-6E8A-4147-A177-3AD203B41FA5}">
                      <a16:colId xmlns:a16="http://schemas.microsoft.com/office/drawing/2014/main" val="1489817430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3165479120"/>
                    </a:ext>
                  </a:extLst>
                </a:gridCol>
              </a:tblGrid>
              <a:tr h="426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Caso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Requisito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Objetivo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Passos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Critério de Êxito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status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extLst>
                  <a:ext uri="{0D108BD9-81ED-4DB2-BD59-A6C34878D82A}">
                    <a16:rowId xmlns:a16="http://schemas.microsoft.com/office/drawing/2014/main" val="441789414"/>
                  </a:ext>
                </a:extLst>
              </a:tr>
              <a:tr h="28821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CT01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RF-01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Aplicação deve conter sistema de login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1. Abra a aplicação.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sistema deve permitir o acesso apenas a usuários autenticados, redirecionando-os para a área restrita após o login bem-sucedido.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Processo conferido com sucesso conforme video anexo no diretório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ctr"/>
                </a:tc>
                <a:extLst>
                  <a:ext uri="{0D108BD9-81ED-4DB2-BD59-A6C34878D82A}">
                    <a16:rowId xmlns:a16="http://schemas.microsoft.com/office/drawing/2014/main" val="1633602599"/>
                  </a:ext>
                </a:extLst>
              </a:tr>
              <a:tr h="4268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2. Tente acessar uma área restrita sem fazer login.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85675"/>
                  </a:ext>
                </a:extLst>
              </a:tr>
              <a:tr h="2882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3. Insira credenciais válidas.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67933"/>
                  </a:ext>
                </a:extLst>
              </a:tr>
              <a:tr h="498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4. Verifique se o sistema redireciona o usuário para a área restrita após o login.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91960"/>
                  </a:ext>
                </a:extLst>
              </a:tr>
              <a:tr h="49829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CT02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RF-02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Correção de </a:t>
                      </a:r>
                      <a:r>
                        <a:rPr lang="pt-BR" sz="1200" u="none" strike="noStrike" dirty="0" err="1">
                          <a:effectLst/>
                        </a:rPr>
                        <a:t>usuario</a:t>
                      </a:r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1. Faça login em duas contas de usuário diferentes em duas sessões diferentes.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As ações realizadas por um usuário em uma sessão devem ser atualizadas automaticamente para os outros usuários sem a necessidade de recarregar a página.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Processo conferido com sucesso conforme video anexo no diretório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ctr"/>
                </a:tc>
                <a:extLst>
                  <a:ext uri="{0D108BD9-81ED-4DB2-BD59-A6C34878D82A}">
                    <a16:rowId xmlns:a16="http://schemas.microsoft.com/office/drawing/2014/main" val="1497937557"/>
                  </a:ext>
                </a:extLst>
              </a:tr>
              <a:tr h="6347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2. Realize ações em uma sessão (por exemplo, adicionar um produto ao carrinho ou fazer uma reserva).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6924"/>
                  </a:ext>
                </a:extLst>
              </a:tr>
              <a:tr h="6347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3. Verifique se as ações realizadas em uma sessão são refletidas automaticamente na outra sessão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33122"/>
                  </a:ext>
                </a:extLst>
              </a:tr>
              <a:tr h="28821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CT03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RF-03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Aplicação deve permitir gerenciamento de produtos e adição de novos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1. Faça login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O </a:t>
                      </a:r>
                      <a:r>
                        <a:rPr lang="pt-BR" sz="1200" u="none" strike="noStrike" dirty="0" err="1">
                          <a:effectLst/>
                        </a:rPr>
                        <a:t>usuario</a:t>
                      </a:r>
                      <a:r>
                        <a:rPr lang="pt-BR" sz="1200" u="none" strike="noStrike" dirty="0">
                          <a:effectLst/>
                        </a:rPr>
                        <a:t> deve ser capaz de adicionar novos produtos com sucesso e vê-los listados na área de gerenciamento de produtos.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Processo conferido com sucesso conforme video anexo no diretório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ctr"/>
                </a:tc>
                <a:extLst>
                  <a:ext uri="{0D108BD9-81ED-4DB2-BD59-A6C34878D82A}">
                    <a16:rowId xmlns:a16="http://schemas.microsoft.com/office/drawing/2014/main" val="614662737"/>
                  </a:ext>
                </a:extLst>
              </a:tr>
              <a:tr h="2882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2. Acesse a área de gerenciamento de produtos.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03378"/>
                  </a:ext>
                </a:extLst>
              </a:tr>
              <a:tr h="498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3. Tente adicionar um novo produto preenchendo todos os campos obrigatórios.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946"/>
                  </a:ext>
                </a:extLst>
              </a:tr>
              <a:tr h="11853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4. Verifique se o produto é adicionado com sucesso e exibido na lista de produtos.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528" marR="3528" marT="3528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59341"/>
                  </a:ext>
                </a:extLst>
              </a:tr>
            </a:tbl>
          </a:graphicData>
        </a:graphic>
      </p:graphicFrame>
      <p:sp>
        <p:nvSpPr>
          <p:cNvPr id="7" name="Subtítulo 2">
            <a:extLst>
              <a:ext uri="{FF2B5EF4-FFF2-40B4-BE49-F238E27FC236}">
                <a16:creationId xmlns:a16="http://schemas.microsoft.com/office/drawing/2014/main" id="{9369C276-AE28-A702-6343-E9D6DB3477D2}"/>
              </a:ext>
            </a:extLst>
          </p:cNvPr>
          <p:cNvSpPr txBox="1">
            <a:spLocks/>
          </p:cNvSpPr>
          <p:nvPr/>
        </p:nvSpPr>
        <p:spPr>
          <a:xfrm>
            <a:off x="-286553" y="12483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APRESENTAÇÃO dos 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38230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Ads</a:t>
            </a:r>
            <a:r>
              <a:rPr lang="pt-BR" dirty="0"/>
              <a:t> </a:t>
            </a:r>
            <a:r>
              <a:rPr lang="pt-BR" dirty="0" err="1"/>
              <a:t>pucminas</a:t>
            </a:r>
            <a:r>
              <a:rPr lang="pt-BR" dirty="0"/>
              <a:t> 2023 – grupo 2</a:t>
            </a:r>
            <a:br>
              <a:rPr lang="pt-BR" dirty="0"/>
            </a:br>
            <a:r>
              <a:rPr lang="pt-BR" dirty="0"/>
              <a:t>gestão de locação</a:t>
            </a:r>
          </a:p>
        </p:txBody>
      </p:sp>
      <p:pic>
        <p:nvPicPr>
          <p:cNvPr id="11" name="Espaço Reservado para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1CBDCE-A76E-8D99-BB5F-A65F9D18AAFE}"/>
              </a:ext>
            </a:extLst>
          </p:cNvPr>
          <p:cNvSpPr txBox="1"/>
          <p:nvPr/>
        </p:nvSpPr>
        <p:spPr>
          <a:xfrm>
            <a:off x="6513095" y="243502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u="none" strike="noStrike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Integrantes</a:t>
            </a:r>
            <a:endParaRPr lang="pt-BR" b="1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Gabriel </a:t>
            </a:r>
            <a:r>
              <a:rPr lang="pt-BR" b="0" i="0" dirty="0" err="1">
                <a:effectLst/>
                <a:latin typeface="-apple-system"/>
              </a:rPr>
              <a:t>Mautone</a:t>
            </a:r>
            <a:r>
              <a:rPr lang="pt-BR" b="0" i="0" dirty="0">
                <a:effectLst/>
                <a:latin typeface="-apple-system"/>
              </a:rPr>
              <a:t> Costa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Icaro Yan Miranda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Luan de Alcantara Alves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Paulo </a:t>
            </a:r>
            <a:r>
              <a:rPr lang="pt-BR" b="0" i="0" dirty="0" err="1">
                <a:effectLst/>
                <a:latin typeface="-apple-system"/>
              </a:rPr>
              <a:t>Roncarati</a:t>
            </a:r>
            <a:r>
              <a:rPr lang="pt-BR" b="0" i="0" dirty="0">
                <a:effectLst/>
                <a:latin typeface="-apple-system"/>
              </a:rPr>
              <a:t> de Souza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Rafael Gonçalves </a:t>
            </a:r>
            <a:r>
              <a:rPr lang="pt-BR" b="0" i="0" dirty="0" err="1">
                <a:effectLst/>
                <a:latin typeface="-apple-system"/>
              </a:rPr>
              <a:t>Vítolo</a:t>
            </a:r>
            <a:endParaRPr lang="pt-BR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Rafael Xavier Franco</a:t>
            </a:r>
          </a:p>
          <a:p>
            <a:pPr algn="l"/>
            <a:endParaRPr lang="pt-BR" b="1" i="0" u="none" strike="noStrike" dirty="0">
              <a:effectLst/>
              <a:latin typeface="-apple-system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pt-BR" b="1" i="0" u="none" strike="noStrike" dirty="0"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Orientadores</a:t>
            </a:r>
            <a:endParaRPr lang="pt-BR" b="1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José Wilson da Costa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Aline Luciane Candido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Valeria de Campos Versiani</a:t>
            </a:r>
          </a:p>
        </p:txBody>
      </p:sp>
    </p:spTree>
    <p:extLst>
      <p:ext uri="{BB962C8B-B14F-4D97-AF65-F5344CB8AC3E}">
        <p14:creationId xmlns:p14="http://schemas.microsoft.com/office/powerpoint/2010/main" val="96811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923A2FE-3F53-FE50-056B-72EE25A3E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7204"/>
              </p:ext>
            </p:extLst>
          </p:nvPr>
        </p:nvGraphicFramePr>
        <p:xfrm>
          <a:off x="204982" y="750693"/>
          <a:ext cx="11719539" cy="5902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426">
                  <a:extLst>
                    <a:ext uri="{9D8B030D-6E8A-4147-A177-3AD203B41FA5}">
                      <a16:colId xmlns:a16="http://schemas.microsoft.com/office/drawing/2014/main" val="277116256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4116974255"/>
                    </a:ext>
                  </a:extLst>
                </a:gridCol>
                <a:gridCol w="2062065">
                  <a:extLst>
                    <a:ext uri="{9D8B030D-6E8A-4147-A177-3AD203B41FA5}">
                      <a16:colId xmlns:a16="http://schemas.microsoft.com/office/drawing/2014/main" val="3054123942"/>
                    </a:ext>
                  </a:extLst>
                </a:gridCol>
                <a:gridCol w="3172408">
                  <a:extLst>
                    <a:ext uri="{9D8B030D-6E8A-4147-A177-3AD203B41FA5}">
                      <a16:colId xmlns:a16="http://schemas.microsoft.com/office/drawing/2014/main" val="2127580064"/>
                    </a:ext>
                  </a:extLst>
                </a:gridCol>
                <a:gridCol w="2472612">
                  <a:extLst>
                    <a:ext uri="{9D8B030D-6E8A-4147-A177-3AD203B41FA5}">
                      <a16:colId xmlns:a16="http://schemas.microsoft.com/office/drawing/2014/main" val="1544917387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585079648"/>
                    </a:ext>
                  </a:extLst>
                </a:gridCol>
              </a:tblGrid>
              <a:tr h="4081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Caso de Teste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Requisito Associado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Objetivo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Passos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Critério de Êxito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status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extLst>
                  <a:ext uri="{0D108BD9-81ED-4DB2-BD59-A6C34878D82A}">
                    <a16:rowId xmlns:a16="http://schemas.microsoft.com/office/drawing/2014/main" val="1369553515"/>
                  </a:ext>
                </a:extLst>
              </a:tr>
              <a:tr h="2382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CT04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RF-04A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Usúarios devem apenas adquirir produtos caso estejam logados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1. Tente adquirir um produto sem estar logado.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Os usuários devem ser impedidos de adquirir produtos sem fazer login e redirecionados para a página de login.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</a:rPr>
                        <a:t>Processo conferido com sucesso conforme video anexo no diretório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4" marR="6224" marT="6224" marB="0" anchor="ctr"/>
                </a:tc>
                <a:extLst>
                  <a:ext uri="{0D108BD9-81ED-4DB2-BD59-A6C34878D82A}">
                    <a16:rowId xmlns:a16="http://schemas.microsoft.com/office/drawing/2014/main" val="3078034398"/>
                  </a:ext>
                </a:extLst>
              </a:tr>
              <a:tr h="5837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2. Verifique se o sistema impede a aquisição e redireciona o usuário para a página de login.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25053"/>
                  </a:ext>
                </a:extLst>
              </a:tr>
              <a:tr h="23828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CT05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RF-05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Usúarios devem ser capazes de realizar reservas de produtos antecipadamente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1. Faça login como usuário.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Os usuários devem ser capazes de fazer reservas antecipadas de produtos e verificá-las no sistema.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</a:rPr>
                        <a:t>Processo conferido com sucesso conforme video anexo no diretório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4" marR="6224" marT="6224" marB="0" anchor="ctr"/>
                </a:tc>
                <a:extLst>
                  <a:ext uri="{0D108BD9-81ED-4DB2-BD59-A6C34878D82A}">
                    <a16:rowId xmlns:a16="http://schemas.microsoft.com/office/drawing/2014/main" val="1702339002"/>
                  </a:ext>
                </a:extLst>
              </a:tr>
              <a:tr h="2382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2. Navegue até a página de produtos.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9050"/>
                  </a:ext>
                </a:extLst>
              </a:tr>
              <a:tr h="4162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3. Selecione um produto e faça uma reserva antecipada.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94338"/>
                  </a:ext>
                </a:extLst>
              </a:tr>
              <a:tr h="4081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4. Verifique se a reserva é registrada com sucesso.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968"/>
                  </a:ext>
                </a:extLst>
              </a:tr>
              <a:tr h="23828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CT06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RF-06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Usúarios devem ser capazes de buscar e filtrar seus produtos desejados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1. Faça login como usuário.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Os usuários devem ser capazes de buscar e filtrar produtos com sucesso de acordo com os critérios especificados.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</a:rPr>
                        <a:t>Processo conferido com sucesso conforme video anexo no diretório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4" marR="6224" marT="6224" marB="0" anchor="ctr"/>
                </a:tc>
                <a:extLst>
                  <a:ext uri="{0D108BD9-81ED-4DB2-BD59-A6C34878D82A}">
                    <a16:rowId xmlns:a16="http://schemas.microsoft.com/office/drawing/2014/main" val="1284526785"/>
                  </a:ext>
                </a:extLst>
              </a:tr>
              <a:tr h="2382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2. Navegue até a página de produtos.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98300"/>
                  </a:ext>
                </a:extLst>
              </a:tr>
              <a:tr h="6191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3. Utilize a funcionalidade de busca e filtro para encontrar produtos com base em critérios específicos.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39831"/>
                  </a:ext>
                </a:extLst>
              </a:tr>
              <a:tr h="47656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4. Verifique se os produtos correspondentes são exibidos corretamente.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45045"/>
                  </a:ext>
                </a:extLst>
              </a:tr>
              <a:tr h="238283">
                <a:tc rowSpan="5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CT07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RF-07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Usúarios devem ser capazes de realizar aluguel temporário de produtos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1. Faça login como usuário.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Os usuários devem ser capazes de alugar temporariamente produtos, e os produtos devem ficar disponíveis para aluguel após o processo de pagame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</a:rPr>
                        <a:t>Processo conferido com sucesso conforme </a:t>
                      </a:r>
                      <a:r>
                        <a:rPr lang="pt-BR" sz="1050" u="none" strike="noStrike" dirty="0" err="1">
                          <a:effectLst/>
                        </a:rPr>
                        <a:t>video</a:t>
                      </a:r>
                      <a:r>
                        <a:rPr lang="pt-BR" sz="1050" u="none" strike="noStrike" dirty="0">
                          <a:effectLst/>
                        </a:rPr>
                        <a:t> anexo no diretório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4" marR="6224" marT="6224" marB="0" anchor="ctr"/>
                </a:tc>
                <a:extLst>
                  <a:ext uri="{0D108BD9-81ED-4DB2-BD59-A6C34878D82A}">
                    <a16:rowId xmlns:a16="http://schemas.microsoft.com/office/drawing/2014/main" val="3589876210"/>
                  </a:ext>
                </a:extLst>
              </a:tr>
              <a:tr h="2382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2. Navegue até a página de produtos.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723"/>
                  </a:ext>
                </a:extLst>
              </a:tr>
              <a:tr h="47656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3. Selecione um produto e inicie o processo de aluguel temporário.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30747"/>
                  </a:ext>
                </a:extLst>
              </a:tr>
              <a:tr h="2382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4. Complete o processo de pagamento.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11209"/>
                  </a:ext>
                </a:extLst>
              </a:tr>
              <a:tr h="6071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5. Verifique se o produto está disponível para aluguel temporário após a conclusão do processo.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24" marR="6224" marT="6224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42355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FBEA46C4-3437-B349-D75E-868B188DA6A7}"/>
              </a:ext>
            </a:extLst>
          </p:cNvPr>
          <p:cNvSpPr txBox="1">
            <a:spLocks/>
          </p:cNvSpPr>
          <p:nvPr/>
        </p:nvSpPr>
        <p:spPr>
          <a:xfrm>
            <a:off x="-286553" y="12483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APRESENTAÇÃO dos 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139336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5949121B-446B-4617-DA47-21526A3A6156}"/>
              </a:ext>
            </a:extLst>
          </p:cNvPr>
          <p:cNvSpPr txBox="1">
            <a:spLocks/>
          </p:cNvSpPr>
          <p:nvPr/>
        </p:nvSpPr>
        <p:spPr>
          <a:xfrm>
            <a:off x="-286553" y="12483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APRESENTAÇÃO dos Teste de usabilidade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BFE48B-5B79-337A-44D1-5961F62FC822}"/>
              </a:ext>
            </a:extLst>
          </p:cNvPr>
          <p:cNvSpPr txBox="1"/>
          <p:nvPr/>
        </p:nvSpPr>
        <p:spPr>
          <a:xfrm>
            <a:off x="546618" y="827119"/>
            <a:ext cx="11098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effectLst/>
                <a:latin typeface="-apple-system"/>
              </a:rPr>
              <a:t>Escopo: Os testes de usabilidade abrangerão as seguintes áreas-chave da aplicação: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-apple-system"/>
              </a:rPr>
              <a:t>Sistema de Login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-apple-system"/>
              </a:rPr>
              <a:t>Navegação Geral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-apple-system"/>
              </a:rPr>
              <a:t>Gerenciamento de Produtos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-apple-system"/>
              </a:rPr>
              <a:t>Reserva e Aluguel de Produtos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-apple-system"/>
              </a:rPr>
              <a:t>Funcionalidades de Busca e Filtro</a:t>
            </a:r>
          </a:p>
          <a:p>
            <a:pPr algn="l"/>
            <a:endParaRPr lang="pt-BR" b="0" i="0" dirty="0">
              <a:effectLst/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D42525-022D-CF6E-FE74-BE45BAC11A1D}"/>
              </a:ext>
            </a:extLst>
          </p:cNvPr>
          <p:cNvSpPr txBox="1"/>
          <p:nvPr/>
        </p:nvSpPr>
        <p:spPr>
          <a:xfrm>
            <a:off x="546618" y="2690493"/>
            <a:ext cx="1102334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400" b="1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pt-BR" sz="1400" b="1" i="0" dirty="0">
                <a:effectLst/>
                <a:latin typeface="-apple-system"/>
              </a:rPr>
              <a:t>Sistema de Login: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0" i="0" dirty="0">
                <a:effectLst/>
                <a:latin typeface="-apple-system"/>
              </a:rPr>
              <a:t>Tarefa: Realizar o login na aplicação.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0" i="0" dirty="0">
                <a:effectLst/>
                <a:latin typeface="-apple-system"/>
              </a:rPr>
              <a:t>Critérios de Avaliação: Facilidade de acesso, clareza das instruções, tempo para concluir o login.</a:t>
            </a:r>
          </a:p>
          <a:p>
            <a:pPr algn="l">
              <a:buFont typeface="+mj-lt"/>
              <a:buAutoNum type="arabicPeriod"/>
            </a:pPr>
            <a:r>
              <a:rPr lang="pt-BR" sz="1400" b="1" i="0" dirty="0">
                <a:effectLst/>
                <a:latin typeface="-apple-system"/>
              </a:rPr>
              <a:t>Navegação Geral: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0" i="0" dirty="0">
                <a:effectLst/>
                <a:latin typeface="-apple-system"/>
              </a:rPr>
              <a:t>Tarefa: Navegar pelas diferentes seções da aplicação.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0" i="0" dirty="0">
                <a:effectLst/>
                <a:latin typeface="-apple-system"/>
              </a:rPr>
              <a:t>Critérios de Avaliação: Facilidade de encontrar seções, clareza dos rótulos de navegação, facilidade de retorno à página inicial.</a:t>
            </a:r>
          </a:p>
          <a:p>
            <a:pPr algn="l">
              <a:buFont typeface="+mj-lt"/>
              <a:buAutoNum type="arabicPeriod"/>
            </a:pPr>
            <a:r>
              <a:rPr lang="pt-BR" sz="1400" b="1" i="0" dirty="0">
                <a:effectLst/>
                <a:latin typeface="-apple-system"/>
              </a:rPr>
              <a:t>Gerenciamento de Produtos: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0" i="0" dirty="0">
                <a:effectLst/>
                <a:latin typeface="-apple-system"/>
              </a:rPr>
              <a:t>Tarefa: Adicionar um novo produto.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0" i="0" dirty="0">
                <a:effectLst/>
                <a:latin typeface="-apple-system"/>
              </a:rPr>
              <a:t>Critérios de Avaliação: Facilidade de uso da interface de gerenciamento, clareza dos campos e instruções.</a:t>
            </a:r>
          </a:p>
          <a:p>
            <a:pPr algn="l">
              <a:buFont typeface="+mj-lt"/>
              <a:buAutoNum type="arabicPeriod"/>
            </a:pPr>
            <a:r>
              <a:rPr lang="pt-BR" sz="1400" b="1" i="0" dirty="0">
                <a:effectLst/>
                <a:latin typeface="-apple-system"/>
              </a:rPr>
              <a:t>Reserva e Aluguel de Produtos: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0" i="0" dirty="0">
                <a:effectLst/>
                <a:latin typeface="-apple-system"/>
              </a:rPr>
              <a:t>Tarefa: Realizar uma reserva e um aluguel de produtos.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0" i="0" dirty="0">
                <a:effectLst/>
                <a:latin typeface="-apple-system"/>
              </a:rPr>
              <a:t>Critérios de Avaliação: Facilidade de uso dos fluxos de reserva e aluguel, clareza das opções e processo de pagamento.</a:t>
            </a:r>
          </a:p>
          <a:p>
            <a:pPr algn="l">
              <a:buFont typeface="+mj-lt"/>
              <a:buAutoNum type="arabicPeriod"/>
            </a:pPr>
            <a:r>
              <a:rPr lang="pt-BR" sz="1400" b="1" i="0" dirty="0">
                <a:effectLst/>
                <a:latin typeface="-apple-system"/>
              </a:rPr>
              <a:t>Funcionalidades de Busca e Filtro: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0" i="0" dirty="0">
                <a:effectLst/>
                <a:latin typeface="-apple-system"/>
              </a:rPr>
              <a:t>Tarefa: Realizar uma busca por produtos e aplicar filtros.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0" i="0" dirty="0">
                <a:effectLst/>
                <a:latin typeface="-apple-system"/>
              </a:rPr>
              <a:t>Critérios de Avaliação: Eficiência na busca, clareza dos critérios de filtro, relevância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248294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D6F007-74CB-BC82-F9ED-C50888D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Ads</a:t>
            </a:r>
            <a:r>
              <a:rPr lang="pt-BR" dirty="0"/>
              <a:t> </a:t>
            </a:r>
            <a:r>
              <a:rPr lang="pt-BR" dirty="0" err="1"/>
              <a:t>pucminas</a:t>
            </a:r>
            <a:r>
              <a:rPr lang="pt-BR" dirty="0"/>
              <a:t> 2023 – grupo 2</a:t>
            </a:r>
            <a:br>
              <a:rPr lang="pt-BR" dirty="0"/>
            </a:br>
            <a:r>
              <a:rPr lang="pt-BR" dirty="0"/>
              <a:t>gestão de locação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8198DF-7C67-824F-00FC-3893B548EB52}"/>
              </a:ext>
            </a:extLst>
          </p:cNvPr>
          <p:cNvSpPr txBox="1"/>
          <p:nvPr/>
        </p:nvSpPr>
        <p:spPr>
          <a:xfrm>
            <a:off x="1925542" y="30198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Söhne"/>
              </a:rPr>
              <a:t>Conclusão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5E6A55-919D-7956-1D8E-337EE6E7BB08}"/>
              </a:ext>
            </a:extLst>
          </p:cNvPr>
          <p:cNvSpPr txBox="1"/>
          <p:nvPr/>
        </p:nvSpPr>
        <p:spPr>
          <a:xfrm>
            <a:off x="3812006" y="2713435"/>
            <a:ext cx="67968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Söhne"/>
              </a:rPr>
              <a:t>Foi possível concluir que os objetivos propostos no inicio do projeto foram atingidos, onde verificamos a existência da aplicação e que é permitido uma existência na melhoria continua dos processos dentro de uma empresa de gestão de locação de itens.</a:t>
            </a:r>
          </a:p>
          <a:p>
            <a:endParaRPr lang="pt-BR" dirty="0">
              <a:latin typeface="Söhne"/>
            </a:endParaRPr>
          </a:p>
          <a:p>
            <a:r>
              <a:rPr lang="pt-BR" dirty="0">
                <a:latin typeface="Söhne"/>
              </a:rPr>
              <a:t>Foram atendidos todos os requisitos funcionais e não funcionais a fim de atestar a excelência do projeto.</a:t>
            </a:r>
          </a:p>
          <a:p>
            <a:endParaRPr lang="pt-BR" dirty="0">
              <a:latin typeface="Söhne"/>
            </a:endParaRPr>
          </a:p>
          <a:p>
            <a:r>
              <a:rPr lang="pt-BR" dirty="0">
                <a:latin typeface="Söhne"/>
              </a:rPr>
              <a:t>As restrições foram observadas e o projeto não apresentou nenhum tipo de apontamento frente ao que foi proposto.</a:t>
            </a:r>
          </a:p>
        </p:txBody>
      </p:sp>
      <p:sp>
        <p:nvSpPr>
          <p:cNvPr id="6" name="Retângulo 5" descr="Network">
            <a:extLst>
              <a:ext uri="{FF2B5EF4-FFF2-40B4-BE49-F238E27FC236}">
                <a16:creationId xmlns:a16="http://schemas.microsoft.com/office/drawing/2014/main" id="{617815C8-0E06-D6F8-5284-2ADE1EE43019}"/>
              </a:ext>
            </a:extLst>
          </p:cNvPr>
          <p:cNvSpPr/>
          <p:nvPr/>
        </p:nvSpPr>
        <p:spPr>
          <a:xfrm>
            <a:off x="1037581" y="2806741"/>
            <a:ext cx="887961" cy="88796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72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D6F007-74CB-BC82-F9ED-C50888D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Ads</a:t>
            </a:r>
            <a:r>
              <a:rPr lang="pt-BR" dirty="0"/>
              <a:t> </a:t>
            </a:r>
            <a:r>
              <a:rPr lang="pt-BR" dirty="0" err="1"/>
              <a:t>pucminas</a:t>
            </a:r>
            <a:r>
              <a:rPr lang="pt-BR" dirty="0"/>
              <a:t> 2023 – grupo 2</a:t>
            </a:r>
            <a:br>
              <a:rPr lang="pt-BR" dirty="0"/>
            </a:br>
            <a:r>
              <a:rPr lang="pt-BR" dirty="0"/>
              <a:t>gestão de locação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8198DF-7C67-824F-00FC-3893B548EB52}"/>
              </a:ext>
            </a:extLst>
          </p:cNvPr>
          <p:cNvSpPr txBox="1"/>
          <p:nvPr/>
        </p:nvSpPr>
        <p:spPr>
          <a:xfrm>
            <a:off x="1785583" y="25220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Söhne"/>
              </a:rPr>
              <a:t>Referências</a:t>
            </a:r>
            <a:endParaRPr lang="pt-BR" sz="2400" b="1" dirty="0"/>
          </a:p>
        </p:txBody>
      </p:sp>
      <p:sp>
        <p:nvSpPr>
          <p:cNvPr id="3" name="Rolagem: Horizontal 2">
            <a:extLst>
              <a:ext uri="{FF2B5EF4-FFF2-40B4-BE49-F238E27FC236}">
                <a16:creationId xmlns:a16="http://schemas.microsoft.com/office/drawing/2014/main" id="{C75D6343-838D-BFEB-100B-5FD9B834CBC8}"/>
              </a:ext>
            </a:extLst>
          </p:cNvPr>
          <p:cNvSpPr/>
          <p:nvPr/>
        </p:nvSpPr>
        <p:spPr>
          <a:xfrm>
            <a:off x="800440" y="2341441"/>
            <a:ext cx="709301" cy="781658"/>
          </a:xfrm>
          <a:prstGeom prst="horizontalScroll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6B79D5-D9BF-3041-9BAC-2D268DE1B099}"/>
              </a:ext>
            </a:extLst>
          </p:cNvPr>
          <p:cNvSpPr txBox="1"/>
          <p:nvPr/>
        </p:nvSpPr>
        <p:spPr>
          <a:xfrm>
            <a:off x="4653643" y="2013730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GOZZI, Marcelo </a:t>
            </a:r>
            <a:r>
              <a:rPr lang="pt-BR" dirty="0" err="1"/>
              <a:t>Pupim</a:t>
            </a:r>
            <a:r>
              <a:rPr lang="pt-BR" dirty="0"/>
              <a:t>. Gestão da qualidade em bens e serviços. São Paulo: Person, 2015.</a:t>
            </a:r>
          </a:p>
          <a:p>
            <a:endParaRPr lang="pt-BR" dirty="0"/>
          </a:p>
          <a:p>
            <a:r>
              <a:rPr lang="pt-BR" dirty="0"/>
              <a:t>OLIVEIRA, Gesner, 2020, documento eletrônico. </a:t>
            </a:r>
            <a:r>
              <a:rPr lang="pt-BR" dirty="0" err="1"/>
              <a:t>Dispinível</a:t>
            </a:r>
            <a:r>
              <a:rPr lang="pt-BR" dirty="0"/>
              <a:t> em:</a:t>
            </a:r>
          </a:p>
          <a:p>
            <a:r>
              <a:rPr lang="pt-BR" dirty="0">
                <a:hlinkClick r:id="rId3"/>
              </a:rPr>
              <a:t>https://economia.uol.com.br/noticias/redacao/2020/11/14/falta-carros-locadoras.htm</a:t>
            </a:r>
            <a:endParaRPr lang="pt-BR" dirty="0"/>
          </a:p>
          <a:p>
            <a:endParaRPr lang="pt-BR" dirty="0"/>
          </a:p>
          <a:p>
            <a:r>
              <a:rPr lang="pt-BR" dirty="0"/>
              <a:t>BRASIL. [Constituição (1988)]. Constituição da República Federativa do Brasil de 1988. Brasília, DF: Presidência da República, [1991]. LEI No 8.245, DE 18  DE OUTUBRO DE 1991.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286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840EA0-791D-CB1B-6A2B-EC1CC3F990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8281"/>
          <a:stretch/>
        </p:blipFill>
        <p:spPr>
          <a:xfrm>
            <a:off x="1911055" y="1835553"/>
            <a:ext cx="4405769" cy="31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D6F007-74CB-BC82-F9ED-C50888D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Ads</a:t>
            </a:r>
            <a:r>
              <a:rPr lang="pt-BR" dirty="0"/>
              <a:t> </a:t>
            </a:r>
            <a:r>
              <a:rPr lang="pt-BR" dirty="0" err="1"/>
              <a:t>pucminas</a:t>
            </a:r>
            <a:r>
              <a:rPr lang="pt-BR" dirty="0"/>
              <a:t> 2023 – grupo 2</a:t>
            </a:r>
            <a:br>
              <a:rPr lang="pt-BR" dirty="0"/>
            </a:br>
            <a:r>
              <a:rPr lang="pt-BR" dirty="0"/>
              <a:t>gestão de locação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3D1A13-617F-84C8-E0A9-FB98805755A7}"/>
              </a:ext>
            </a:extLst>
          </p:cNvPr>
          <p:cNvSpPr txBox="1"/>
          <p:nvPr/>
        </p:nvSpPr>
        <p:spPr>
          <a:xfrm>
            <a:off x="4541879" y="23503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öhne"/>
              </a:rPr>
              <a:t>No cenário de negócios altamente competitivo de hoje, a gestão eficaz de locação de produtos é essencial. Esta apresentação explora o problema enfrentado pelas empresas nesse setor e a solução proposta para aprimorar seus processos.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4C5455-C09B-E1B6-9B41-78442B8AEDD9}"/>
              </a:ext>
            </a:extLst>
          </p:cNvPr>
          <p:cNvSpPr txBox="1"/>
          <p:nvPr/>
        </p:nvSpPr>
        <p:spPr>
          <a:xfrm>
            <a:off x="4604083" y="466952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öhne"/>
              </a:rPr>
              <a:t>Desafios como falta de organização, comunicação e acompanhamento de locações estão prejudicando empresas de aluguel de produtos. 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5D0CAD-4A3D-3703-DE65-D5943F5187B2}"/>
              </a:ext>
            </a:extLst>
          </p:cNvPr>
          <p:cNvSpPr txBox="1"/>
          <p:nvPr/>
        </p:nvSpPr>
        <p:spPr>
          <a:xfrm>
            <a:off x="1556083" y="27196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</a:t>
            </a:r>
            <a:r>
              <a:rPr lang="pt-B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ntrodução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A8BB1B-A468-A134-CCB2-594FF7B95838}"/>
              </a:ext>
            </a:extLst>
          </p:cNvPr>
          <p:cNvSpPr txBox="1"/>
          <p:nvPr/>
        </p:nvSpPr>
        <p:spPr>
          <a:xfrm>
            <a:off x="1491917" y="499066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O problema 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tângulo 13" descr="Network">
            <a:extLst>
              <a:ext uri="{FF2B5EF4-FFF2-40B4-BE49-F238E27FC236}">
                <a16:creationId xmlns:a16="http://schemas.microsoft.com/office/drawing/2014/main" id="{6CD0A1D1-473C-D755-A02E-138EC55CB7A3}"/>
              </a:ext>
            </a:extLst>
          </p:cNvPr>
          <p:cNvSpPr/>
          <p:nvPr/>
        </p:nvSpPr>
        <p:spPr>
          <a:xfrm>
            <a:off x="666160" y="2434956"/>
            <a:ext cx="887961" cy="88796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tângulo 14" descr="Network">
            <a:extLst>
              <a:ext uri="{FF2B5EF4-FFF2-40B4-BE49-F238E27FC236}">
                <a16:creationId xmlns:a16="http://schemas.microsoft.com/office/drawing/2014/main" id="{A7A90725-9D46-0EE1-EC40-E8E16C5A6058}"/>
              </a:ext>
            </a:extLst>
          </p:cNvPr>
          <p:cNvSpPr/>
          <p:nvPr/>
        </p:nvSpPr>
        <p:spPr>
          <a:xfrm>
            <a:off x="603956" y="4731347"/>
            <a:ext cx="887961" cy="88796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2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D6F007-74CB-BC82-F9ED-C50888D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Ads</a:t>
            </a:r>
            <a:r>
              <a:rPr lang="pt-BR" dirty="0"/>
              <a:t> </a:t>
            </a:r>
            <a:r>
              <a:rPr lang="pt-BR" dirty="0" err="1"/>
              <a:t>pucminas</a:t>
            </a:r>
            <a:r>
              <a:rPr lang="pt-BR" dirty="0"/>
              <a:t> 2023 – grupo 2</a:t>
            </a:r>
            <a:br>
              <a:rPr lang="pt-BR" dirty="0"/>
            </a:br>
            <a:r>
              <a:rPr lang="pt-BR" dirty="0"/>
              <a:t>gestão de locação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8198DF-7C67-824F-00FC-3893B548EB52}"/>
              </a:ext>
            </a:extLst>
          </p:cNvPr>
          <p:cNvSpPr txBox="1"/>
          <p:nvPr/>
        </p:nvSpPr>
        <p:spPr>
          <a:xfrm>
            <a:off x="1925542" y="301989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Söhne"/>
              </a:rPr>
              <a:t>Contextualização </a:t>
            </a:r>
          </a:p>
          <a:p>
            <a:r>
              <a:rPr lang="pt-BR" sz="2400" b="1" dirty="0">
                <a:latin typeface="Söhne"/>
              </a:rPr>
              <a:t>bibliográfica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5E6A55-919D-7956-1D8E-337EE6E7BB08}"/>
              </a:ext>
            </a:extLst>
          </p:cNvPr>
          <p:cNvSpPr txBox="1"/>
          <p:nvPr/>
        </p:nvSpPr>
        <p:spPr>
          <a:xfrm>
            <a:off x="4655197" y="33619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“Para compreensão do processo de melhoria contínua, é necessário lembrar que, no atual mundo competitivo, deve-se assumir que sempre há algo que pode ser melhorado” (GOZZI, 2015)</a:t>
            </a:r>
          </a:p>
        </p:txBody>
      </p:sp>
      <p:sp>
        <p:nvSpPr>
          <p:cNvPr id="3" name="Rolagem: Horizontal 2">
            <a:extLst>
              <a:ext uri="{FF2B5EF4-FFF2-40B4-BE49-F238E27FC236}">
                <a16:creationId xmlns:a16="http://schemas.microsoft.com/office/drawing/2014/main" id="{C75D6343-838D-BFEB-100B-5FD9B834CBC8}"/>
              </a:ext>
            </a:extLst>
          </p:cNvPr>
          <p:cNvSpPr/>
          <p:nvPr/>
        </p:nvSpPr>
        <p:spPr>
          <a:xfrm>
            <a:off x="1136342" y="3069229"/>
            <a:ext cx="709301" cy="781658"/>
          </a:xfrm>
          <a:prstGeom prst="horizontalScroll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6B79D5-D9BF-3041-9BAC-2D268DE1B099}"/>
              </a:ext>
            </a:extLst>
          </p:cNvPr>
          <p:cNvSpPr txBox="1"/>
          <p:nvPr/>
        </p:nvSpPr>
        <p:spPr>
          <a:xfrm>
            <a:off x="4653643" y="201373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busca pela melhoria continua tem sido </a:t>
            </a:r>
            <a:r>
              <a:rPr lang="pt-BR" dirty="0" err="1"/>
              <a:t>deiferncial</a:t>
            </a:r>
            <a:r>
              <a:rPr lang="pt-BR" dirty="0"/>
              <a:t> de mercado e tem feito com que empresas se destaquem frente ao mercado acirrado, ou sua ausência acarreta prejuízos consideráveis. (GOZZI, 2015)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8DD832-3CAE-A43E-1B55-8A27FB04BE7A}"/>
              </a:ext>
            </a:extLst>
          </p:cNvPr>
          <p:cNvSpPr txBox="1"/>
          <p:nvPr/>
        </p:nvSpPr>
        <p:spPr>
          <a:xfrm>
            <a:off x="4653643" y="4857047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Percebemos uma mercado emergente em </a:t>
            </a:r>
            <a:r>
              <a:rPr lang="pt-BR" dirty="0" err="1"/>
              <a:t>realção</a:t>
            </a:r>
            <a:r>
              <a:rPr lang="pt-BR" dirty="0"/>
              <a:t> a locação de itens, produtos e bens. “Hoje a gente percebe que a população, em geral, não quer mais gastar tanto com a manutenção de um carro, prefere alugar.” (Gesner Oliveira, 2020, documento eletrônico) </a:t>
            </a:r>
          </a:p>
        </p:txBody>
      </p:sp>
    </p:spTree>
    <p:extLst>
      <p:ext uri="{BB962C8B-B14F-4D97-AF65-F5344CB8AC3E}">
        <p14:creationId xmlns:p14="http://schemas.microsoft.com/office/powerpoint/2010/main" val="173595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2475850-2D5F-ED8E-1976-70462048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84" y="864758"/>
            <a:ext cx="5530083" cy="11960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FF085B-32D3-70DB-5653-F0725418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56" y="2224636"/>
            <a:ext cx="5310362" cy="10878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684AFC-8747-B6A2-8308-404B10142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76" y="3605082"/>
            <a:ext cx="5790743" cy="12301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EC46E92-D3E3-8C2A-8694-FCE495CCF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90677"/>
            <a:ext cx="5147516" cy="13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1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D6F007-74CB-BC82-F9ED-C50888D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Ads</a:t>
            </a:r>
            <a:r>
              <a:rPr lang="pt-BR" dirty="0"/>
              <a:t> </a:t>
            </a:r>
            <a:r>
              <a:rPr lang="pt-BR" dirty="0" err="1"/>
              <a:t>pucminas</a:t>
            </a:r>
            <a:r>
              <a:rPr lang="pt-BR" dirty="0"/>
              <a:t> 2023 – grupo 2</a:t>
            </a:r>
            <a:br>
              <a:rPr lang="pt-BR" dirty="0"/>
            </a:br>
            <a:r>
              <a:rPr lang="pt-BR" dirty="0"/>
              <a:t>gestão de locação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CCFDFB-369E-A740-2A66-4A6CBFDED2EF}"/>
              </a:ext>
            </a:extLst>
          </p:cNvPr>
          <p:cNvSpPr txBox="1"/>
          <p:nvPr/>
        </p:nvSpPr>
        <p:spPr>
          <a:xfrm>
            <a:off x="5613591" y="27448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öhne"/>
              </a:rPr>
              <a:t>Para atender às demandas do mercado, reconhecemos a necessidade de simplificar a gestão de locações, melhorar o atendimento ao cliente e otimizar nossos processos internos.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56B4F3-509C-7B99-1B8B-20C069C21D1B}"/>
              </a:ext>
            </a:extLst>
          </p:cNvPr>
          <p:cNvSpPr txBox="1"/>
          <p:nvPr/>
        </p:nvSpPr>
        <p:spPr>
          <a:xfrm>
            <a:off x="1574947" y="29194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Necessidade do projeto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822DC4-C4B6-F465-B9F8-3E970AF9640E}"/>
              </a:ext>
            </a:extLst>
          </p:cNvPr>
          <p:cNvSpPr txBox="1"/>
          <p:nvPr/>
        </p:nvSpPr>
        <p:spPr>
          <a:xfrm>
            <a:off x="5613591" y="47313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öhne"/>
              </a:rPr>
              <a:t>Apresentamos uma solução abrangente: uma aplicação web para a gestão de locações de produtos.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C3048-9B56-45A7-3247-7FC9BA61077D}"/>
              </a:ext>
            </a:extLst>
          </p:cNvPr>
          <p:cNvSpPr txBox="1"/>
          <p:nvPr/>
        </p:nvSpPr>
        <p:spPr>
          <a:xfrm>
            <a:off x="1644151" y="50069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Solução proposta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 descr="Network">
            <a:extLst>
              <a:ext uri="{FF2B5EF4-FFF2-40B4-BE49-F238E27FC236}">
                <a16:creationId xmlns:a16="http://schemas.microsoft.com/office/drawing/2014/main" id="{217A0986-C904-33D5-7A7E-9F7F6BE8F2AA}"/>
              </a:ext>
            </a:extLst>
          </p:cNvPr>
          <p:cNvSpPr/>
          <p:nvPr/>
        </p:nvSpPr>
        <p:spPr>
          <a:xfrm>
            <a:off x="603956" y="4731347"/>
            <a:ext cx="887961" cy="88796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Retângulo 9" descr="Network">
            <a:extLst>
              <a:ext uri="{FF2B5EF4-FFF2-40B4-BE49-F238E27FC236}">
                <a16:creationId xmlns:a16="http://schemas.microsoft.com/office/drawing/2014/main" id="{F9B0B5E7-E540-C3AB-1461-DDD21AFF1B38}"/>
              </a:ext>
            </a:extLst>
          </p:cNvPr>
          <p:cNvSpPr/>
          <p:nvPr/>
        </p:nvSpPr>
        <p:spPr>
          <a:xfrm>
            <a:off x="686986" y="2476634"/>
            <a:ext cx="887961" cy="88796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21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D6F007-74CB-BC82-F9ED-C50888D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Ads</a:t>
            </a:r>
            <a:r>
              <a:rPr lang="pt-BR" dirty="0"/>
              <a:t> </a:t>
            </a:r>
            <a:r>
              <a:rPr lang="pt-BR" dirty="0" err="1"/>
              <a:t>pucminas</a:t>
            </a:r>
            <a:r>
              <a:rPr lang="pt-BR" dirty="0"/>
              <a:t> 2023 – grupo 2</a:t>
            </a:r>
            <a:br>
              <a:rPr lang="pt-BR" dirty="0"/>
            </a:br>
            <a:r>
              <a:rPr lang="pt-BR" dirty="0"/>
              <a:t>gestão de locação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8198DF-7C67-824F-00FC-3893B548EB52}"/>
              </a:ext>
            </a:extLst>
          </p:cNvPr>
          <p:cNvSpPr txBox="1"/>
          <p:nvPr/>
        </p:nvSpPr>
        <p:spPr>
          <a:xfrm>
            <a:off x="1459011" y="30945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Söhne"/>
              </a:rPr>
              <a:t>Objetivos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5E6A55-919D-7956-1D8E-337EE6E7BB08}"/>
              </a:ext>
            </a:extLst>
          </p:cNvPr>
          <p:cNvSpPr txBox="1"/>
          <p:nvPr/>
        </p:nvSpPr>
        <p:spPr>
          <a:xfrm>
            <a:off x="3277051" y="2417446"/>
            <a:ext cx="89149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Objetivos Gerais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Desenvolver uma aplicação web eficiente para a gestão completa de locações de itens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Melhorar a eficiência operacional de empresas de aluguel de itens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Facilitar a transparência nas operações de locação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Aprimorar o atendimento ao cliente e a satisfação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Objetivos Específicos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um banco de dados para armazenar informações de clientes, itens e locações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Desenvolver uma interface amigável para usuários finais e administradores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Implementar um sistema de calendário interativo para visualizar e gerenciar locações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Integrar recursos de pesquisa e relatórios para facilitar a tomada de decisões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Garantir a segurança e integridade dos dados do sistema</a:t>
            </a:r>
          </a:p>
        </p:txBody>
      </p:sp>
      <p:sp>
        <p:nvSpPr>
          <p:cNvPr id="6" name="Retângulo 5" descr="Network">
            <a:extLst>
              <a:ext uri="{FF2B5EF4-FFF2-40B4-BE49-F238E27FC236}">
                <a16:creationId xmlns:a16="http://schemas.microsoft.com/office/drawing/2014/main" id="{617815C8-0E06-D6F8-5284-2ADE1EE43019}"/>
              </a:ext>
            </a:extLst>
          </p:cNvPr>
          <p:cNvSpPr/>
          <p:nvPr/>
        </p:nvSpPr>
        <p:spPr>
          <a:xfrm>
            <a:off x="711010" y="2806741"/>
            <a:ext cx="887961" cy="88796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67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D6F007-74CB-BC82-F9ED-C50888D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Ads</a:t>
            </a:r>
            <a:r>
              <a:rPr lang="pt-BR" dirty="0"/>
              <a:t> </a:t>
            </a:r>
            <a:r>
              <a:rPr lang="pt-BR" dirty="0" err="1"/>
              <a:t>pucminas</a:t>
            </a:r>
            <a:r>
              <a:rPr lang="pt-BR" dirty="0"/>
              <a:t> 2023 – grupo 2</a:t>
            </a:r>
            <a:br>
              <a:rPr lang="pt-BR" dirty="0"/>
            </a:br>
            <a:r>
              <a:rPr lang="pt-BR" dirty="0"/>
              <a:t>gestão de locação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8198DF-7C67-824F-00FC-3893B548EB52}"/>
              </a:ext>
            </a:extLst>
          </p:cNvPr>
          <p:cNvSpPr txBox="1"/>
          <p:nvPr/>
        </p:nvSpPr>
        <p:spPr>
          <a:xfrm>
            <a:off x="786465" y="39743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Söhne"/>
              </a:rPr>
              <a:t>Ferramentas</a:t>
            </a:r>
            <a:endParaRPr lang="pt-BR" sz="2400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5EF647B-6419-6A61-C5B9-D5749DD4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38" y="3054504"/>
            <a:ext cx="8605091" cy="2762932"/>
          </a:xfrm>
          <a:prstGeom prst="rect">
            <a:avLst/>
          </a:prstGeom>
        </p:spPr>
      </p:pic>
      <p:sp>
        <p:nvSpPr>
          <p:cNvPr id="14" name="Cubo 13">
            <a:extLst>
              <a:ext uri="{FF2B5EF4-FFF2-40B4-BE49-F238E27FC236}">
                <a16:creationId xmlns:a16="http://schemas.microsoft.com/office/drawing/2014/main" id="{892E5ECB-593E-3F52-7C72-51BBCA5DC381}"/>
              </a:ext>
            </a:extLst>
          </p:cNvPr>
          <p:cNvSpPr/>
          <p:nvPr/>
        </p:nvSpPr>
        <p:spPr>
          <a:xfrm>
            <a:off x="1298302" y="3020601"/>
            <a:ext cx="911706" cy="816797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64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D6F007-74CB-BC82-F9ED-C50888D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Ads</a:t>
            </a:r>
            <a:r>
              <a:rPr lang="pt-BR" dirty="0"/>
              <a:t> </a:t>
            </a:r>
            <a:r>
              <a:rPr lang="pt-BR" dirty="0" err="1"/>
              <a:t>pucminas</a:t>
            </a:r>
            <a:r>
              <a:rPr lang="pt-BR" dirty="0"/>
              <a:t> 2023 – grupo 2</a:t>
            </a:r>
            <a:br>
              <a:rPr lang="pt-BR" dirty="0"/>
            </a:br>
            <a:r>
              <a:rPr lang="pt-BR" dirty="0"/>
              <a:t>gestão de locação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8198DF-7C67-824F-00FC-3893B548EB52}"/>
              </a:ext>
            </a:extLst>
          </p:cNvPr>
          <p:cNvSpPr txBox="1"/>
          <p:nvPr/>
        </p:nvSpPr>
        <p:spPr>
          <a:xfrm>
            <a:off x="-959848" y="391720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Söhne"/>
              </a:rPr>
              <a:t>Gerenciamento </a:t>
            </a:r>
          </a:p>
          <a:p>
            <a:pPr algn="ctr"/>
            <a:r>
              <a:rPr lang="pt-BR" sz="2400" b="1" dirty="0">
                <a:latin typeface="Söhne"/>
              </a:rPr>
              <a:t>do projeto</a:t>
            </a:r>
            <a:endParaRPr lang="pt-BR" sz="2400" b="1" dirty="0"/>
          </a:p>
        </p:txBody>
      </p:sp>
      <p:sp>
        <p:nvSpPr>
          <p:cNvPr id="3" name="Rolagem: Horizontal 2">
            <a:extLst>
              <a:ext uri="{FF2B5EF4-FFF2-40B4-BE49-F238E27FC236}">
                <a16:creationId xmlns:a16="http://schemas.microsoft.com/office/drawing/2014/main" id="{C75D6343-838D-BFEB-100B-5FD9B834CBC8}"/>
              </a:ext>
            </a:extLst>
          </p:cNvPr>
          <p:cNvSpPr/>
          <p:nvPr/>
        </p:nvSpPr>
        <p:spPr>
          <a:xfrm>
            <a:off x="1733501" y="2872833"/>
            <a:ext cx="709301" cy="781658"/>
          </a:xfrm>
          <a:prstGeom prst="horizontalScroll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8729D2-3B85-C182-FE4A-FD96AB8D7F41}"/>
              </a:ext>
            </a:extLst>
          </p:cNvPr>
          <p:cNvSpPr txBox="1"/>
          <p:nvPr/>
        </p:nvSpPr>
        <p:spPr>
          <a:xfrm>
            <a:off x="3750455" y="2153723"/>
            <a:ext cx="7371634" cy="400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desenvolvimento deste projeto, utilizaremos a metodologia ágil Scrum. O Scrum é uma abordagem iterativa e incremental que permite a entrega rápida e contínua de funcionalidades valiosas. Ele se baseia em equipes multifuncionais que trabalham em sprints (períodos de tempo fixos) para desenvolver, testar e entregar funcionalidades.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equipe está organizada da seguinte maneira: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	Scrum Master: Rafael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	</a:t>
            </a: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Paulo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	Equipe de Desenvolvimento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Paulo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Itamar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Rafael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Gabriel</a:t>
            </a:r>
          </a:p>
        </p:txBody>
      </p:sp>
    </p:spTree>
    <p:extLst>
      <p:ext uri="{BB962C8B-B14F-4D97-AF65-F5344CB8AC3E}">
        <p14:creationId xmlns:p14="http://schemas.microsoft.com/office/powerpoint/2010/main" val="15782434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90</TotalTime>
  <Words>1665</Words>
  <Application>Microsoft Office PowerPoint</Application>
  <PresentationFormat>Widescreen</PresentationFormat>
  <Paragraphs>206</Paragraphs>
  <Slides>24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Calibri</vt:lpstr>
      <vt:lpstr>Gill Sans MT</vt:lpstr>
      <vt:lpstr>Segoe UI</vt:lpstr>
      <vt:lpstr>Söhne</vt:lpstr>
      <vt:lpstr>Wingdings 2</vt:lpstr>
      <vt:lpstr>Personalizado</vt:lpstr>
      <vt:lpstr>Projeto eixo 2 grupo 2</vt:lpstr>
      <vt:lpstr>Ads pucminas 2023 – grupo 2 gestão de locação</vt:lpstr>
      <vt:lpstr>Ads pucminas 2023 – grupo 2 gestão de locação</vt:lpstr>
      <vt:lpstr>Ads pucminas 2023 – grupo 2 gestão de locação</vt:lpstr>
      <vt:lpstr>Apresentação do PowerPoint</vt:lpstr>
      <vt:lpstr>Ads pucminas 2023 – grupo 2 gestão de locação</vt:lpstr>
      <vt:lpstr>Ads pucminas 2023 – grupo 2 gestão de locação</vt:lpstr>
      <vt:lpstr>Ads pucminas 2023 – grupo 2 gestão de locação</vt:lpstr>
      <vt:lpstr>Ads pucminas 2023 – grupo 2 gestão de locação</vt:lpstr>
      <vt:lpstr>Ads pucminas 2023 – grupo 2 gestão de locação</vt:lpstr>
      <vt:lpstr>Identidade Visual (Marca, Design)</vt:lpstr>
      <vt:lpstr>Apresentação do PowerPoint</vt:lpstr>
      <vt:lpstr>DEMONSTRAÇÃO DA APLICAÇÃO</vt:lpstr>
      <vt:lpstr>Apresentação do PowerPoint</vt:lpstr>
      <vt:lpstr>Apresentação do PowerPoint</vt:lpstr>
      <vt:lpstr>Apresentação do PowerPoint</vt:lpstr>
      <vt:lpstr>Apresentação do PowerPoint</vt:lpstr>
      <vt:lpstr>TESTES DE SOFTWARE</vt:lpstr>
      <vt:lpstr>Apresentação do PowerPoint</vt:lpstr>
      <vt:lpstr>Apresentação do PowerPoint</vt:lpstr>
      <vt:lpstr>Apresentação do PowerPoint</vt:lpstr>
      <vt:lpstr>Ads pucminas 2023 – grupo 2 gestão de locação</vt:lpstr>
      <vt:lpstr>Ads pucminas 2023 – grupo 2 gestão de locação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eixo 2 grupo 2</dc:title>
  <dc:creator>Luan Alcântara</dc:creator>
  <cp:lastModifiedBy>Luan Alcântara</cp:lastModifiedBy>
  <cp:revision>15</cp:revision>
  <dcterms:created xsi:type="dcterms:W3CDTF">2023-09-25T00:59:59Z</dcterms:created>
  <dcterms:modified xsi:type="dcterms:W3CDTF">2023-11-20T15:11:46Z</dcterms:modified>
</cp:coreProperties>
</file>