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DDB57-1DE9-4FC0-9AFF-DC773BEF83B9}" v="31" dt="2021-12-04T02:05:52.605"/>
    <p1510:client id="{426C15D6-D8E2-432A-8DF3-1F60FBAA6FCF}" v="37" dt="2021-12-07T03:26:29.782"/>
    <p1510:client id="{8350ECF6-6A3F-4B4B-8E15-70C80462F36C}" v="22" dt="2021-12-07T02:58:29.636"/>
    <p1510:client id="{E1930B0C-5266-4C70-B262-D0C630B5EAEE}" v="52" dt="2021-12-05T14:31:38.148"/>
    <p1510:client id="{E232B509-DF64-4D03-9AC4-4F04611D6D40}" v="4" dt="2021-12-05T02:31:10.585"/>
    <p1510:client id="{E5008D65-7258-4669-A26C-61B654F12B36}" v="696" dt="2021-12-04T18:27:22.447"/>
    <p1510:client id="{EB9D3E63-CED1-463F-B2E5-F6CC0B1C0F85}" v="52" dt="2021-12-06T18:43:06.797"/>
    <p1510:client id="{EFEAB4AB-20EA-4E22-B731-9F8887344479}" v="756" dt="2021-12-04T23:57:34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35590-073D-4F7F-BF77-54B653ADF0A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1BCCC62-B3EC-4476-B835-C8AB096C80F9}">
      <dgm:prSet/>
      <dgm:spPr/>
      <dgm:t>
        <a:bodyPr/>
        <a:lstStyle/>
        <a:p>
          <a:r>
            <a:rPr lang="pt-BR" dirty="0">
              <a:latin typeface="Calibri"/>
              <a:cs typeface="Calibri"/>
            </a:rPr>
            <a:t>Programas de TV como MasterChef tem nos mostrado o quão intensa é nossa relação com os alimentos e suas formas de preparo.</a:t>
          </a:r>
          <a:endParaRPr lang="en-US" dirty="0">
            <a:latin typeface="Calibri"/>
            <a:cs typeface="Calibri"/>
          </a:endParaRPr>
        </a:p>
      </dgm:t>
    </dgm:pt>
    <dgm:pt modelId="{1CE569B8-A5E9-4385-A85C-8BBE9D8EF898}" type="parTrans" cxnId="{ECBE864A-8756-4392-8506-50EC49B9C4DB}">
      <dgm:prSet/>
      <dgm:spPr/>
      <dgm:t>
        <a:bodyPr/>
        <a:lstStyle/>
        <a:p>
          <a:endParaRPr lang="en-US"/>
        </a:p>
      </dgm:t>
    </dgm:pt>
    <dgm:pt modelId="{4AC9597A-8B6B-44C7-A34A-67B2CFF63A9E}" type="sibTrans" cxnId="{ECBE864A-8756-4392-8506-50EC49B9C4DB}">
      <dgm:prSet/>
      <dgm:spPr/>
      <dgm:t>
        <a:bodyPr/>
        <a:lstStyle/>
        <a:p>
          <a:endParaRPr lang="en-US"/>
        </a:p>
      </dgm:t>
    </dgm:pt>
    <dgm:pt modelId="{0D1E80D2-76EB-4281-9DEB-1947DA9CD5AC}">
      <dgm:prSet/>
      <dgm:spPr/>
      <dgm:t>
        <a:bodyPr/>
        <a:lstStyle/>
        <a:p>
          <a:pPr rtl="0"/>
          <a:r>
            <a:rPr lang="pt-BR" dirty="0"/>
            <a:t>Em um mundo cada vez mais rápido, observa-se</a:t>
          </a:r>
          <a:r>
            <a:rPr lang="pt-BR" dirty="0">
              <a:latin typeface="Calibri Light" panose="020F0302020204030204"/>
            </a:rPr>
            <a:t> o</a:t>
          </a:r>
          <a:r>
            <a:rPr lang="pt-BR" dirty="0"/>
            <a:t> aumento da busca por soluções imediatas como fast food e alimentos calóricos com baixo valor nutricional, tendo por consequência o alto índice de indivíduos obesos na sociedade.</a:t>
          </a:r>
          <a:endParaRPr lang="en-US" dirty="0"/>
        </a:p>
      </dgm:t>
    </dgm:pt>
    <dgm:pt modelId="{50FD8874-8F16-464D-B2DB-E5645FE33BE8}" type="parTrans" cxnId="{595F4AEA-32F2-4C94-A4F1-AF8EA923FCC7}">
      <dgm:prSet/>
      <dgm:spPr/>
      <dgm:t>
        <a:bodyPr/>
        <a:lstStyle/>
        <a:p>
          <a:endParaRPr lang="en-US"/>
        </a:p>
      </dgm:t>
    </dgm:pt>
    <dgm:pt modelId="{B7FB2A3C-153B-4542-BB27-2E9AF69CD07E}" type="sibTrans" cxnId="{595F4AEA-32F2-4C94-A4F1-AF8EA923FCC7}">
      <dgm:prSet/>
      <dgm:spPr/>
      <dgm:t>
        <a:bodyPr/>
        <a:lstStyle/>
        <a:p>
          <a:endParaRPr lang="en-US"/>
        </a:p>
      </dgm:t>
    </dgm:pt>
    <dgm:pt modelId="{D519384F-EC41-4827-8B3A-0F1AC6724A95}">
      <dgm:prSet/>
      <dgm:spPr/>
      <dgm:t>
        <a:bodyPr/>
        <a:lstStyle/>
        <a:p>
          <a:r>
            <a:rPr lang="pt-BR" dirty="0">
              <a:latin typeface="Calibri"/>
              <a:cs typeface="Calibri"/>
            </a:rPr>
            <a:t>O aumento da obesidade, em parte, é influenciada pela internet devido a propagação de anúncios relacionados ao fast food.</a:t>
          </a:r>
          <a:endParaRPr lang="en-US" dirty="0">
            <a:latin typeface="Calibri"/>
            <a:cs typeface="Calibri"/>
          </a:endParaRPr>
        </a:p>
      </dgm:t>
    </dgm:pt>
    <dgm:pt modelId="{B87F751B-31A0-4B50-9DE7-5AE17C68209D}" type="parTrans" cxnId="{78CCB5AC-EE4A-44EF-8061-B3AF57EEC15C}">
      <dgm:prSet/>
      <dgm:spPr/>
      <dgm:t>
        <a:bodyPr/>
        <a:lstStyle/>
        <a:p>
          <a:endParaRPr lang="en-US"/>
        </a:p>
      </dgm:t>
    </dgm:pt>
    <dgm:pt modelId="{D6C3F8F5-614D-49DD-BC3E-1D1D7AEDCB00}" type="sibTrans" cxnId="{78CCB5AC-EE4A-44EF-8061-B3AF57EEC15C}">
      <dgm:prSet/>
      <dgm:spPr/>
      <dgm:t>
        <a:bodyPr/>
        <a:lstStyle/>
        <a:p>
          <a:endParaRPr lang="en-US"/>
        </a:p>
      </dgm:t>
    </dgm:pt>
    <dgm:pt modelId="{457A2FFD-CE3C-441B-8F9E-7874B62C37FD}">
      <dgm:prSet/>
      <dgm:spPr/>
      <dgm:t>
        <a:bodyPr/>
        <a:lstStyle/>
        <a:p>
          <a:r>
            <a:rPr lang="pt-BR" dirty="0">
              <a:latin typeface="Calibri"/>
              <a:cs typeface="Calibri"/>
            </a:rPr>
            <a:t>O foco principal é atingir o público que queira emagrecer e melhorar a qualidade de vida.</a:t>
          </a:r>
          <a:endParaRPr lang="en-US" dirty="0">
            <a:latin typeface="Calibri"/>
            <a:cs typeface="Calibri"/>
          </a:endParaRPr>
        </a:p>
      </dgm:t>
    </dgm:pt>
    <dgm:pt modelId="{5B56829A-7D88-43BB-A9C9-F9B0AEBE9FEB}" type="parTrans" cxnId="{76BB78FF-B53D-4201-93A7-2D9FAD8B4BB1}">
      <dgm:prSet/>
      <dgm:spPr/>
      <dgm:t>
        <a:bodyPr/>
        <a:lstStyle/>
        <a:p>
          <a:endParaRPr lang="en-US"/>
        </a:p>
      </dgm:t>
    </dgm:pt>
    <dgm:pt modelId="{B26B17EC-6AFD-431F-87D6-14A75B7EF02B}" type="sibTrans" cxnId="{76BB78FF-B53D-4201-93A7-2D9FAD8B4BB1}">
      <dgm:prSet/>
      <dgm:spPr/>
      <dgm:t>
        <a:bodyPr/>
        <a:lstStyle/>
        <a:p>
          <a:endParaRPr lang="en-US"/>
        </a:p>
      </dgm:t>
    </dgm:pt>
    <dgm:pt modelId="{42AEA725-4AA0-4117-AA65-E491F2774813}" type="pres">
      <dgm:prSet presAssocID="{98835590-073D-4F7F-BF77-54B653ADF0A6}" presName="vert0" presStyleCnt="0">
        <dgm:presLayoutVars>
          <dgm:dir/>
          <dgm:animOne val="branch"/>
          <dgm:animLvl val="lvl"/>
        </dgm:presLayoutVars>
      </dgm:prSet>
      <dgm:spPr/>
    </dgm:pt>
    <dgm:pt modelId="{97C03C5D-AA61-4640-803B-37E29B7D5E2F}" type="pres">
      <dgm:prSet presAssocID="{51BCCC62-B3EC-4476-B835-C8AB096C80F9}" presName="thickLine" presStyleLbl="alignNode1" presStyleIdx="0" presStyleCnt="4"/>
      <dgm:spPr/>
    </dgm:pt>
    <dgm:pt modelId="{09006B31-F59C-47CC-BCAF-781AB412BEC6}" type="pres">
      <dgm:prSet presAssocID="{51BCCC62-B3EC-4476-B835-C8AB096C80F9}" presName="horz1" presStyleCnt="0"/>
      <dgm:spPr/>
    </dgm:pt>
    <dgm:pt modelId="{D5563B68-39FE-498E-B080-F10772E3E0E3}" type="pres">
      <dgm:prSet presAssocID="{51BCCC62-B3EC-4476-B835-C8AB096C80F9}" presName="tx1" presStyleLbl="revTx" presStyleIdx="0" presStyleCnt="4"/>
      <dgm:spPr/>
    </dgm:pt>
    <dgm:pt modelId="{A7B183EF-C4C3-4A32-B69E-80D592529AD3}" type="pres">
      <dgm:prSet presAssocID="{51BCCC62-B3EC-4476-B835-C8AB096C80F9}" presName="vert1" presStyleCnt="0"/>
      <dgm:spPr/>
    </dgm:pt>
    <dgm:pt modelId="{C75A2A4F-46B0-45F3-A159-65BF934B2CB2}" type="pres">
      <dgm:prSet presAssocID="{0D1E80D2-76EB-4281-9DEB-1947DA9CD5AC}" presName="thickLine" presStyleLbl="alignNode1" presStyleIdx="1" presStyleCnt="4"/>
      <dgm:spPr/>
    </dgm:pt>
    <dgm:pt modelId="{AD6438CE-0FBA-4C36-89E5-679B6CBB96BA}" type="pres">
      <dgm:prSet presAssocID="{0D1E80D2-76EB-4281-9DEB-1947DA9CD5AC}" presName="horz1" presStyleCnt="0"/>
      <dgm:spPr/>
    </dgm:pt>
    <dgm:pt modelId="{DE65415F-E195-4DF7-94D1-6D1A261330B5}" type="pres">
      <dgm:prSet presAssocID="{0D1E80D2-76EB-4281-9DEB-1947DA9CD5AC}" presName="tx1" presStyleLbl="revTx" presStyleIdx="1" presStyleCnt="4"/>
      <dgm:spPr/>
    </dgm:pt>
    <dgm:pt modelId="{D27A11E6-CC0D-498A-8068-EB9A693A5FF4}" type="pres">
      <dgm:prSet presAssocID="{0D1E80D2-76EB-4281-9DEB-1947DA9CD5AC}" presName="vert1" presStyleCnt="0"/>
      <dgm:spPr/>
    </dgm:pt>
    <dgm:pt modelId="{93163021-13B3-4D54-9E07-96495BD33903}" type="pres">
      <dgm:prSet presAssocID="{D519384F-EC41-4827-8B3A-0F1AC6724A95}" presName="thickLine" presStyleLbl="alignNode1" presStyleIdx="2" presStyleCnt="4"/>
      <dgm:spPr/>
    </dgm:pt>
    <dgm:pt modelId="{CAF65FFB-9BEA-4F1B-B07D-56F5BCC2350A}" type="pres">
      <dgm:prSet presAssocID="{D519384F-EC41-4827-8B3A-0F1AC6724A95}" presName="horz1" presStyleCnt="0"/>
      <dgm:spPr/>
    </dgm:pt>
    <dgm:pt modelId="{49025635-C5C0-4471-BA5A-39705807BA95}" type="pres">
      <dgm:prSet presAssocID="{D519384F-EC41-4827-8B3A-0F1AC6724A95}" presName="tx1" presStyleLbl="revTx" presStyleIdx="2" presStyleCnt="4"/>
      <dgm:spPr/>
    </dgm:pt>
    <dgm:pt modelId="{1FB9A724-1119-4CE1-B114-177E86FFDF72}" type="pres">
      <dgm:prSet presAssocID="{D519384F-EC41-4827-8B3A-0F1AC6724A95}" presName="vert1" presStyleCnt="0"/>
      <dgm:spPr/>
    </dgm:pt>
    <dgm:pt modelId="{90477D88-2D56-470E-81CC-69EC1160230F}" type="pres">
      <dgm:prSet presAssocID="{457A2FFD-CE3C-441B-8F9E-7874B62C37FD}" presName="thickLine" presStyleLbl="alignNode1" presStyleIdx="3" presStyleCnt="4"/>
      <dgm:spPr/>
    </dgm:pt>
    <dgm:pt modelId="{2CB139B9-0C1B-4DB4-9EAA-198558FACAC6}" type="pres">
      <dgm:prSet presAssocID="{457A2FFD-CE3C-441B-8F9E-7874B62C37FD}" presName="horz1" presStyleCnt="0"/>
      <dgm:spPr/>
    </dgm:pt>
    <dgm:pt modelId="{FA4020C5-5B67-42D0-B33E-6BCD8DE0AAE2}" type="pres">
      <dgm:prSet presAssocID="{457A2FFD-CE3C-441B-8F9E-7874B62C37FD}" presName="tx1" presStyleLbl="revTx" presStyleIdx="3" presStyleCnt="4"/>
      <dgm:spPr/>
    </dgm:pt>
    <dgm:pt modelId="{06D622CD-EBE5-4F3B-AB68-4032404BBBA6}" type="pres">
      <dgm:prSet presAssocID="{457A2FFD-CE3C-441B-8F9E-7874B62C37FD}" presName="vert1" presStyleCnt="0"/>
      <dgm:spPr/>
    </dgm:pt>
  </dgm:ptLst>
  <dgm:cxnLst>
    <dgm:cxn modelId="{3338B301-3EB3-4177-A7E0-F0AFBF028E55}" type="presOf" srcId="{98835590-073D-4F7F-BF77-54B653ADF0A6}" destId="{42AEA725-4AA0-4117-AA65-E491F2774813}" srcOrd="0" destOrd="0" presId="urn:microsoft.com/office/officeart/2008/layout/LinedList"/>
    <dgm:cxn modelId="{956A0510-AA72-4E77-AB0A-F9F8886DB205}" type="presOf" srcId="{D519384F-EC41-4827-8B3A-0F1AC6724A95}" destId="{49025635-C5C0-4471-BA5A-39705807BA95}" srcOrd="0" destOrd="0" presId="urn:microsoft.com/office/officeart/2008/layout/LinedList"/>
    <dgm:cxn modelId="{ECBE864A-8756-4392-8506-50EC49B9C4DB}" srcId="{98835590-073D-4F7F-BF77-54B653ADF0A6}" destId="{51BCCC62-B3EC-4476-B835-C8AB096C80F9}" srcOrd="0" destOrd="0" parTransId="{1CE569B8-A5E9-4385-A85C-8BBE9D8EF898}" sibTransId="{4AC9597A-8B6B-44C7-A34A-67B2CFF63A9E}"/>
    <dgm:cxn modelId="{D329A492-A48B-48E5-87CD-1A49785A6E18}" type="presOf" srcId="{457A2FFD-CE3C-441B-8F9E-7874B62C37FD}" destId="{FA4020C5-5B67-42D0-B33E-6BCD8DE0AAE2}" srcOrd="0" destOrd="0" presId="urn:microsoft.com/office/officeart/2008/layout/LinedList"/>
    <dgm:cxn modelId="{C65CEF92-8BD4-4F52-AB01-96CACC9B0D2B}" type="presOf" srcId="{0D1E80D2-76EB-4281-9DEB-1947DA9CD5AC}" destId="{DE65415F-E195-4DF7-94D1-6D1A261330B5}" srcOrd="0" destOrd="0" presId="urn:microsoft.com/office/officeart/2008/layout/LinedList"/>
    <dgm:cxn modelId="{78CCB5AC-EE4A-44EF-8061-B3AF57EEC15C}" srcId="{98835590-073D-4F7F-BF77-54B653ADF0A6}" destId="{D519384F-EC41-4827-8B3A-0F1AC6724A95}" srcOrd="2" destOrd="0" parTransId="{B87F751B-31A0-4B50-9DE7-5AE17C68209D}" sibTransId="{D6C3F8F5-614D-49DD-BC3E-1D1D7AEDCB00}"/>
    <dgm:cxn modelId="{E5DA3AC7-04EE-4038-8BE3-4DDC797C987D}" type="presOf" srcId="{51BCCC62-B3EC-4476-B835-C8AB096C80F9}" destId="{D5563B68-39FE-498E-B080-F10772E3E0E3}" srcOrd="0" destOrd="0" presId="urn:microsoft.com/office/officeart/2008/layout/LinedList"/>
    <dgm:cxn modelId="{595F4AEA-32F2-4C94-A4F1-AF8EA923FCC7}" srcId="{98835590-073D-4F7F-BF77-54B653ADF0A6}" destId="{0D1E80D2-76EB-4281-9DEB-1947DA9CD5AC}" srcOrd="1" destOrd="0" parTransId="{50FD8874-8F16-464D-B2DB-E5645FE33BE8}" sibTransId="{B7FB2A3C-153B-4542-BB27-2E9AF69CD07E}"/>
    <dgm:cxn modelId="{76BB78FF-B53D-4201-93A7-2D9FAD8B4BB1}" srcId="{98835590-073D-4F7F-BF77-54B653ADF0A6}" destId="{457A2FFD-CE3C-441B-8F9E-7874B62C37FD}" srcOrd="3" destOrd="0" parTransId="{5B56829A-7D88-43BB-A9C9-F9B0AEBE9FEB}" sibTransId="{B26B17EC-6AFD-431F-87D6-14A75B7EF02B}"/>
    <dgm:cxn modelId="{18F4C7BF-C5A8-4CD6-96E4-6323D2699712}" type="presParOf" srcId="{42AEA725-4AA0-4117-AA65-E491F2774813}" destId="{97C03C5D-AA61-4640-803B-37E29B7D5E2F}" srcOrd="0" destOrd="0" presId="urn:microsoft.com/office/officeart/2008/layout/LinedList"/>
    <dgm:cxn modelId="{6AAFB1C8-5930-4F0C-9E40-FB8BA36DA5CB}" type="presParOf" srcId="{42AEA725-4AA0-4117-AA65-E491F2774813}" destId="{09006B31-F59C-47CC-BCAF-781AB412BEC6}" srcOrd="1" destOrd="0" presId="urn:microsoft.com/office/officeart/2008/layout/LinedList"/>
    <dgm:cxn modelId="{41EA76B1-28C3-4553-AE43-DA2B0C1028EE}" type="presParOf" srcId="{09006B31-F59C-47CC-BCAF-781AB412BEC6}" destId="{D5563B68-39FE-498E-B080-F10772E3E0E3}" srcOrd="0" destOrd="0" presId="urn:microsoft.com/office/officeart/2008/layout/LinedList"/>
    <dgm:cxn modelId="{3FFCD131-FE74-46E5-A9AE-B17DAF323B7E}" type="presParOf" srcId="{09006B31-F59C-47CC-BCAF-781AB412BEC6}" destId="{A7B183EF-C4C3-4A32-B69E-80D592529AD3}" srcOrd="1" destOrd="0" presId="urn:microsoft.com/office/officeart/2008/layout/LinedList"/>
    <dgm:cxn modelId="{894ADB7D-D258-44CF-8C44-1B9EB0621372}" type="presParOf" srcId="{42AEA725-4AA0-4117-AA65-E491F2774813}" destId="{C75A2A4F-46B0-45F3-A159-65BF934B2CB2}" srcOrd="2" destOrd="0" presId="urn:microsoft.com/office/officeart/2008/layout/LinedList"/>
    <dgm:cxn modelId="{8F1AC7DA-ECC0-44C2-BC4C-82B9CD874BAA}" type="presParOf" srcId="{42AEA725-4AA0-4117-AA65-E491F2774813}" destId="{AD6438CE-0FBA-4C36-89E5-679B6CBB96BA}" srcOrd="3" destOrd="0" presId="urn:microsoft.com/office/officeart/2008/layout/LinedList"/>
    <dgm:cxn modelId="{D11E0FCB-371C-44FE-A2BC-2B2A724253D8}" type="presParOf" srcId="{AD6438CE-0FBA-4C36-89E5-679B6CBB96BA}" destId="{DE65415F-E195-4DF7-94D1-6D1A261330B5}" srcOrd="0" destOrd="0" presId="urn:microsoft.com/office/officeart/2008/layout/LinedList"/>
    <dgm:cxn modelId="{8B43E4AF-403C-4B26-BF4C-260232535F23}" type="presParOf" srcId="{AD6438CE-0FBA-4C36-89E5-679B6CBB96BA}" destId="{D27A11E6-CC0D-498A-8068-EB9A693A5FF4}" srcOrd="1" destOrd="0" presId="urn:microsoft.com/office/officeart/2008/layout/LinedList"/>
    <dgm:cxn modelId="{F0DAC4C1-0FC6-47DE-ACB6-86FA387C878A}" type="presParOf" srcId="{42AEA725-4AA0-4117-AA65-E491F2774813}" destId="{93163021-13B3-4D54-9E07-96495BD33903}" srcOrd="4" destOrd="0" presId="urn:microsoft.com/office/officeart/2008/layout/LinedList"/>
    <dgm:cxn modelId="{E9BC84B4-862B-4BDC-9FD0-2E17B347361B}" type="presParOf" srcId="{42AEA725-4AA0-4117-AA65-E491F2774813}" destId="{CAF65FFB-9BEA-4F1B-B07D-56F5BCC2350A}" srcOrd="5" destOrd="0" presId="urn:microsoft.com/office/officeart/2008/layout/LinedList"/>
    <dgm:cxn modelId="{9677D86C-B8C9-4490-9E4F-9AD0DC2F9D33}" type="presParOf" srcId="{CAF65FFB-9BEA-4F1B-B07D-56F5BCC2350A}" destId="{49025635-C5C0-4471-BA5A-39705807BA95}" srcOrd="0" destOrd="0" presId="urn:microsoft.com/office/officeart/2008/layout/LinedList"/>
    <dgm:cxn modelId="{4045A2C2-F31D-4E8C-A127-21D36AC2A776}" type="presParOf" srcId="{CAF65FFB-9BEA-4F1B-B07D-56F5BCC2350A}" destId="{1FB9A724-1119-4CE1-B114-177E86FFDF72}" srcOrd="1" destOrd="0" presId="urn:microsoft.com/office/officeart/2008/layout/LinedList"/>
    <dgm:cxn modelId="{A03862E0-8B84-4619-BCD9-6F57E81D7580}" type="presParOf" srcId="{42AEA725-4AA0-4117-AA65-E491F2774813}" destId="{90477D88-2D56-470E-81CC-69EC1160230F}" srcOrd="6" destOrd="0" presId="urn:microsoft.com/office/officeart/2008/layout/LinedList"/>
    <dgm:cxn modelId="{BBEF0070-D3F4-4E88-A13E-CFEA7FC7E63C}" type="presParOf" srcId="{42AEA725-4AA0-4117-AA65-E491F2774813}" destId="{2CB139B9-0C1B-4DB4-9EAA-198558FACAC6}" srcOrd="7" destOrd="0" presId="urn:microsoft.com/office/officeart/2008/layout/LinedList"/>
    <dgm:cxn modelId="{07D08875-A00C-4206-97D2-03E473B31A4D}" type="presParOf" srcId="{2CB139B9-0C1B-4DB4-9EAA-198558FACAC6}" destId="{FA4020C5-5B67-42D0-B33E-6BCD8DE0AAE2}" srcOrd="0" destOrd="0" presId="urn:microsoft.com/office/officeart/2008/layout/LinedList"/>
    <dgm:cxn modelId="{487E5B38-F404-45B7-AB97-DC21CB3977E5}" type="presParOf" srcId="{2CB139B9-0C1B-4DB4-9EAA-198558FACAC6}" destId="{06D622CD-EBE5-4F3B-AB68-4032404BBB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C03C5D-AA61-4640-803B-37E29B7D5E2F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3B68-39FE-498E-B080-F10772E3E0E3}">
      <dsp:nvSpPr>
        <dsp:cNvPr id="0" name=""/>
        <dsp:cNvSpPr/>
      </dsp:nvSpPr>
      <dsp:spPr>
        <a:xfrm>
          <a:off x="0" y="0"/>
          <a:ext cx="10131425" cy="92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cs typeface="Calibri"/>
            </a:rPr>
            <a:t>Programas de TV como MasterChef tem nos mostrado o quão intensa é nossa relação com os alimentos e suas formas de preparo.</a:t>
          </a:r>
          <a:endParaRPr lang="en-US" sz="1800" kern="1200" dirty="0">
            <a:latin typeface="Calibri"/>
            <a:cs typeface="Calibri"/>
          </a:endParaRPr>
        </a:p>
      </dsp:txBody>
      <dsp:txXfrm>
        <a:off x="0" y="0"/>
        <a:ext cx="10131425" cy="921680"/>
      </dsp:txXfrm>
    </dsp:sp>
    <dsp:sp modelId="{C75A2A4F-46B0-45F3-A159-65BF934B2CB2}">
      <dsp:nvSpPr>
        <dsp:cNvPr id="0" name=""/>
        <dsp:cNvSpPr/>
      </dsp:nvSpPr>
      <dsp:spPr>
        <a:xfrm>
          <a:off x="0" y="921680"/>
          <a:ext cx="1013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5415F-E195-4DF7-94D1-6D1A261330B5}">
      <dsp:nvSpPr>
        <dsp:cNvPr id="0" name=""/>
        <dsp:cNvSpPr/>
      </dsp:nvSpPr>
      <dsp:spPr>
        <a:xfrm>
          <a:off x="0" y="921680"/>
          <a:ext cx="10131425" cy="92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Em um mundo cada vez mais rápido, observa-se</a:t>
          </a:r>
          <a:r>
            <a:rPr lang="pt-BR" sz="1800" kern="1200" dirty="0">
              <a:latin typeface="Calibri Light" panose="020F0302020204030204"/>
            </a:rPr>
            <a:t> o</a:t>
          </a:r>
          <a:r>
            <a:rPr lang="pt-BR" sz="1800" kern="1200" dirty="0"/>
            <a:t> aumento da busca por soluções imediatas como fast food e alimentos calóricos com baixo valor nutricional, tendo por consequência o alto índice de indivíduos obesos na sociedade.</a:t>
          </a:r>
          <a:endParaRPr lang="en-US" sz="1800" kern="1200" dirty="0"/>
        </a:p>
      </dsp:txBody>
      <dsp:txXfrm>
        <a:off x="0" y="921680"/>
        <a:ext cx="10131425" cy="921680"/>
      </dsp:txXfrm>
    </dsp:sp>
    <dsp:sp modelId="{93163021-13B3-4D54-9E07-96495BD33903}">
      <dsp:nvSpPr>
        <dsp:cNvPr id="0" name=""/>
        <dsp:cNvSpPr/>
      </dsp:nvSpPr>
      <dsp:spPr>
        <a:xfrm>
          <a:off x="0" y="1843361"/>
          <a:ext cx="1013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25635-C5C0-4471-BA5A-39705807BA95}">
      <dsp:nvSpPr>
        <dsp:cNvPr id="0" name=""/>
        <dsp:cNvSpPr/>
      </dsp:nvSpPr>
      <dsp:spPr>
        <a:xfrm>
          <a:off x="0" y="1843361"/>
          <a:ext cx="10131425" cy="92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cs typeface="Calibri"/>
            </a:rPr>
            <a:t>O aumento da obesidade, em parte, é influenciada pela internet devido a propagação de anúncios relacionados ao fast food.</a:t>
          </a:r>
          <a:endParaRPr lang="en-US" sz="1800" kern="1200" dirty="0">
            <a:latin typeface="Calibri"/>
            <a:cs typeface="Calibri"/>
          </a:endParaRPr>
        </a:p>
      </dsp:txBody>
      <dsp:txXfrm>
        <a:off x="0" y="1843361"/>
        <a:ext cx="10131425" cy="921680"/>
      </dsp:txXfrm>
    </dsp:sp>
    <dsp:sp modelId="{90477D88-2D56-470E-81CC-69EC1160230F}">
      <dsp:nvSpPr>
        <dsp:cNvPr id="0" name=""/>
        <dsp:cNvSpPr/>
      </dsp:nvSpPr>
      <dsp:spPr>
        <a:xfrm>
          <a:off x="0" y="2765042"/>
          <a:ext cx="101314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20C5-5B67-42D0-B33E-6BCD8DE0AAE2}">
      <dsp:nvSpPr>
        <dsp:cNvPr id="0" name=""/>
        <dsp:cNvSpPr/>
      </dsp:nvSpPr>
      <dsp:spPr>
        <a:xfrm>
          <a:off x="0" y="2765042"/>
          <a:ext cx="10131425" cy="92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/>
              <a:cs typeface="Calibri"/>
            </a:rPr>
            <a:t>O foco principal é atingir o público que queira emagrecer e melhorar a qualidade de vida.</a:t>
          </a:r>
          <a:endParaRPr lang="en-US" sz="1800" kern="1200" dirty="0">
            <a:latin typeface="Calibri"/>
            <a:cs typeface="Calibri"/>
          </a:endParaRPr>
        </a:p>
      </dsp:txBody>
      <dsp:txXfrm>
        <a:off x="0" y="2765042"/>
        <a:ext cx="10131425" cy="92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2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6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17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06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05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22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36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9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1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de-DE" sz="6000" b="1">
                <a:latin typeface="Segoe UI"/>
                <a:cs typeface="Calibri Light"/>
              </a:rPr>
              <a:t>COMBATE A OBESIDADE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370254" cy="263557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1400">
                <a:latin typeface="Segoe UI Light"/>
                <a:cs typeface="Segoe UI"/>
              </a:rPr>
              <a:t>INTEGRANTES: </a:t>
            </a:r>
            <a:endParaRPr lang="pt-BR" sz="1400">
              <a:latin typeface="Segoe UI Light"/>
              <a:ea typeface="+mn-lt"/>
              <a:cs typeface="Segoe UI Light"/>
            </a:endParaRPr>
          </a:p>
          <a:p>
            <a:pPr algn="ctr">
              <a:lnSpc>
                <a:spcPct val="90000"/>
              </a:lnSpc>
            </a:pPr>
            <a:r>
              <a:rPr lang="de-DE" sz="1400">
                <a:latin typeface="Segoe UI Light"/>
                <a:ea typeface="+mn-lt"/>
                <a:cs typeface="+mn-lt"/>
              </a:rPr>
              <a:t>Arthur Victor de Paula</a:t>
            </a:r>
            <a:endParaRPr lang="pt-BR" sz="1400">
              <a:latin typeface="Segoe UI Light"/>
              <a:ea typeface="+mn-lt"/>
              <a:cs typeface="Segoe UI Light"/>
            </a:endParaRPr>
          </a:p>
          <a:p>
            <a:pPr algn="ctr">
              <a:lnSpc>
                <a:spcPct val="90000"/>
              </a:lnSpc>
            </a:pPr>
            <a:r>
              <a:rPr lang="de-DE" sz="1400">
                <a:latin typeface="Segoe UI Light"/>
                <a:ea typeface="+mn-lt"/>
                <a:cs typeface="+mn-lt"/>
              </a:rPr>
              <a:t>Bruno Ferreira</a:t>
            </a:r>
            <a:endParaRPr lang="pt-BR" sz="1400">
              <a:latin typeface="Segoe UI Light"/>
              <a:cs typeface="Segoe UI Light"/>
            </a:endParaRPr>
          </a:p>
          <a:p>
            <a:pPr algn="ctr">
              <a:lnSpc>
                <a:spcPct val="90000"/>
              </a:lnSpc>
            </a:pPr>
            <a:r>
              <a:rPr lang="de-DE" sz="1400" err="1">
                <a:latin typeface="Segoe UI Light"/>
                <a:ea typeface="+mn-lt"/>
                <a:cs typeface="+mn-lt"/>
              </a:rPr>
              <a:t>Júlia</a:t>
            </a:r>
            <a:r>
              <a:rPr lang="de-DE" sz="1400">
                <a:latin typeface="Segoe UI Light"/>
                <a:ea typeface="+mn-lt"/>
                <a:cs typeface="+mn-lt"/>
              </a:rPr>
              <a:t> Mendes Lima da Cunha</a:t>
            </a:r>
          </a:p>
          <a:p>
            <a:pPr algn="ctr">
              <a:lnSpc>
                <a:spcPct val="90000"/>
              </a:lnSpc>
            </a:pPr>
            <a:r>
              <a:rPr lang="de-DE" sz="1400">
                <a:latin typeface="Segoe UI Light"/>
                <a:ea typeface="+mn-lt"/>
                <a:cs typeface="+mn-lt"/>
              </a:rPr>
              <a:t>Vinicius Monteiro </a:t>
            </a:r>
            <a:r>
              <a:rPr lang="de-DE" sz="1400" err="1">
                <a:latin typeface="Segoe UI Light"/>
                <a:ea typeface="+mn-lt"/>
                <a:cs typeface="+mn-lt"/>
              </a:rPr>
              <a:t>Fortino</a:t>
            </a:r>
            <a:endParaRPr lang="de-DE" sz="1400">
              <a:latin typeface="Segoe UI Light"/>
              <a:ea typeface="+mn-lt"/>
              <a:cs typeface="+mn-lt"/>
            </a:endParaRPr>
          </a:p>
          <a:p>
            <a:pPr algn="ctr">
              <a:lnSpc>
                <a:spcPct val="90000"/>
              </a:lnSpc>
            </a:pPr>
            <a:endParaRPr lang="de-DE" sz="1400">
              <a:latin typeface="Segoe UI Light"/>
              <a:cs typeface="Calibri" panose="020F0502020204030204"/>
            </a:endParaRPr>
          </a:p>
        </p:txBody>
      </p:sp>
      <p:cxnSp>
        <p:nvCxnSpPr>
          <p:cNvPr id="25" name="Straight Connector 23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EA306-AA3E-4224-876A-B7D87FA3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857" y="3772619"/>
            <a:ext cx="4826181" cy="70864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/>
              <a:t>Tela de Nutricionistas</a:t>
            </a:r>
            <a:endParaRPr lang="pt-BR"/>
          </a:p>
          <a:p>
            <a:endParaRPr lang="pt-BR">
              <a:cs typeface="Calibri Light"/>
            </a:endParaRPr>
          </a:p>
        </p:txBody>
      </p:sp>
      <p:pic>
        <p:nvPicPr>
          <p:cNvPr id="3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535A9E5D-C005-4CBD-AEFE-F9717A9D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15" y="245942"/>
            <a:ext cx="5403909" cy="65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C3D894-549A-4808-A2A4-39B53721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Tela de Vídeos</a:t>
            </a:r>
          </a:p>
        </p:txBody>
      </p:sp>
      <p:pic>
        <p:nvPicPr>
          <p:cNvPr id="3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9305E04-74EC-412B-B89F-60BC3887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46" y="645517"/>
            <a:ext cx="7402307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92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570C43-0C34-40BB-8070-8199D0DE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718" y="4420342"/>
            <a:ext cx="3122219" cy="1805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TELA DE USUÁRIO</a:t>
            </a:r>
            <a:br>
              <a:rPr lang="en-US" sz="4800" dirty="0">
                <a:cs typeface="Calibri Light"/>
              </a:rPr>
            </a:br>
            <a:endParaRPr lang="en-US" sz="4800">
              <a:cs typeface="Calibri Light"/>
            </a:endParaRPr>
          </a:p>
        </p:txBody>
      </p:sp>
      <p:pic>
        <p:nvPicPr>
          <p:cNvPr id="4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F20A50-F078-4810-9737-A84DA63DA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3" y="639098"/>
            <a:ext cx="6769357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779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EB340-0875-456F-A228-EE9BAD78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Conclusão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657A4D-3C1A-459B-9B63-07F07AB2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A obesidade é uma doença que atinge milhares de pessoas do mundo, e devido à rotina desgastante e a falta de tempo diária, a cada ano, o índice de indivíduos obesos aumenta. Em parte, a internet é contribuinte para esse crescimento, pois a mesma contém muitas informações e propagandas sobre Fast Food, um tipo de alimento que é conhecido pelo seu preparo rápido, mas que infelizmente, prejudica o organismo.</a:t>
            </a:r>
            <a:endParaRPr lang="pt-BR"/>
          </a:p>
          <a:p>
            <a:pPr algn="just">
              <a:buClr>
                <a:srgbClr val="FFFFFF"/>
              </a:buClr>
            </a:pPr>
            <a:endParaRPr lang="pt-BR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Conclui-se que, para se tornar uma pessoa saudável, é necessário a mudança de hábitos,  ter acompanhamento profissional para exercícios e dieta. Portanto, o nosso site se mostrou condizente com o propósito.  </a:t>
            </a:r>
            <a:endParaRPr lang="pt-BR">
              <a:cs typeface="Calibri"/>
            </a:endParaRPr>
          </a:p>
          <a:p>
            <a:pPr algn="just">
              <a:buClr>
                <a:srgbClr val="FFFFFF"/>
              </a:buClr>
            </a:pPr>
            <a:endParaRPr lang="pt-BR">
              <a:ea typeface="+mn-lt"/>
              <a:cs typeface="+mn-lt"/>
            </a:endParaRPr>
          </a:p>
          <a:p>
            <a:pPr algn="just">
              <a:buClr>
                <a:srgbClr val="FFFFFF"/>
              </a:buClr>
            </a:pPr>
            <a:r>
              <a:rPr lang="pt-BR">
                <a:ea typeface="+mn-lt"/>
                <a:cs typeface="+mn-lt"/>
              </a:rPr>
              <a:t>Percebemos que esse projeto foi essencial para o nosso crescimento profissional, onde tivemos o nosso primeiro contato com a criação de um site, além disso, foi importante para refletirmos e analisarmos a nossa qualidade de vida em relação a nossa alimentação. Acreditamos que esse projeto possa ajudar milhares de pessoas que possuem dificuldade em emagrecer e que também queiram melhorar a sua qualidade de vida.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9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2AE50-3F3B-4AF6-9F53-C3436707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>
                <a:latin typeface="Segoe UI"/>
                <a:cs typeface="Calibri Light"/>
              </a:rPr>
              <a:t>cONTEXTO</a:t>
            </a:r>
            <a:endParaRPr lang="pt-BR">
              <a:latin typeface="Segoe UI"/>
            </a:endParaRPr>
          </a:p>
        </p:txBody>
      </p:sp>
      <p:graphicFrame>
        <p:nvGraphicFramePr>
          <p:cNvPr id="48" name="Espaço Reservado para Conteúdo 2">
            <a:extLst>
              <a:ext uri="{FF2B5EF4-FFF2-40B4-BE49-F238E27FC236}">
                <a16:creationId xmlns:a16="http://schemas.microsoft.com/office/drawing/2014/main" id="{2DD70ACA-E351-4CCD-844C-7984F74AB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596955"/>
              </p:ext>
            </p:extLst>
          </p:nvPr>
        </p:nvGraphicFramePr>
        <p:xfrm>
          <a:off x="1030857" y="2392023"/>
          <a:ext cx="10131425" cy="368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8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E47BF-9790-4CFA-9BAF-CF5C6C61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pt-BR">
                <a:cs typeface="Calibri Light"/>
              </a:rPr>
              <a:t>Requisitos</a:t>
            </a:r>
            <a:endParaRPr lang="pt-BR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952B7-825F-4A2E-B0D7-0B0DB5B6D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884" y="1667661"/>
            <a:ext cx="6517543" cy="4557849"/>
          </a:xfrm>
        </p:spPr>
        <p:txBody>
          <a:bodyPr>
            <a:normAutofit/>
          </a:bodyPr>
          <a:lstStyle/>
          <a:p>
            <a:r>
              <a:rPr lang="pt-BR">
                <a:cs typeface="Calibri"/>
              </a:rPr>
              <a:t>Página Inicial com notícias atualizadas da obesidade</a:t>
            </a:r>
          </a:p>
          <a:p>
            <a:pPr>
              <a:buClr>
                <a:srgbClr val="FFFFFF"/>
              </a:buClr>
            </a:pPr>
            <a:r>
              <a:rPr lang="pt-BR">
                <a:cs typeface="Calibri"/>
              </a:rPr>
              <a:t>Visualizar restaurantes</a:t>
            </a:r>
          </a:p>
          <a:p>
            <a:pPr>
              <a:buClr>
                <a:srgbClr val="FFFFFF"/>
              </a:buClr>
            </a:pPr>
            <a:r>
              <a:rPr lang="pt-BR">
                <a:cs typeface="Calibri"/>
              </a:rPr>
              <a:t>Contatos de profissionais da nutrição</a:t>
            </a:r>
          </a:p>
          <a:p>
            <a:pPr>
              <a:buClr>
                <a:srgbClr val="FFFFFF"/>
              </a:buClr>
            </a:pPr>
            <a:r>
              <a:rPr lang="pt-BR">
                <a:cs typeface="Calibri"/>
              </a:rPr>
              <a:t>Comentários podem ser feito por usuários</a:t>
            </a:r>
          </a:p>
          <a:p>
            <a:pPr>
              <a:buClr>
                <a:srgbClr val="FFFFFF"/>
              </a:buClr>
            </a:pPr>
            <a:r>
              <a:rPr lang="pt-BR">
                <a:cs typeface="Calibri"/>
              </a:rPr>
              <a:t>Informar IMC</a:t>
            </a:r>
          </a:p>
          <a:p>
            <a:pPr>
              <a:buClr>
                <a:srgbClr val="FFFFFF"/>
              </a:buClr>
            </a:pPr>
            <a:r>
              <a:rPr lang="pt-BR">
                <a:cs typeface="Calibri"/>
              </a:rPr>
              <a:t>Vídeos de exercícios físicos</a:t>
            </a:r>
          </a:p>
          <a:p>
            <a:pPr>
              <a:buClr>
                <a:srgbClr val="FFFFFF"/>
              </a:buClr>
            </a:pPr>
            <a:endParaRPr lang="pt-BR"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2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A8DD160-5D0A-4237-B6DC-832470688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6166"/>
              </p:ext>
            </p:extLst>
          </p:nvPr>
        </p:nvGraphicFramePr>
        <p:xfrm>
          <a:off x="600335" y="284211"/>
          <a:ext cx="10905066" cy="585457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905066">
                  <a:extLst>
                    <a:ext uri="{9D8B030D-6E8A-4147-A177-3AD203B41FA5}">
                      <a16:colId xmlns:a16="http://schemas.microsoft.com/office/drawing/2014/main" val="3902681299"/>
                    </a:ext>
                  </a:extLst>
                </a:gridCol>
              </a:tblGrid>
              <a:tr h="10456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BR" sz="2800" b="1" i="0" u="none" strike="noStrike" cap="none" spc="30" noProof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2800" b="1" i="0" u="none" strike="noStrike" cap="none" spc="30" noProof="0" dirty="0">
                          <a:solidFill>
                            <a:schemeClr val="tx1"/>
                          </a:solidFill>
                          <a:latin typeface="Arial"/>
                        </a:rPr>
                        <a:t>Requisitos Funcionais</a:t>
                      </a:r>
                      <a:endParaRPr lang="pt-BR" sz="2800" b="1" cap="none" spc="3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15856" marT="79278" marB="792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88450"/>
                  </a:ext>
                </a:extLst>
              </a:tr>
              <a:tr h="510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RF-01: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O site deve apresentar, na página principal, notícias atualizadas sobre a obesidade.</a:t>
                      </a:r>
                    </a:p>
                    <a:p>
                      <a:pPr lvl="0">
                        <a:buNone/>
                      </a:pPr>
                      <a:endParaRPr lang="pt-BR" sz="2300" b="0" i="0" u="none" strike="noStrike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88907"/>
                  </a:ext>
                </a:extLst>
              </a:tr>
              <a:tr h="8254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RF-02: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O site deve permitir ao usuário visualizar restaurantes que possuem cardápios de preferências dos usuários.</a:t>
                      </a:r>
                    </a:p>
                  </a:txBody>
                  <a:tcPr marL="79278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44357"/>
                  </a:ext>
                </a:extLst>
              </a:tr>
              <a:tr h="510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RF-03: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O site deve apresentar contatos de profissionais da área de nutrição.</a:t>
                      </a:r>
                    </a:p>
                  </a:txBody>
                  <a:tcPr marL="0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569009"/>
                  </a:ext>
                </a:extLst>
              </a:tr>
              <a:tr h="825485">
                <a:tc>
                  <a:txBody>
                    <a:bodyPr/>
                    <a:lstStyle/>
                    <a:p>
                      <a:r>
                        <a:rPr lang="pt-BR" sz="2300" cap="none" spc="0" dirty="0">
                          <a:solidFill>
                            <a:schemeClr val="tx1"/>
                          </a:solidFill>
                        </a:rPr>
                        <a:t>RF-04: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O site deve permitir que os usuários façam comentários nos conteúdos como forma de feedback.</a:t>
                      </a:r>
                      <a:endParaRPr lang="pt-BR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9278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657316"/>
                  </a:ext>
                </a:extLst>
              </a:tr>
              <a:tr h="8254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RF-05: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O site deve ter uma página específica que permita o usuário de colocar suas informações corporais para saber o seu IMC.</a:t>
                      </a:r>
                      <a:endParaRPr lang="pt-BR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543168"/>
                  </a:ext>
                </a:extLst>
              </a:tr>
              <a:tr h="8254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</a:rPr>
                        <a:t>RF-06: </a:t>
                      </a:r>
                      <a:r>
                        <a:rPr lang="pt-BR" sz="2300" b="0" i="0" u="none" strike="noStrike" cap="none" spc="0" noProof="0" dirty="0">
                          <a:solidFill>
                            <a:schemeClr val="tx1"/>
                          </a:solidFill>
                          <a:latin typeface="Calibri"/>
                        </a:rPr>
                        <a:t>O site deve conter vídeos de exercícios físicos, gravados e elaborados por profissionais da área.</a:t>
                      </a:r>
                      <a:endParaRPr lang="pt-BR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9278" marR="158555" marT="79278" marB="792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08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8FBB1F0-5FD8-4F72-8DA1-C53B4334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74910"/>
              </p:ext>
            </p:extLst>
          </p:nvPr>
        </p:nvGraphicFramePr>
        <p:xfrm>
          <a:off x="643467" y="975166"/>
          <a:ext cx="10905066" cy="490767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905066">
                  <a:extLst>
                    <a:ext uri="{9D8B030D-6E8A-4147-A177-3AD203B41FA5}">
                      <a16:colId xmlns:a16="http://schemas.microsoft.com/office/drawing/2014/main" val="2534965868"/>
                    </a:ext>
                  </a:extLst>
                </a:gridCol>
              </a:tblGrid>
              <a:tr h="1180086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endParaRPr lang="pt-BR" sz="3200" b="1" cap="none" spc="3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pt-BR" sz="3200" b="1" cap="none" spc="30">
                          <a:solidFill>
                            <a:schemeClr val="tx1"/>
                          </a:solidFill>
                          <a:effectLst/>
                        </a:rPr>
                        <a:t>Requisitos não Funcionais​</a:t>
                      </a:r>
                    </a:p>
                  </a:txBody>
                  <a:tcPr marL="0" marR="18112" marT="90560" marB="9056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837510"/>
                  </a:ext>
                </a:extLst>
              </a:tr>
              <a:tr h="931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RNF-01: </a:t>
                      </a: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O sistema deve permitir que o usuário cadastre seus dados em até 5 minutos.</a:t>
                      </a:r>
                      <a:endParaRPr lang="pt-BR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1120" marT="90560" marB="905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751"/>
                  </a:ext>
                </a:extLst>
              </a:tr>
              <a:tr h="931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RNF-02: </a:t>
                      </a: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</a:rPr>
                        <a:t>O site deverá ter compatibilidade com meios mobile (Android e IOS).                </a:t>
                      </a:r>
                      <a:endParaRPr lang="pt-BR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560" marR="181120" marT="90560" marB="905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905179"/>
                  </a:ext>
                </a:extLst>
              </a:tr>
              <a:tr h="931896">
                <a:tc>
                  <a:txBody>
                    <a:bodyPr/>
                    <a:lstStyle/>
                    <a:p>
                      <a:pPr rtl="0" fontAlgn="base"/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RNF-03: </a:t>
                      </a: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 site deverá ser responsivo permitindo a visualização em um celular ou tablet.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181120" marT="90560" marB="905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475237"/>
                  </a:ext>
                </a:extLst>
              </a:tr>
              <a:tr h="931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RNF-04</a:t>
                      </a:r>
                      <a:r>
                        <a:rPr lang="pt-BR" sz="2300" cap="none" spc="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pt-BR" sz="2300" b="0" i="0" u="none" strike="noStrike" cap="none" spc="0" noProof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O site deve funcionar nos principais navegadores da atualidade (Google Chrome, Firefox, Microsoft Edge, Opera)</a:t>
                      </a:r>
                      <a:endParaRPr lang="pt-BR" sz="2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560" marR="181120" marT="90560" marB="905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12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60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D96EA-B9C8-4146-BF1A-8AE8FE43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pt-BR">
                <a:cs typeface="Calibri Light"/>
              </a:rPr>
              <a:t>Solução implementada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5316314-ACE0-442B-89C4-6FC3F776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Imagem 1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406CFD6-223E-4451-B261-0B8A2FB1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87782"/>
            <a:ext cx="6095593" cy="352020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66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CD9B70-80F4-4502-926E-3088E9E9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Tela </a:t>
            </a:r>
            <a:r>
              <a:rPr lang="en-US" sz="4800" err="1"/>
              <a:t>inicial</a:t>
            </a:r>
          </a:p>
        </p:txBody>
      </p:sp>
      <p:pic>
        <p:nvPicPr>
          <p:cNvPr id="6" name="Imagem 6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B6F0496F-2E72-44E4-B31F-4810717DB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583" y="135890"/>
            <a:ext cx="3844648" cy="65911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009878-1386-4ED0-ACEF-368D61FC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57" y="648929"/>
            <a:ext cx="6272981" cy="37368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Tela de usuário</a:t>
            </a:r>
          </a:p>
          <a:p>
            <a:pPr algn="r"/>
            <a:endParaRPr lang="en-US" sz="4800"/>
          </a:p>
        </p:txBody>
      </p:sp>
      <p:pic>
        <p:nvPicPr>
          <p:cNvPr id="3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BD4A0A1-04D6-4C63-8345-C1E1BEC01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26" y="493404"/>
            <a:ext cx="6283360" cy="597201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56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428CC-5B19-498B-BD98-6BEEA7D0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197" y="3427562"/>
            <a:ext cx="4021048" cy="996192"/>
          </a:xfrm>
        </p:spPr>
        <p:txBody>
          <a:bodyPr>
            <a:noAutofit/>
          </a:bodyPr>
          <a:lstStyle/>
          <a:p>
            <a:pPr algn="ctr"/>
            <a:r>
              <a:rPr lang="pt-BR" sz="4800">
                <a:ea typeface="+mj-lt"/>
                <a:cs typeface="+mj-lt"/>
              </a:rPr>
              <a:t>Tela de Restaurantes</a:t>
            </a:r>
            <a:endParaRPr lang="pt-BR">
              <a:cs typeface="Calibri Light" panose="020F0302020204030204"/>
            </a:endParaRPr>
          </a:p>
        </p:txBody>
      </p:sp>
      <p:pic>
        <p:nvPicPr>
          <p:cNvPr id="3" name="Imagem 3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D3C63AB2-7D94-4711-98EB-ADEB558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59" y="432040"/>
            <a:ext cx="5481727" cy="61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7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Celestial</vt:lpstr>
      <vt:lpstr>COMBATE A OBESIDADE</vt:lpstr>
      <vt:lpstr>cONTEXTO</vt:lpstr>
      <vt:lpstr>Requisitos</vt:lpstr>
      <vt:lpstr>Apresentação do PowerPoint</vt:lpstr>
      <vt:lpstr>Apresentação do PowerPoint</vt:lpstr>
      <vt:lpstr>Solução implementada</vt:lpstr>
      <vt:lpstr>Tela inicial</vt:lpstr>
      <vt:lpstr>Tela de usuário </vt:lpstr>
      <vt:lpstr>Tela de Restaurantes</vt:lpstr>
      <vt:lpstr>Tela de Nutricionistas </vt:lpstr>
      <vt:lpstr>Tela de Vídeos</vt:lpstr>
      <vt:lpstr>TELA DE USUÁRIO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33</cp:revision>
  <dcterms:created xsi:type="dcterms:W3CDTF">2021-12-04T01:57:04Z</dcterms:created>
  <dcterms:modified xsi:type="dcterms:W3CDTF">2021-12-07T03:27:25Z</dcterms:modified>
</cp:coreProperties>
</file>