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0" r:id="rId3"/>
    <p:sldId id="264" r:id="rId4"/>
    <p:sldId id="257" r:id="rId5"/>
    <p:sldId id="268" r:id="rId6"/>
    <p:sldId id="261" r:id="rId7"/>
    <p:sldId id="281" r:id="rId8"/>
    <p:sldId id="258" r:id="rId9"/>
    <p:sldId id="265" r:id="rId10"/>
    <p:sldId id="284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5" autoAdjust="0"/>
  </p:normalViewPr>
  <p:slideViewPr>
    <p:cSldViewPr snapToGrid="0">
      <p:cViewPr varScale="1">
        <p:scale>
          <a:sx n="76" d="100"/>
          <a:sy n="76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9257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31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7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9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2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0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17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99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7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Black" panose="020B0A04020102020204" pitchFamily="34" charset="0"/>
              </a:rPr>
              <a:t>PROJETO MERCADO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62" r="28126" b="26358"/>
          <a:stretch/>
        </p:blipFill>
        <p:spPr>
          <a:xfrm>
            <a:off x="4186237" y="512098"/>
            <a:ext cx="771525" cy="57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525" y="91578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>
              <a:buClr>
                <a:srgbClr val="999999"/>
              </a:buClr>
            </a:pPr>
            <a:r>
              <a:rPr lang="en-US" sz="1400" dirty="0">
                <a:latin typeface="Arial Black" panose="020B0A04020102020204" pitchFamily="34" charset="0"/>
              </a:rPr>
              <a:t>CONCLUSÃO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89;p16"/>
          <p:cNvSpPr txBox="1">
            <a:spLocks noGrp="1"/>
          </p:cNvSpPr>
          <p:nvPr>
            <p:ph type="body" idx="1"/>
          </p:nvPr>
        </p:nvSpPr>
        <p:spPr>
          <a:xfrm>
            <a:off x="357062" y="728929"/>
            <a:ext cx="8429625" cy="3714484"/>
          </a:xfrm>
        </p:spPr>
        <p:txBody>
          <a:bodyPr/>
          <a:lstStyle/>
          <a:p>
            <a:pPr marL="114300" indent="0">
              <a:buNone/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desenvolvimento do sistema cumpriu com os objetivos propostos, disponibilizando um sistema capaz de auxiliar o usuário no gerenciamento de suas pesquisas de compras. O sistema pode ser acessado via web, no qual é possível pesquisar por preços de produtos em diferentes estabelecimentos.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andamento das 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membros da equipe tiveram que aprimorar seus conhecimentos nas ferramentas utilizadas. Preocupou-se também em manter a documentação atualizada e em aperfeiçoar o sistema a cada Sprint. Entre as funcionalidades que devem ser implementadas futuramente no sistema está a opção de criação de listas de compra, para possibilitar ao usuário mais praticidade.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que pode-se citar consiste no desenvolvimento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 opções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permitir que o usuário compartilhe suas listas de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monitorar e notificar por e-mail preço por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 e encaminhar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notificações de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promoções.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das funcionalidades que devem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implementadas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para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possibilitar essa expansão é a de submissão de preços por parte dos usuários, assim permitindo que o sistema sempre mantenha uma base de dados atualizada.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endParaRPr lang="en-US" sz="16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643062" y="1214438"/>
            <a:ext cx="6086475" cy="2443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Decisões são tomadas o tempo todo em nosso dia a dia, e sabe-se que o acesso à informação facilita a melhor tomada de decisão. Ter o conhecimento certo na hora certa pode trazer grandes benefícios tanto para empresas como para pessoas</a:t>
            </a:r>
            <a:r>
              <a:rPr lang="pt-BR" sz="1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>
              <a:buNone/>
            </a:pPr>
            <a:r>
              <a:rPr lang="pt-BR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Diante disso torna-se fundamental uma plataforma que permita aos usuários pesquisarem os preços de estabelecimentos próximos antes mesmo de sair de casa</a:t>
            </a:r>
            <a:r>
              <a:rPr lang="pt-BR" sz="1600" dirty="0"/>
              <a:t>. </a:t>
            </a:r>
            <a:endParaRPr sz="1600"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APRESENTAÇÃO</a:t>
            </a:r>
            <a:endParaRPr sz="1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1088247" y="1324427"/>
            <a:ext cx="6967255" cy="2157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procura centralizar os dados para agilizar a pesquisa por produtos, para auxiliar o usuário a definir qual estabelecimento é mais barato. Para alcançar estes objetivos foi feita uma pesquisa de mercado que consistia em encontrar e analisar um possível público alvo e conhecer sistemas semelhantes. Com isso pode-se entender e assegurar que a solução apresentada pelo sistema fosse de acordo com o modo de navegação que o possível usuário está acostumado e que as funcionalidades corretas seriam implementadas.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Arial Black" panose="020B0A04020102020204" pitchFamily="34" charset="0"/>
              </a:rPr>
              <a:t>CONTEXTO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19600" y="551611"/>
            <a:ext cx="3535800" cy="240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200" b="1" dirty="0" smtClean="0">
                <a:solidFill>
                  <a:schemeClr val="accent1"/>
                </a:solidFill>
                <a:latin typeface="Arial Black" panose="020B0A04020102020204" pitchFamily="34" charset="0"/>
                <a:ea typeface="Droid Serif"/>
                <a:cs typeface="Droid Serif"/>
                <a:sym typeface="Droid Serif"/>
              </a:rPr>
              <a:t>PROBLEMA</a:t>
            </a:r>
            <a:endParaRPr lang="pt-BR" sz="1200" dirty="0">
              <a:solidFill>
                <a:schemeClr val="accent1"/>
              </a:solidFill>
              <a:latin typeface="Arial Black" panose="020B0A04020102020204" pitchFamily="34" charset="0"/>
              <a:ea typeface="Droid Serif"/>
              <a:cs typeface="Droid Serif"/>
              <a:sym typeface="Droid Serif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Está </a:t>
            </a: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relacionado com a dificuldade de realizar a pesquisa de preços em mercados. Os métodos mais comuns para pesquisa de preços atualmente são: </a:t>
            </a:r>
            <a:endParaRPr lang="pt-BR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Folhetos; </a:t>
            </a:r>
            <a:endParaRPr lang="pt-BR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pela internet; </a:t>
            </a:r>
            <a:endParaRPr lang="pt-BR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Anúncios na televisão; </a:t>
            </a:r>
            <a:endParaRPr lang="pt-BR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em mercados;</a:t>
            </a:r>
            <a:endParaRPr sz="1300" dirty="0">
              <a:solidFill>
                <a:srgbClr val="434343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733850" y="602280"/>
            <a:ext cx="3690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pt-BR" sz="1200" dirty="0" smtClean="0"/>
          </a:p>
          <a:p>
            <a:pPr lvl="0">
              <a:spcBef>
                <a:spcPts val="600"/>
              </a:spcBef>
            </a:pPr>
            <a:r>
              <a:rPr lang="pt-B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desses métodos possui problemas: Os folhetos possuem uma baixa quantidade de produtos. A pesquisa na internet pode não representar o preço que será encontrado na loja física. A pesquisa no mercado requer que o usuário visite o mercado, o que faz com que o usuário perca tempo visitando vários locais. E, por último, os anúncios de televisão, assim como os folhetos, possuem poucos itens</a:t>
            </a:r>
            <a:r>
              <a:rPr lang="pt-BR" sz="1200" dirty="0"/>
              <a:t>. 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9600" y="3269025"/>
            <a:ext cx="7704550" cy="14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Arial Black" panose="020B0A04020102020204" pitchFamily="34" charset="0"/>
                <a:ea typeface="Droid Serif"/>
                <a:cs typeface="Droid Serif"/>
                <a:sym typeface="Droid Serif"/>
              </a:rPr>
              <a:t>PUBLICO - ALVO</a:t>
            </a:r>
            <a:endParaRPr lang="pt-BR" sz="1200" dirty="0" smtClean="0">
              <a:solidFill>
                <a:schemeClr val="accent1"/>
              </a:solidFill>
              <a:latin typeface="Arial Black" panose="020B0A04020102020204" pitchFamily="34" charset="0"/>
              <a:ea typeface="Droid Serif"/>
              <a:cs typeface="Droid Serif"/>
              <a:sym typeface="Droid Serif"/>
            </a:endParaRPr>
          </a:p>
          <a:p>
            <a:pPr lvl="0">
              <a:spcBef>
                <a:spcPts val="1000"/>
              </a:spcBef>
            </a:pPr>
            <a:r>
              <a:rPr lang="pt-B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todas as pessoas podem se beneficiar com a plataforma que informa o preço de mercadorias por região, o foco do trabalho está no público que alcançou a maior idade por terem sua própria renda. Desta forma, estabeleceu-se como público-alvo deste aplicativo os homens e mulheres entre 18 e 60 anos que possuem sua própria renda e que fazem uso de aplicativos.</a:t>
            </a:r>
            <a:endParaRPr lang="en" sz="1300" b="1" dirty="0" smtClean="0">
              <a:solidFill>
                <a:srgbClr val="434343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Arial Black" panose="020B0A04020102020204" pitchFamily="34" charset="0"/>
              </a:rPr>
              <a:t>REQUISITOS</a:t>
            </a:r>
            <a:endParaRPr sz="1400" dirty="0">
              <a:latin typeface="Arial Black" panose="020B0A04020102020204" pitchFamily="34" charset="0"/>
            </a:endParaRPr>
          </a:p>
        </p:txBody>
      </p:sp>
      <p:graphicFrame>
        <p:nvGraphicFramePr>
          <p:cNvPr id="157" name="Google Shape;157;p24"/>
          <p:cNvGraphicFramePr/>
          <p:nvPr>
            <p:extLst>
              <p:ext uri="{D42A27DB-BD31-4B8C-83A1-F6EECF244321}">
                <p14:modId xmlns:p14="http://schemas.microsoft.com/office/powerpoint/2010/main" val="213635686"/>
              </p:ext>
            </p:extLst>
          </p:nvPr>
        </p:nvGraphicFramePr>
        <p:xfrm>
          <a:off x="1171576" y="523847"/>
          <a:ext cx="7248398" cy="1871374"/>
        </p:xfrm>
        <a:graphic>
          <a:graphicData uri="http://schemas.openxmlformats.org/drawingml/2006/table">
            <a:tbl>
              <a:tblPr>
                <a:noFill/>
                <a:tableStyleId>{B9D65BA1-6D69-4548-B479-736EBF70C33D}</a:tableStyleId>
              </a:tblPr>
              <a:tblGrid>
                <a:gridCol w="906049"/>
                <a:gridCol w="906049"/>
                <a:gridCol w="3624200"/>
                <a:gridCol w="1812100"/>
              </a:tblGrid>
              <a:tr h="50485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ea typeface="Droid Serif"/>
                          <a:cs typeface="Droid Serif"/>
                          <a:sym typeface="Droid Serif"/>
                        </a:rPr>
                        <a:t>ID</a:t>
                      </a:r>
                      <a:endParaRPr sz="110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100" dirty="0" smtClean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                            </a:t>
                      </a:r>
                      <a:r>
                        <a:rPr lang="pt-BR" sz="110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ea typeface="Droid Serif"/>
                          <a:cs typeface="Droid Serif"/>
                          <a:sym typeface="Droid Serif"/>
                        </a:rPr>
                        <a:t>DESCRIÇÃO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ea typeface="Droid Serif"/>
                          <a:cs typeface="Droid Serif"/>
                          <a:sym typeface="Droid Serif"/>
                        </a:rPr>
                        <a:t>PRIORIDADE</a:t>
                      </a:r>
                      <a:endParaRPr sz="110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08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2"/>
                          </a:solidFill>
                          <a:latin typeface="Times New Roman" panose="02020603050405020304" pitchFamily="18" charset="0"/>
                          <a:ea typeface="Droid Serif"/>
                          <a:cs typeface="Times New Roman" panose="02020603050405020304" pitchFamily="18" charset="0"/>
                          <a:sym typeface="Droid Serif"/>
                        </a:rPr>
                        <a:t>RF-01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oferecer uma funcionalidade de filtro que permita que o usuário filtre por produto, preço de mercadoria e localização. 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45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2"/>
                          </a:solidFill>
                          <a:latin typeface="Times New Roman" panose="02020603050405020304" pitchFamily="18" charset="0"/>
                          <a:ea typeface="Droid Serif"/>
                          <a:cs typeface="Times New Roman" panose="02020603050405020304" pitchFamily="18" charset="0"/>
                          <a:sym typeface="Droid Serif"/>
                        </a:rPr>
                        <a:t>RF-03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possuir uma área de cadastro e </a:t>
                      </a:r>
                      <a:r>
                        <a:rPr lang="pt-B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 rot="16200000">
            <a:off x="-216097" y="1396939"/>
            <a:ext cx="1846659" cy="24288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lvl="0"/>
            <a:r>
              <a:rPr lang="pt-BR" sz="12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FUNCIONAIS</a:t>
            </a:r>
            <a:endParaRPr lang="pt-BR" sz="1200" b="1" dirty="0">
              <a:solidFill>
                <a:schemeClr val="accent1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sp>
        <p:nvSpPr>
          <p:cNvPr id="7" name="Retângulo 6"/>
          <p:cNvSpPr/>
          <p:nvPr/>
        </p:nvSpPr>
        <p:spPr>
          <a:xfrm rot="16200000">
            <a:off x="-433979" y="3500808"/>
            <a:ext cx="2215991" cy="30931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lvl="0"/>
            <a:r>
              <a:rPr lang="pt-BR" sz="12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NÃO</a:t>
            </a:r>
          </a:p>
          <a:p>
            <a:pPr lvl="0"/>
            <a:r>
              <a:rPr lang="pt-BR" sz="12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 FUNCIONAIS</a:t>
            </a:r>
            <a:endParaRPr lang="pt-BR" sz="1200" b="1" dirty="0">
              <a:solidFill>
                <a:schemeClr val="accent1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graphicFrame>
        <p:nvGraphicFramePr>
          <p:cNvPr id="8" name="Google Shape;157;p24"/>
          <p:cNvGraphicFramePr/>
          <p:nvPr>
            <p:extLst>
              <p:ext uri="{D42A27DB-BD31-4B8C-83A1-F6EECF244321}">
                <p14:modId xmlns:p14="http://schemas.microsoft.com/office/powerpoint/2010/main" val="3448347590"/>
              </p:ext>
            </p:extLst>
          </p:nvPr>
        </p:nvGraphicFramePr>
        <p:xfrm>
          <a:off x="1189451" y="2485872"/>
          <a:ext cx="7239000" cy="1290597"/>
        </p:xfrm>
        <a:graphic>
          <a:graphicData uri="http://schemas.openxmlformats.org/drawingml/2006/table">
            <a:tbl>
              <a:tblPr>
                <a:noFill/>
                <a:tableStyleId>{B9D65BA1-6D69-4548-B479-736EBF70C33D}</a:tableStyleId>
              </a:tblPr>
              <a:tblGrid>
                <a:gridCol w="904875"/>
                <a:gridCol w="904875"/>
                <a:gridCol w="3619500"/>
                <a:gridCol w="1809750"/>
              </a:tblGrid>
              <a:tr h="609568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ea typeface="Droid Serif"/>
                          <a:cs typeface="Droid Serif"/>
                          <a:sym typeface="Droid Serif"/>
                        </a:rPr>
                        <a:t>ID</a:t>
                      </a:r>
                      <a:endParaRPr sz="110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100" dirty="0" smtClean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                            </a:t>
                      </a:r>
                      <a:r>
                        <a:rPr lang="pt-BR" sz="110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ea typeface="Droid Serif"/>
                          <a:cs typeface="Droid Serif"/>
                          <a:sym typeface="Droid Serif"/>
                        </a:rPr>
                        <a:t>DESCRIÇÃO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ea typeface="Droid Serif"/>
                          <a:cs typeface="Droid Serif"/>
                          <a:sym typeface="Droid Serif"/>
                        </a:rPr>
                        <a:t>PRIORIDADE</a:t>
                      </a:r>
                      <a:endParaRPr sz="110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30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2"/>
                          </a:solidFill>
                          <a:latin typeface="Times New Roman" panose="02020603050405020304" pitchFamily="18" charset="0"/>
                          <a:ea typeface="Droid Serif"/>
                          <a:cs typeface="Times New Roman" panose="02020603050405020304" pitchFamily="18" charset="0"/>
                          <a:sym typeface="Droid Serif"/>
                        </a:rPr>
                        <a:t>RNF-01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ser compatível no </a:t>
                      </a:r>
                      <a:r>
                        <a:rPr lang="pt-B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IOS 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952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2"/>
                          </a:solidFill>
                          <a:latin typeface="Times New Roman" panose="02020603050405020304" pitchFamily="18" charset="0"/>
                          <a:ea typeface="Droid Serif"/>
                          <a:cs typeface="Times New Roman" panose="02020603050405020304" pitchFamily="18" charset="0"/>
                          <a:sym typeface="Droid Serif"/>
                        </a:rPr>
                        <a:t>RNF-02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ter tempo de resposta baixo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Arial"/>
                        </a:rPr>
                        <a:t>Média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67474"/>
              </p:ext>
            </p:extLst>
          </p:nvPr>
        </p:nvGraphicFramePr>
        <p:xfrm>
          <a:off x="1187450" y="3767202"/>
          <a:ext cx="7239000" cy="1005820"/>
        </p:xfrm>
        <a:graphic>
          <a:graphicData uri="http://schemas.openxmlformats.org/drawingml/2006/table">
            <a:tbl>
              <a:tblPr>
                <a:noFill/>
                <a:tableStyleId>{B9D65BA1-6D69-4548-B479-736EBF70C33D}</a:tableStyleId>
              </a:tblPr>
              <a:tblGrid>
                <a:gridCol w="904875"/>
                <a:gridCol w="904875"/>
                <a:gridCol w="3619500"/>
                <a:gridCol w="1809750"/>
              </a:tblGrid>
              <a:tr h="330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2"/>
                          </a:solidFill>
                          <a:latin typeface="Times New Roman" panose="02020603050405020304" pitchFamily="18" charset="0"/>
                          <a:ea typeface="Droid Serif"/>
                          <a:cs typeface="Times New Roman" panose="02020603050405020304" pitchFamily="18" charset="0"/>
                          <a:sym typeface="Droid Serif"/>
                        </a:rPr>
                        <a:t>RNF-03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permitir ao usuário completar uma tarefa de cadastro/atualização de mercadoria em 1 minuto. 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Arial"/>
                        </a:rPr>
                        <a:t>Média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952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2"/>
                          </a:solidFill>
                          <a:latin typeface="Times New Roman" panose="02020603050405020304" pitchFamily="18" charset="0"/>
                          <a:ea typeface="Droid Serif"/>
                          <a:cs typeface="Times New Roman" panose="02020603050405020304" pitchFamily="18" charset="0"/>
                          <a:sym typeface="Droid Serif"/>
                        </a:rPr>
                        <a:t>RNF-04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Droid Serif"/>
                        <a:cs typeface="Times New Roman" panose="02020603050405020304" pitchFamily="18" charset="0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ser compatível com os principais navegadores. 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pt-BR" sz="12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Arial Black" panose="020B0A04020102020204" pitchFamily="34" charset="0"/>
              </a:rPr>
              <a:t> TELA DE INICIO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42901" y="372497"/>
            <a:ext cx="4086223" cy="58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Produtos em menu </a:t>
            </a:r>
            <a:r>
              <a:rPr lang="pt-BR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rotativo                                              </a:t>
            </a:r>
          </a:p>
          <a:p>
            <a:pPr marL="76200" lvl="0" indent="0"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956080"/>
            <a:ext cx="8129587" cy="3501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Arial Black" panose="020B0A04020102020204" pitchFamily="34" charset="0"/>
              </a:rPr>
              <a:t>TELA DE BUSCA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442" name="Google Shape;442;p3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Retângulo 5"/>
          <p:cNvSpPr/>
          <p:nvPr/>
        </p:nvSpPr>
        <p:spPr>
          <a:xfrm>
            <a:off x="531813" y="45940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de Produtos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942974"/>
            <a:ext cx="7343776" cy="3472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2925" y="394838"/>
            <a:ext cx="1317900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Arial Black" panose="020B0A04020102020204" pitchFamily="34" charset="0"/>
              </a:rPr>
              <a:t>TELA PARCEIROS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0" y="1616828"/>
            <a:ext cx="7715250" cy="165266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14250" y="107469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de Parceiros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525" y="91578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Arial Black" panose="020B0A04020102020204" pitchFamily="34" charset="0"/>
              </a:rPr>
              <a:t>LOGIN, CADASTRO E ESQUECEU MINHA SENHA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3" y="1006616"/>
            <a:ext cx="1815522" cy="210829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64" y="1049246"/>
            <a:ext cx="2781541" cy="14174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1" y="890457"/>
            <a:ext cx="3314987" cy="310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627</Words>
  <Application>Microsoft Office PowerPoint</Application>
  <PresentationFormat>Apresentação na tela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Times New Roman</vt:lpstr>
      <vt:lpstr>Droid Serif</vt:lpstr>
      <vt:lpstr>Arial</vt:lpstr>
      <vt:lpstr>Arial Black</vt:lpstr>
      <vt:lpstr>Montserrat</vt:lpstr>
      <vt:lpstr>Perdita template</vt:lpstr>
      <vt:lpstr>PROJETO MERCADO</vt:lpstr>
      <vt:lpstr>Apresentação do PowerPoint</vt:lpstr>
      <vt:lpstr>APRESENTAÇÃO</vt:lpstr>
      <vt:lpstr>CONTEXTO</vt:lpstr>
      <vt:lpstr>REQUISITOS</vt:lpstr>
      <vt:lpstr> TELA DE INICIO</vt:lpstr>
      <vt:lpstr>TELA DE BUSCA</vt:lpstr>
      <vt:lpstr>TELA PARCEIROS</vt:lpstr>
      <vt:lpstr>LOGIN, CADASTRO E ESQUECEU MINHA SENHA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MERCADO</dc:title>
  <dc:creator>Valcilene Aparecida França Miranda</dc:creator>
  <cp:lastModifiedBy>Valcilene Aparecida França Miranda</cp:lastModifiedBy>
  <cp:revision>26</cp:revision>
  <dcterms:modified xsi:type="dcterms:W3CDTF">2021-12-06T12:30:50Z</dcterms:modified>
</cp:coreProperties>
</file>