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C3A921C-151A-20F3-A984-D210C6C32DD1}">
  <a:tblStyle styleId="{0C3A921C-151A-20F3-A984-D210C6C32DD1}" styleName="Medium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B62D03-61BE-4375-A09E-1A5F52812816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604CFD-BB44-43B3-AB5E-A43C6C122BA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40000"/>
            <a:lumOff val="6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m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1" y="0"/>
            <a:ext cx="4828730" cy="6857998"/>
          </a:xfrm>
          <a:prstGeom prst="rect">
            <a:avLst/>
          </a:prstGeom>
        </p:spPr>
      </p:pic>
      <p:sp>
        <p:nvSpPr>
          <p:cNvPr id="5" name="TextBox 1" hidden="0"/>
          <p:cNvSpPr txBox="1"/>
          <p:nvPr isPhoto="0" userDrawn="0"/>
        </p:nvSpPr>
        <p:spPr bwMode="auto">
          <a:xfrm>
            <a:off x="5230540" y="1555011"/>
            <a:ext cx="5264755" cy="220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sz="7200" b="0">
                <a:ln w="38099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noFill/>
                <a:latin typeface="Bookman Old Style"/>
              </a:rPr>
              <a:t>RADAR</a:t>
            </a:r>
            <a:endParaRPr sz="7200" b="0">
              <a:ln w="38099">
                <a:solidFill>
                  <a:schemeClr val="accent4">
                    <a:lumMod val="75000"/>
                  </a:schemeClr>
                </a:solidFill>
                <a:prstDash val="solid"/>
              </a:ln>
              <a:noFill/>
            </a:endParaRPr>
          </a:p>
          <a:p>
            <a:pPr>
              <a:defRPr/>
            </a:pPr>
            <a:r>
              <a:rPr lang="en-US" sz="7200" b="0">
                <a:ln w="38099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noFill/>
                <a:latin typeface="Bookman Old Style"/>
              </a:rPr>
              <a:t>LITERÁRIO</a:t>
            </a:r>
            <a:endParaRPr sz="7200" b="0">
              <a:ln w="38099">
                <a:solidFill>
                  <a:schemeClr val="accent4">
                    <a:lumMod val="75000"/>
                  </a:schemeClr>
                </a:solidFill>
                <a:prstDash val="solid"/>
              </a:ln>
              <a:noFill/>
            </a:endParaRPr>
          </a:p>
        </p:txBody>
      </p:sp>
      <p:cxnSp>
        <p:nvCxnSpPr>
          <p:cNvPr id="6" name="Straight Connector 4" hidden="0"/>
          <p:cNvCxnSpPr>
            <a:cxnSpLocks/>
          </p:cNvCxnSpPr>
          <p:nvPr isPhoto="0" userDrawn="0"/>
        </p:nvCxnSpPr>
        <p:spPr bwMode="auto">
          <a:xfrm>
            <a:off x="4828728" y="1022257"/>
            <a:ext cx="7051040" cy="0"/>
          </a:xfrm>
          <a:prstGeom prst="line">
            <a:avLst/>
          </a:prstGeom>
          <a:ln w="19049" cap="flat" cmpd="sng" algn="ctr">
            <a:solidFill>
              <a:schemeClr val="accent4">
                <a:lumMod val="74901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 hidden="0"/>
          <p:cNvCxnSpPr>
            <a:cxnSpLocks/>
          </p:cNvCxnSpPr>
          <p:nvPr isPhoto="0" userDrawn="0"/>
        </p:nvCxnSpPr>
        <p:spPr bwMode="auto">
          <a:xfrm>
            <a:off x="4828728" y="4510652"/>
            <a:ext cx="7051040" cy="0"/>
          </a:xfrm>
          <a:prstGeom prst="line">
            <a:avLst/>
          </a:prstGeom>
          <a:ln w="38099" cap="flat" cmpd="sng" algn="ctr">
            <a:solidFill>
              <a:schemeClr val="accent4">
                <a:lumMod val="74901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9" hidden="0"/>
          <p:cNvSpPr txBox="1"/>
          <p:nvPr isPhoto="0" userDrawn="0"/>
        </p:nvSpPr>
        <p:spPr bwMode="auto">
          <a:xfrm flipH="0" flipV="0">
            <a:off x="5258193" y="5170266"/>
            <a:ext cx="6349999" cy="1215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sz="2400" b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latin typeface="Bookman Old Style"/>
              </a:rPr>
              <a:t>PLATAFORMA</a:t>
            </a:r>
            <a:r>
              <a:rPr lang="pt-BR" sz="2400" b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latin typeface="Bookman Old Style"/>
              </a:rPr>
              <a:t> PARA</a:t>
            </a:r>
            <a:r>
              <a:rPr lang="pt-BR" sz="2400" b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latin typeface="Bookman Old Style"/>
              </a:rPr>
              <a:t> </a:t>
            </a:r>
            <a:endParaRPr lang="en-US" sz="2400" b="1">
              <a:ln>
                <a:noFill/>
              </a:ln>
              <a:solidFill>
                <a:schemeClr val="accent4">
                  <a:lumMod val="50000"/>
                </a:schemeClr>
              </a:solidFill>
              <a:latin typeface="Bookman Old Style"/>
            </a:endParaRPr>
          </a:p>
          <a:p>
            <a:pPr>
              <a:defRPr/>
            </a:pPr>
            <a:r>
              <a:rPr lang="pt-BR" sz="2400" b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latin typeface="Bookman Old Style"/>
              </a:rPr>
              <a:t>GERENCIA</a:t>
            </a:r>
            <a:r>
              <a:rPr lang="pt-BR" sz="2400" b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latin typeface="Bookman Old Style"/>
              </a:rPr>
              <a:t>R</a:t>
            </a:r>
            <a:r>
              <a:rPr lang="en-US" sz="2400" b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latin typeface="Bookman Old Style"/>
              </a:rPr>
              <a:t> LIVROS</a:t>
            </a:r>
            <a:r>
              <a:rPr lang="pt-BR" sz="2400" b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latin typeface="Bookman Old Style"/>
              </a:rPr>
              <a:t> FAVORITOS</a:t>
            </a:r>
            <a:endParaRPr sz="2400" b="1">
              <a:ln>
                <a:noFill/>
              </a:ln>
              <a:solidFill>
                <a:schemeClr val="accent4">
                  <a:lumMod val="50000"/>
                </a:schemeClr>
              </a:solidFill>
              <a:latin typeface="Bookman Old Sty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5070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13" hidden="0"/>
          <p:cNvGrpSpPr/>
          <p:nvPr isPhoto="0" userDrawn="0"/>
        </p:nvGrpSpPr>
        <p:grpSpPr bwMode="auto">
          <a:xfrm>
            <a:off x="0" y="0"/>
            <a:ext cx="12190423" cy="6858000"/>
            <a:chOff x="0" y="0"/>
            <a:chExt cx="12190423" cy="6858000"/>
          </a:xfrm>
        </p:grpSpPr>
        <p:sp>
          <p:nvSpPr>
            <p:cNvPr id="5" name="Rectangle 14" hidden="0"/>
            <p:cNvSpPr/>
            <p:nvPr isPhoto="0" userDrawn="0"/>
          </p:nvSpPr>
          <p:spPr bwMode="auto">
            <a:xfrm>
              <a:off x="0" y="0"/>
              <a:ext cx="12190423" cy="6858000"/>
            </a:xfrm>
            <a:prstGeom prst="rect">
              <a:avLst/>
            </a:prstGeom>
            <a:solidFill>
              <a:srgbClr val="D8B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8" hidden="0"/>
            <p:cNvSpPr/>
            <p:nvPr isPhoto="0" userDrawn="0"/>
          </p:nvSpPr>
          <p:spPr bwMode="auto">
            <a:xfrm>
              <a:off x="30653" y="0"/>
              <a:ext cx="12063972" cy="6766560"/>
            </a:xfrm>
            <a:prstGeom prst="rect">
              <a:avLst/>
            </a:prstGeom>
            <a:solidFill>
              <a:srgbClr val="DFC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9" hidden="0"/>
            <p:cNvSpPr/>
            <p:nvPr isPhoto="0" userDrawn="0"/>
          </p:nvSpPr>
          <p:spPr bwMode="auto">
            <a:xfrm>
              <a:off x="30652" y="0"/>
              <a:ext cx="11978394" cy="6675120"/>
            </a:xfrm>
            <a:prstGeom prst="rect">
              <a:avLst/>
            </a:prstGeom>
            <a:solidFill>
              <a:srgbClr val="E7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20" hidden="0"/>
            <p:cNvSpPr/>
            <p:nvPr isPhoto="0" userDrawn="0"/>
          </p:nvSpPr>
          <p:spPr bwMode="auto">
            <a:xfrm>
              <a:off x="30653" y="0"/>
              <a:ext cx="11892818" cy="6583680"/>
            </a:xfrm>
            <a:prstGeom prst="rect">
              <a:avLst/>
            </a:prstGeom>
            <a:gradFill>
              <a:gsLst>
                <a:gs pos="0">
                  <a:srgbClr val="E7E3D9"/>
                </a:gs>
                <a:gs pos="100000">
                  <a:srgbClr val="ECE1C9">
                    <a:shade val="100000"/>
                    <a:satMod val="11500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Arrow: Pentagon 17" hidden="0"/>
          <p:cNvSpPr/>
          <p:nvPr isPhoto="0" userDrawn="0"/>
        </p:nvSpPr>
        <p:spPr bwMode="auto">
          <a:xfrm>
            <a:off x="-85090" y="352034"/>
            <a:ext cx="5010149" cy="729761"/>
          </a:xfrm>
          <a:prstGeom prst="homePlate">
            <a:avLst>
              <a:gd name="adj" fmla="val 50000"/>
            </a:avLst>
          </a:prstGeom>
          <a:solidFill>
            <a:srgbClr val="E08174"/>
          </a:solidFill>
          <a:ln>
            <a:noFill/>
          </a:ln>
          <a:effectLst>
            <a:outerShdw blurRad="50800" dist="38100" dir="2700000" rotWithShape="0" algn="tl">
              <a:srgbClr val="B64F4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>
              <a:defRPr/>
            </a:pPr>
            <a:r>
              <a:rPr lang="en-US" sz="2000" b="1">
                <a:solidFill>
                  <a:srgbClr val="262626"/>
                </a:solidFill>
                <a:latin typeface="Century Schoolbook"/>
              </a:rPr>
              <a:t>INTRODUÇÃO</a:t>
            </a:r>
            <a:endParaRPr lang="en-US" b="1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0" name="Espaço Reservado para Conteúdo 2" hidden="0"/>
          <p:cNvSpPr txBox="1"/>
          <p:nvPr isPhoto="0" userDrawn="0"/>
        </p:nvSpPr>
        <p:spPr bwMode="auto">
          <a:xfrm flipH="0" flipV="0">
            <a:off x="982049" y="2234354"/>
            <a:ext cx="10227899" cy="376089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pt-BR" sz="2800">
                <a:solidFill>
                  <a:schemeClr val="tx1">
                    <a:lumMod val="85000"/>
                    <a:lumOff val="15000"/>
                  </a:schemeClr>
                </a:solidFill>
                <a:latin typeface="Segoe Print"/>
              </a:rPr>
              <a:t>Diante da dificuldade em encontrar livros de difícil aquisição, o “RADAR LITERÁRIO” tem como intuito criar uma plataforma que permita a busca e o gerenciamento dos livros favoritos do usuário.</a:t>
            </a:r>
            <a:endParaRPr/>
          </a:p>
          <a:p>
            <a:pPr>
              <a:defRPr/>
            </a:pPr>
            <a:endParaRPr lang="pt-BR" sz="2800">
              <a:solidFill>
                <a:schemeClr val="tx1">
                  <a:lumMod val="85000"/>
                  <a:lumOff val="15000"/>
                </a:schemeClr>
              </a:solidFill>
              <a:latin typeface="Segoe Print"/>
            </a:endParaRPr>
          </a:p>
          <a:p>
            <a:pPr>
              <a:defRPr/>
            </a:pPr>
            <a:endParaRPr lang="pt-BR">
              <a:latin typeface="Segoe Pri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5070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2" hidden="0"/>
          <p:cNvGrpSpPr/>
          <p:nvPr isPhoto="0" userDrawn="0"/>
        </p:nvGrpSpPr>
        <p:grpSpPr bwMode="auto">
          <a:xfrm>
            <a:off x="-30478" y="0"/>
            <a:ext cx="12220902" cy="6858000"/>
            <a:chOff x="0" y="0"/>
            <a:chExt cx="12220902" cy="6858000"/>
          </a:xfrm>
        </p:grpSpPr>
        <p:sp>
          <p:nvSpPr>
            <p:cNvPr id="5" name="Rectangle 16" hidden="0"/>
            <p:cNvSpPr/>
            <p:nvPr isPhoto="0" userDrawn="0"/>
          </p:nvSpPr>
          <p:spPr bwMode="auto">
            <a:xfrm>
              <a:off x="0" y="0"/>
              <a:ext cx="12220902" cy="6858000"/>
            </a:xfrm>
            <a:prstGeom prst="rect">
              <a:avLst/>
            </a:prstGeom>
            <a:solidFill>
              <a:srgbClr val="D8B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 hidden="0"/>
            <p:cNvSpPr/>
            <p:nvPr isPhoto="0" userDrawn="0"/>
          </p:nvSpPr>
          <p:spPr bwMode="auto">
            <a:xfrm>
              <a:off x="30730" y="0"/>
              <a:ext cx="12094134" cy="6766560"/>
            </a:xfrm>
            <a:prstGeom prst="rect">
              <a:avLst/>
            </a:prstGeom>
            <a:solidFill>
              <a:srgbClr val="DFC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2" hidden="0"/>
            <p:cNvSpPr/>
            <p:nvPr isPhoto="0" userDrawn="0"/>
          </p:nvSpPr>
          <p:spPr bwMode="auto">
            <a:xfrm>
              <a:off x="30729" y="0"/>
              <a:ext cx="12008343" cy="6675120"/>
            </a:xfrm>
            <a:prstGeom prst="rect">
              <a:avLst/>
            </a:prstGeom>
            <a:solidFill>
              <a:srgbClr val="E7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 hidden="0"/>
            <p:cNvSpPr/>
            <p:nvPr isPhoto="0" userDrawn="0"/>
          </p:nvSpPr>
          <p:spPr bwMode="auto">
            <a:xfrm>
              <a:off x="30730" y="0"/>
              <a:ext cx="11922553" cy="6583680"/>
            </a:xfrm>
            <a:prstGeom prst="rect">
              <a:avLst/>
            </a:prstGeom>
            <a:gradFill>
              <a:gsLst>
                <a:gs pos="0">
                  <a:srgbClr val="E7E3D9"/>
                </a:gs>
                <a:gs pos="100000">
                  <a:srgbClr val="ECE1C9">
                    <a:shade val="100000"/>
                    <a:satMod val="11500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Arrow: Pentagon 17" hidden="0"/>
          <p:cNvSpPr/>
          <p:nvPr isPhoto="0" userDrawn="0"/>
        </p:nvSpPr>
        <p:spPr bwMode="auto">
          <a:xfrm>
            <a:off x="-85090" y="352034"/>
            <a:ext cx="5010149" cy="729761"/>
          </a:xfrm>
          <a:prstGeom prst="homePlate">
            <a:avLst>
              <a:gd name="adj" fmla="val 50000"/>
            </a:avLst>
          </a:prstGeom>
          <a:solidFill>
            <a:srgbClr val="E08174"/>
          </a:solidFill>
          <a:ln>
            <a:noFill/>
          </a:ln>
          <a:effectLst>
            <a:outerShdw blurRad="50800" dist="38100" dir="2700000" rotWithShape="0" algn="tl">
              <a:srgbClr val="B64F4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>
              <a:defRPr/>
            </a:pPr>
            <a:r>
              <a:rPr lang="en-US" sz="2000" b="1">
                <a:solidFill>
                  <a:srgbClr val="262626"/>
                </a:solidFill>
                <a:latin typeface="Century Schoolbook"/>
              </a:rPr>
              <a:t>PROBLEMA</a:t>
            </a:r>
            <a:endParaRPr lang="en-US" b="1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0" name="TextBox 19" hidden="0"/>
          <p:cNvSpPr txBox="1"/>
          <p:nvPr isPhoto="0" userDrawn="0"/>
        </p:nvSpPr>
        <p:spPr bwMode="auto">
          <a:xfrm flipH="0" flipV="0">
            <a:off x="384185" y="2828533"/>
            <a:ext cx="11154684" cy="20954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pt-BR" sz="2200">
                <a:solidFill>
                  <a:schemeClr val="tx1">
                    <a:lumMod val="85000"/>
                    <a:lumOff val="15000"/>
                  </a:schemeClr>
                </a:solidFill>
                <a:latin typeface="Segoe Print"/>
              </a:rPr>
              <a:t> Falta de informações detalhadas dos livros;</a:t>
            </a:r>
            <a:endParaRPr sz="2200">
              <a:solidFill>
                <a:schemeClr val="tx1">
                  <a:lumMod val="85000"/>
                  <a:lumOff val="15000"/>
                </a:schemeClr>
              </a:solidFill>
              <a:latin typeface="Segoe Print"/>
            </a:endParaRP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sz="2200"/>
          </a:p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pt-BR" sz="2200">
                <a:solidFill>
                  <a:schemeClr val="tx1">
                    <a:lumMod val="85000"/>
                    <a:lumOff val="15000"/>
                  </a:schemeClr>
                </a:solidFill>
                <a:latin typeface="Segoe Print"/>
              </a:rPr>
              <a:t> Dificuldade em encontrar livros de gêneros específicos em pesquisas virtuais.</a:t>
            </a:r>
            <a:endParaRPr sz="2200"/>
          </a:p>
        </p:txBody>
      </p:sp>
      <p:pic>
        <p:nvPicPr>
          <p:cNvPr id="11" name="Imagem 1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83799" y="135906"/>
            <a:ext cx="4022770" cy="2850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5070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2" hidden="0"/>
          <p:cNvGrpSpPr/>
          <p:nvPr isPhoto="0" userDrawn="0"/>
        </p:nvGrpSpPr>
        <p:grpSpPr bwMode="auto">
          <a:xfrm>
            <a:off x="-30478" y="0"/>
            <a:ext cx="12220902" cy="6858000"/>
            <a:chOff x="0" y="0"/>
            <a:chExt cx="12220902" cy="6858000"/>
          </a:xfrm>
        </p:grpSpPr>
        <p:sp>
          <p:nvSpPr>
            <p:cNvPr id="5" name="Rectangle 16" hidden="0"/>
            <p:cNvSpPr/>
            <p:nvPr isPhoto="0" userDrawn="0"/>
          </p:nvSpPr>
          <p:spPr bwMode="auto">
            <a:xfrm>
              <a:off x="0" y="0"/>
              <a:ext cx="12220902" cy="6858000"/>
            </a:xfrm>
            <a:prstGeom prst="rect">
              <a:avLst/>
            </a:prstGeom>
            <a:solidFill>
              <a:srgbClr val="D8B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 hidden="0"/>
            <p:cNvSpPr/>
            <p:nvPr isPhoto="0" userDrawn="0"/>
          </p:nvSpPr>
          <p:spPr bwMode="auto">
            <a:xfrm>
              <a:off x="30730" y="0"/>
              <a:ext cx="12094134" cy="6766560"/>
            </a:xfrm>
            <a:prstGeom prst="rect">
              <a:avLst/>
            </a:prstGeom>
            <a:solidFill>
              <a:srgbClr val="DFC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2" hidden="0"/>
            <p:cNvSpPr/>
            <p:nvPr isPhoto="0" userDrawn="0"/>
          </p:nvSpPr>
          <p:spPr bwMode="auto">
            <a:xfrm>
              <a:off x="30729" y="0"/>
              <a:ext cx="12008343" cy="6675120"/>
            </a:xfrm>
            <a:prstGeom prst="rect">
              <a:avLst/>
            </a:prstGeom>
            <a:solidFill>
              <a:srgbClr val="E7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 hidden="0"/>
            <p:cNvSpPr/>
            <p:nvPr isPhoto="0" userDrawn="0"/>
          </p:nvSpPr>
          <p:spPr bwMode="auto">
            <a:xfrm>
              <a:off x="30730" y="0"/>
              <a:ext cx="11922553" cy="6583680"/>
            </a:xfrm>
            <a:prstGeom prst="rect">
              <a:avLst/>
            </a:prstGeom>
            <a:gradFill>
              <a:gsLst>
                <a:gs pos="0">
                  <a:srgbClr val="E7E3D9"/>
                </a:gs>
                <a:gs pos="100000">
                  <a:srgbClr val="ECE1C9">
                    <a:shade val="100000"/>
                    <a:satMod val="11500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Arrow: Pentagon 17" hidden="0"/>
          <p:cNvSpPr/>
          <p:nvPr isPhoto="0" userDrawn="0"/>
        </p:nvSpPr>
        <p:spPr bwMode="auto">
          <a:xfrm>
            <a:off x="-85090" y="352034"/>
            <a:ext cx="5010149" cy="729761"/>
          </a:xfrm>
          <a:prstGeom prst="homePlate">
            <a:avLst>
              <a:gd name="adj" fmla="val 50000"/>
            </a:avLst>
          </a:prstGeom>
          <a:solidFill>
            <a:srgbClr val="E08174"/>
          </a:solidFill>
          <a:ln>
            <a:noFill/>
          </a:ln>
          <a:effectLst>
            <a:outerShdw blurRad="50800" dist="38100" dir="2700000" rotWithShape="0" algn="tl">
              <a:srgbClr val="B64F4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>
              <a:defRPr/>
            </a:pPr>
            <a:r>
              <a:rPr lang="en-US" sz="2000" b="1">
                <a:solidFill>
                  <a:srgbClr val="262626"/>
                </a:solidFill>
                <a:latin typeface="Century Schoolbook"/>
              </a:rPr>
              <a:t>OBJETIVOS</a:t>
            </a:r>
            <a:endParaRPr lang="en-US" b="1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0" name="TextBox 8" hidden="0"/>
          <p:cNvSpPr txBox="1"/>
          <p:nvPr isPhoto="0" userDrawn="0"/>
        </p:nvSpPr>
        <p:spPr bwMode="auto">
          <a:xfrm flipH="0" flipV="0">
            <a:off x="595625" y="2518191"/>
            <a:ext cx="8550324" cy="241575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pt-BR" sz="2000" b="0" i="0">
                <a:solidFill>
                  <a:schemeClr val="tx1"/>
                </a:solidFill>
                <a:latin typeface="Segoe Print"/>
              </a:rPr>
              <a:t> </a:t>
            </a:r>
            <a:r>
              <a:rPr lang="pt-BR" sz="2000" b="0" i="0">
                <a:solidFill>
                  <a:schemeClr val="tx1"/>
                </a:solidFill>
                <a:latin typeface="Segoe Print"/>
              </a:rPr>
              <a:t>Fornecer funcionalidades que permitam gerenciar os livros favoritos do usuário; </a:t>
            </a:r>
            <a:endParaRPr sz="2000"/>
          </a:p>
          <a:p>
            <a:pPr>
              <a:lnSpc>
                <a:spcPct val="150000"/>
              </a:lnSpc>
              <a:defRPr/>
            </a:pPr>
            <a:endParaRPr sz="2000"/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pt-BR" sz="2000" b="0" i="0">
                <a:solidFill>
                  <a:schemeClr val="tx1"/>
                </a:solidFill>
                <a:latin typeface="Segoe Print"/>
              </a:rPr>
              <a:t> Fornecer filtros nos campos de busca que permitam localizar informações sobre um livro específico de forma assertiva.  </a:t>
            </a:r>
            <a:endParaRPr sz="2000"/>
          </a:p>
        </p:txBody>
      </p:sp>
      <p:pic>
        <p:nvPicPr>
          <p:cNvPr id="11" name="Imagem 6" hidden="0"/>
          <p:cNvPicPr>
            <a:picLocks noChangeAspect="1"/>
          </p:cNvPicPr>
          <p:nvPr isPhoto="0" userDrawn="0"/>
        </p:nvPicPr>
        <p:blipFill>
          <a:blip r:embed="rId2">
            <a:alphaModFix amt="70000"/>
          </a:blip>
          <a:stretch/>
        </p:blipFill>
        <p:spPr bwMode="auto">
          <a:xfrm>
            <a:off x="9088799" y="815755"/>
            <a:ext cx="1958513" cy="1873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5070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2" hidden="0"/>
          <p:cNvGrpSpPr/>
          <p:nvPr isPhoto="0" userDrawn="0"/>
        </p:nvGrpSpPr>
        <p:grpSpPr bwMode="auto">
          <a:xfrm>
            <a:off x="-30478" y="0"/>
            <a:ext cx="12220902" cy="6858000"/>
            <a:chOff x="0" y="0"/>
            <a:chExt cx="12220902" cy="6858000"/>
          </a:xfrm>
        </p:grpSpPr>
        <p:sp>
          <p:nvSpPr>
            <p:cNvPr id="5" name="Rectangle 16" hidden="0"/>
            <p:cNvSpPr/>
            <p:nvPr isPhoto="0" userDrawn="0"/>
          </p:nvSpPr>
          <p:spPr bwMode="auto">
            <a:xfrm>
              <a:off x="0" y="0"/>
              <a:ext cx="12220902" cy="6858000"/>
            </a:xfrm>
            <a:prstGeom prst="rect">
              <a:avLst/>
            </a:prstGeom>
            <a:solidFill>
              <a:srgbClr val="D8B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 hidden="0"/>
            <p:cNvSpPr/>
            <p:nvPr isPhoto="0" userDrawn="0"/>
          </p:nvSpPr>
          <p:spPr bwMode="auto">
            <a:xfrm>
              <a:off x="30730" y="0"/>
              <a:ext cx="12094134" cy="6766560"/>
            </a:xfrm>
            <a:prstGeom prst="rect">
              <a:avLst/>
            </a:prstGeom>
            <a:solidFill>
              <a:srgbClr val="DFC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2" hidden="0"/>
            <p:cNvSpPr/>
            <p:nvPr isPhoto="0" userDrawn="0"/>
          </p:nvSpPr>
          <p:spPr bwMode="auto">
            <a:xfrm>
              <a:off x="30729" y="0"/>
              <a:ext cx="12008343" cy="6675120"/>
            </a:xfrm>
            <a:prstGeom prst="rect">
              <a:avLst/>
            </a:prstGeom>
            <a:solidFill>
              <a:srgbClr val="E7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 hidden="0"/>
            <p:cNvSpPr/>
            <p:nvPr isPhoto="0" userDrawn="0"/>
          </p:nvSpPr>
          <p:spPr bwMode="auto">
            <a:xfrm>
              <a:off x="30730" y="0"/>
              <a:ext cx="11922553" cy="6583680"/>
            </a:xfrm>
            <a:prstGeom prst="rect">
              <a:avLst/>
            </a:prstGeom>
            <a:gradFill>
              <a:gsLst>
                <a:gs pos="0">
                  <a:srgbClr val="E7E3D9"/>
                </a:gs>
                <a:gs pos="100000">
                  <a:srgbClr val="ECE1C9">
                    <a:shade val="100000"/>
                    <a:satMod val="11500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Arrow: Pentagon 17" hidden="0"/>
          <p:cNvSpPr/>
          <p:nvPr isPhoto="0" userDrawn="0"/>
        </p:nvSpPr>
        <p:spPr bwMode="auto">
          <a:xfrm>
            <a:off x="-85090" y="352034"/>
            <a:ext cx="5010149" cy="729761"/>
          </a:xfrm>
          <a:prstGeom prst="homePlate">
            <a:avLst>
              <a:gd name="adj" fmla="val 50000"/>
            </a:avLst>
          </a:prstGeom>
          <a:solidFill>
            <a:srgbClr val="E08174"/>
          </a:solidFill>
          <a:ln>
            <a:noFill/>
          </a:ln>
          <a:effectLst>
            <a:outerShdw blurRad="50800" dist="38100" dir="2700000" rotWithShape="0" algn="tl">
              <a:srgbClr val="B64F4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>
              <a:defRPr/>
            </a:pPr>
            <a:r>
              <a:rPr lang="en-US" sz="2000" b="1">
                <a:solidFill>
                  <a:srgbClr val="262626"/>
                </a:solidFill>
                <a:latin typeface="Century Schoolbook"/>
              </a:rPr>
              <a:t>PÚBLICO ALVO</a:t>
            </a:r>
            <a:endParaRPr lang="en-US" b="1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0" name="TextBox 8" hidden="0"/>
          <p:cNvSpPr txBox="1"/>
          <p:nvPr isPhoto="0" userDrawn="0"/>
        </p:nvSpPr>
        <p:spPr bwMode="auto">
          <a:xfrm>
            <a:off x="367026" y="1658238"/>
            <a:ext cx="11245853" cy="2980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>
                <a:latin typeface="Segoe Print"/>
                <a:ea typeface="Arial"/>
              </a:rPr>
              <a:t>Público que tem o hábito de ler livros, ou que busque um nicho específico de gêneros de livros.</a:t>
            </a:r>
            <a:endParaRPr/>
          </a:p>
          <a:p>
            <a:pPr marL="0" marR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Segoe Print"/>
              <a:ea typeface="Arial"/>
            </a:endParaRPr>
          </a:p>
          <a:p>
            <a:pPr marL="0" marR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>
                <a:latin typeface="Segoe Print"/>
                <a:ea typeface="Arial"/>
              </a:rPr>
              <a:t>Homens e mulheres, entre 15 e 50 anos, que estudam, trabalham, tem hábito por leitura de livros ou que leem materiais religiosos, e que possuam familiaridade com o uso de computadores e dispositivos móveis para pesquisas.</a:t>
            </a:r>
            <a:endParaRPr lang="en-US" sz="2000">
              <a:latin typeface="Segoe Print"/>
              <a:ea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5070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2" hidden="0"/>
          <p:cNvGrpSpPr/>
          <p:nvPr isPhoto="0" userDrawn="0"/>
        </p:nvGrpSpPr>
        <p:grpSpPr bwMode="auto">
          <a:xfrm>
            <a:off x="0" y="0"/>
            <a:ext cx="12190422" cy="6858000"/>
            <a:chOff x="0" y="0"/>
            <a:chExt cx="12190422" cy="6858000"/>
          </a:xfrm>
        </p:grpSpPr>
        <p:sp>
          <p:nvSpPr>
            <p:cNvPr id="5" name="Rectangle 16" hidden="0"/>
            <p:cNvSpPr/>
            <p:nvPr isPhoto="0" userDrawn="0"/>
          </p:nvSpPr>
          <p:spPr bwMode="auto">
            <a:xfrm>
              <a:off x="0" y="0"/>
              <a:ext cx="12190423" cy="6858000"/>
            </a:xfrm>
            <a:prstGeom prst="rect">
              <a:avLst/>
            </a:prstGeom>
            <a:solidFill>
              <a:srgbClr val="D8B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 hidden="0"/>
            <p:cNvSpPr/>
            <p:nvPr isPhoto="0" userDrawn="0"/>
          </p:nvSpPr>
          <p:spPr bwMode="auto">
            <a:xfrm>
              <a:off x="30652" y="0"/>
              <a:ext cx="12063972" cy="6766560"/>
            </a:xfrm>
            <a:prstGeom prst="rect">
              <a:avLst/>
            </a:prstGeom>
            <a:solidFill>
              <a:srgbClr val="DFC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2" hidden="0"/>
            <p:cNvSpPr/>
            <p:nvPr isPhoto="0" userDrawn="0"/>
          </p:nvSpPr>
          <p:spPr bwMode="auto">
            <a:xfrm>
              <a:off x="30651" y="0"/>
              <a:ext cx="11978394" cy="6675120"/>
            </a:xfrm>
            <a:prstGeom prst="rect">
              <a:avLst/>
            </a:prstGeom>
            <a:solidFill>
              <a:srgbClr val="E7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 hidden="0"/>
            <p:cNvSpPr/>
            <p:nvPr isPhoto="0" userDrawn="0"/>
          </p:nvSpPr>
          <p:spPr bwMode="auto">
            <a:xfrm>
              <a:off x="0" y="0"/>
              <a:ext cx="11892818" cy="6583680"/>
            </a:xfrm>
            <a:prstGeom prst="rect">
              <a:avLst/>
            </a:prstGeom>
            <a:gradFill>
              <a:gsLst>
                <a:gs pos="0">
                  <a:srgbClr val="E7E3D9"/>
                </a:gs>
                <a:gs pos="100000">
                  <a:srgbClr val="ECE1C9">
                    <a:shade val="100000"/>
                    <a:satMod val="11500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Arrow: Pentagon 7" hidden="0"/>
          <p:cNvSpPr/>
          <p:nvPr isPhoto="0" userDrawn="0"/>
        </p:nvSpPr>
        <p:spPr bwMode="auto">
          <a:xfrm>
            <a:off x="-85090" y="352034"/>
            <a:ext cx="5010149" cy="729761"/>
          </a:xfrm>
          <a:prstGeom prst="homePlate">
            <a:avLst>
              <a:gd name="adj" fmla="val 50000"/>
            </a:avLst>
          </a:prstGeom>
          <a:solidFill>
            <a:srgbClr val="E08174"/>
          </a:solidFill>
          <a:ln>
            <a:noFill/>
          </a:ln>
          <a:effectLst>
            <a:outerShdw blurRad="50800" dist="38100" dir="2700000" rotWithShape="0" algn="tl">
              <a:srgbClr val="B64F4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>
              <a:defRPr/>
            </a:pPr>
            <a:r>
              <a:rPr lang="en-US" sz="1650" b="1">
                <a:solidFill>
                  <a:srgbClr val="262626"/>
                </a:solidFill>
                <a:latin typeface="Century Schoolbook"/>
              </a:rPr>
              <a:t>PERSONAS</a:t>
            </a:r>
            <a:r>
              <a:rPr lang="pt-BR" sz="1650" b="1">
                <a:solidFill>
                  <a:srgbClr val="262626"/>
                </a:solidFill>
                <a:latin typeface="Century Schoolbook"/>
              </a:rPr>
              <a:t> E HISTÓRIAS DE USUÁRIO</a:t>
            </a:r>
            <a:endParaRPr lang="en-US" b="1">
              <a:solidFill>
                <a:srgbClr val="262626"/>
              </a:solidFill>
              <a:latin typeface="Century Schoolbook"/>
            </a:endParaRPr>
          </a:p>
        </p:txBody>
      </p:sp>
      <p:pic>
        <p:nvPicPr>
          <p:cNvPr id="10" name="Imagem 4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16565" y="1994410"/>
            <a:ext cx="1371600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rotWithShape="0" algn="tl">
              <a:srgbClr val="000000">
                <a:alpha val="30000"/>
              </a:srgbClr>
            </a:outerShdw>
          </a:effectLst>
        </p:spPr>
      </p:pic>
      <p:pic>
        <p:nvPicPr>
          <p:cNvPr id="11" name="Imagem 1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16565" y="4391483"/>
            <a:ext cx="1371600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rotWithShape="0" algn="tl">
              <a:srgbClr val="000000">
                <a:alpha val="30000"/>
              </a:srgbClr>
            </a:outerShdw>
          </a:effectLst>
        </p:spPr>
      </p:pic>
      <p:sp>
        <p:nvSpPr>
          <p:cNvPr id="13" name="TextBox 1" hidden="0"/>
          <p:cNvSpPr txBox="1"/>
          <p:nvPr isPhoto="0" userDrawn="0"/>
        </p:nvSpPr>
        <p:spPr bwMode="auto">
          <a:xfrm>
            <a:off x="2040249" y="1589402"/>
            <a:ext cx="357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>
                <a:latin typeface="Segoe Print"/>
              </a:rPr>
              <a:t>Thiago Guimarães, 32 anos</a:t>
            </a:r>
            <a:endParaRPr/>
          </a:p>
        </p:txBody>
      </p:sp>
      <p:sp>
        <p:nvSpPr>
          <p:cNvPr id="14" name="TextBox 14" hidden="0"/>
          <p:cNvSpPr txBox="1"/>
          <p:nvPr isPhoto="0" userDrawn="0"/>
        </p:nvSpPr>
        <p:spPr bwMode="auto">
          <a:xfrm>
            <a:off x="2040249" y="3949382"/>
            <a:ext cx="316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>
                <a:latin typeface="Segoe Print"/>
              </a:rPr>
              <a:t>Cristina Chaves, 16 anos</a:t>
            </a:r>
            <a:endParaRPr/>
          </a:p>
        </p:txBody>
      </p:sp>
      <p:sp>
        <p:nvSpPr>
          <p:cNvPr id="16" name="TextBox 19" hidden="0"/>
          <p:cNvSpPr txBox="1"/>
          <p:nvPr isPhoto="0" userDrawn="0"/>
        </p:nvSpPr>
        <p:spPr bwMode="auto">
          <a:xfrm>
            <a:off x="2174864" y="2110128"/>
            <a:ext cx="428434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sz="1600" b="1">
                <a:latin typeface="Segoe Print"/>
              </a:rPr>
              <a:t>Ser melhor como pessoa a cada dia</a:t>
            </a:r>
            <a:endParaRPr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sz="1600" b="1">
                <a:latin typeface="Segoe Print"/>
              </a:rPr>
              <a:t>Não conseguir encontrar meus focos de interesse em pesquisas virtuais</a:t>
            </a:r>
            <a:endParaRPr/>
          </a:p>
          <a:p>
            <a:pPr>
              <a:lnSpc>
                <a:spcPct val="150000"/>
              </a:lnSpc>
              <a:defRPr/>
            </a:pPr>
            <a:endParaRPr lang="en-US" sz="1600" b="1">
              <a:latin typeface="Segoe Print"/>
            </a:endParaRPr>
          </a:p>
        </p:txBody>
      </p:sp>
      <p:sp>
        <p:nvSpPr>
          <p:cNvPr id="17" name="TextBox 20" hidden="0"/>
          <p:cNvSpPr txBox="1"/>
          <p:nvPr isPhoto="0" userDrawn="0"/>
        </p:nvSpPr>
        <p:spPr bwMode="auto">
          <a:xfrm>
            <a:off x="2174864" y="4391482"/>
            <a:ext cx="4110500" cy="155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sz="1600" b="1">
                <a:latin typeface="Segoe Print"/>
              </a:rPr>
              <a:t>Ter a pr</a:t>
            </a:r>
            <a:r>
              <a:rPr lang="pt-BR" sz="1600" b="1">
                <a:latin typeface="Segoe Print"/>
              </a:rPr>
              <a:t>ó</a:t>
            </a:r>
            <a:r>
              <a:rPr lang="en-US" sz="1600" b="1">
                <a:latin typeface="Segoe Print"/>
              </a:rPr>
              <a:t>pria renda</a:t>
            </a:r>
            <a:endParaRPr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sz="1600" b="1">
                <a:latin typeface="Segoe Print"/>
              </a:rPr>
              <a:t>Falta de oportunidades de trabalho</a:t>
            </a:r>
            <a:endParaRPr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sz="1600" b="1">
                <a:latin typeface="Segoe Print"/>
              </a:rPr>
              <a:t>Games virtuais, ler mang</a:t>
            </a:r>
            <a:r>
              <a:rPr lang="pt-BR" sz="1600" b="1">
                <a:latin typeface="Segoe Print"/>
              </a:rPr>
              <a:t>á</a:t>
            </a:r>
            <a:r>
              <a:rPr lang="en-US" sz="1600" b="1">
                <a:latin typeface="Segoe Print"/>
              </a:rPr>
              <a:t>s e assistir animes</a:t>
            </a:r>
            <a:endParaRPr/>
          </a:p>
        </p:txBody>
      </p:sp>
      <p:sp>
        <p:nvSpPr>
          <p:cNvPr id="1683076811" name="Rectangle: Folded Corner 20" hidden="0"/>
          <p:cNvSpPr/>
          <p:nvPr isPhoto="0" userDrawn="0"/>
        </p:nvSpPr>
        <p:spPr bwMode="auto">
          <a:xfrm rot="20873379" flipH="1" flipV="0">
            <a:off x="7988324" y="1118932"/>
            <a:ext cx="2369435" cy="2084721"/>
          </a:xfrm>
          <a:prstGeom prst="foldedCorner">
            <a:avLst>
              <a:gd name="adj" fmla="val 16667"/>
            </a:avLst>
          </a:prstGeom>
          <a:solidFill>
            <a:srgbClr val="549277"/>
          </a:solidFill>
          <a:ln>
            <a:noFill/>
          </a:ln>
          <a:effectLst>
            <a:outerShdw blurRad="50800" dist="38100" dir="8100000" rotWithShape="0" algn="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1600">
              <a:latin typeface="Segoe Print"/>
            </a:endParaRPr>
          </a:p>
          <a:p>
            <a:pPr algn="ctr">
              <a:defRPr/>
            </a:pPr>
            <a:endParaRPr sz="1600">
              <a:latin typeface="Segoe Print"/>
            </a:endParaRPr>
          </a:p>
          <a:p>
            <a:pPr algn="ctr">
              <a:defRPr/>
            </a:pPr>
            <a:r>
              <a:rPr lang="en-US" sz="1600" b="1">
                <a:latin typeface="Segoe Print"/>
              </a:rPr>
              <a:t>EU</a:t>
            </a:r>
            <a:r>
              <a:rPr lang="en-US" sz="1600">
                <a:latin typeface="Segoe Print"/>
              </a:rPr>
              <a:t> Thiago </a:t>
            </a:r>
            <a:r>
              <a:rPr lang="en-US" sz="1600" b="1">
                <a:latin typeface="Segoe Print"/>
              </a:rPr>
              <a:t>QUERO</a:t>
            </a:r>
            <a:r>
              <a:rPr lang="en-US" sz="1600">
                <a:latin typeface="Segoe Print"/>
              </a:rPr>
              <a:t> ter a opção de favoritar livros e dicas </a:t>
            </a:r>
            <a:r>
              <a:rPr lang="en-US" sz="1600" b="1">
                <a:latin typeface="Segoe Print"/>
              </a:rPr>
              <a:t>PARA</a:t>
            </a:r>
            <a:r>
              <a:rPr lang="en-US" sz="1600">
                <a:latin typeface="Segoe Print"/>
              </a:rPr>
              <a:t> ter salvo minhas publicações favoritas sobre livros científicos</a:t>
            </a:r>
            <a:endParaRPr sz="1600"/>
          </a:p>
        </p:txBody>
      </p:sp>
      <p:sp>
        <p:nvSpPr>
          <p:cNvPr id="71451923" name="Rectangle: Folded Corner 27" hidden="0"/>
          <p:cNvSpPr/>
          <p:nvPr isPhoto="0" userDrawn="0"/>
        </p:nvSpPr>
        <p:spPr bwMode="auto">
          <a:xfrm rot="656987" flipH="0" flipV="0">
            <a:off x="7281060" y="4048686"/>
            <a:ext cx="3033092" cy="1830085"/>
          </a:xfrm>
          <a:prstGeom prst="foldedCorner">
            <a:avLst>
              <a:gd name="adj" fmla="val 16667"/>
            </a:avLst>
          </a:prstGeom>
          <a:solidFill>
            <a:srgbClr val="549277"/>
          </a:solidFill>
          <a:ln>
            <a:noFill/>
          </a:ln>
          <a:effectLst>
            <a:outerShdw blurRad="50800" dist="38100" rotWithShape="0" algn="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1800">
              <a:latin typeface="Segoe Print"/>
              <a:cs typeface="Vijaya"/>
            </a:endParaRPr>
          </a:p>
          <a:p>
            <a:pPr algn="ctr">
              <a:defRPr/>
            </a:pPr>
            <a:endParaRPr sz="1800">
              <a:latin typeface="Segoe Print"/>
              <a:cs typeface="Vijaya"/>
            </a:endParaRPr>
          </a:p>
          <a:p>
            <a:pPr algn="ctr">
              <a:defRPr/>
            </a:pPr>
            <a:r>
              <a:rPr lang="en-US" sz="1800" b="1">
                <a:latin typeface="Segoe Print"/>
                <a:cs typeface="Vijaya"/>
              </a:rPr>
              <a:t>EU</a:t>
            </a:r>
            <a:r>
              <a:rPr lang="en-US" sz="1800">
                <a:latin typeface="Segoe Print"/>
                <a:cs typeface="Vijaya"/>
              </a:rPr>
              <a:t> Cristina </a:t>
            </a:r>
            <a:r>
              <a:rPr lang="en-US" sz="1800" b="1">
                <a:latin typeface="Segoe Print"/>
                <a:cs typeface="Vijaya"/>
              </a:rPr>
              <a:t>DESEJO</a:t>
            </a:r>
            <a:r>
              <a:rPr lang="en-US" sz="1800">
                <a:latin typeface="Segoe Print"/>
                <a:cs typeface="Vijaya"/>
              </a:rPr>
              <a:t> um Sistema de busca de livros</a:t>
            </a:r>
            <a:r>
              <a:rPr lang="pt-BR" sz="1800">
                <a:latin typeface="Segoe Print"/>
                <a:cs typeface="Vijaya"/>
              </a:rPr>
              <a:t> </a:t>
            </a:r>
            <a:r>
              <a:rPr lang="en-US" sz="1800" b="1">
                <a:latin typeface="Segoe Print"/>
                <a:cs typeface="Vijaya"/>
              </a:rPr>
              <a:t>PARA </a:t>
            </a:r>
            <a:r>
              <a:rPr lang="pt-BR" sz="1800">
                <a:latin typeface="Segoe Print"/>
                <a:cs typeface="Vijaya"/>
              </a:rPr>
              <a:t>encontrar exemplares de gibis online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50705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75576364" name="Group 2" hidden="0"/>
          <p:cNvGrpSpPr/>
          <p:nvPr isPhoto="0" userDrawn="0"/>
        </p:nvGrpSpPr>
        <p:grpSpPr bwMode="auto">
          <a:xfrm>
            <a:off x="0" y="-49435"/>
            <a:ext cx="12190422" cy="6910664"/>
            <a:chOff x="0" y="0"/>
            <a:chExt cx="12190422" cy="6910664"/>
          </a:xfrm>
        </p:grpSpPr>
        <p:sp>
          <p:nvSpPr>
            <p:cNvPr id="2042892124" name="Rectangle 16" hidden="0"/>
            <p:cNvSpPr/>
            <p:nvPr isPhoto="0" userDrawn="0"/>
          </p:nvSpPr>
          <p:spPr bwMode="auto">
            <a:xfrm>
              <a:off x="0" y="0"/>
              <a:ext cx="12190422" cy="6910664"/>
            </a:xfrm>
            <a:prstGeom prst="rect">
              <a:avLst/>
            </a:prstGeom>
            <a:solidFill>
              <a:srgbClr val="D8B7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340411" name="Rectangle 15" hidden="0"/>
            <p:cNvSpPr/>
            <p:nvPr isPhoto="0" userDrawn="0"/>
          </p:nvSpPr>
          <p:spPr bwMode="auto">
            <a:xfrm>
              <a:off x="30652" y="0"/>
              <a:ext cx="12063971" cy="6818522"/>
            </a:xfrm>
            <a:prstGeom prst="rect">
              <a:avLst/>
            </a:prstGeom>
            <a:solidFill>
              <a:srgbClr val="DFC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2698032" name="Rectangle 12" hidden="0"/>
            <p:cNvSpPr/>
            <p:nvPr isPhoto="0" userDrawn="0"/>
          </p:nvSpPr>
          <p:spPr bwMode="auto">
            <a:xfrm>
              <a:off x="30651" y="0"/>
              <a:ext cx="11978394" cy="6726380"/>
            </a:xfrm>
            <a:prstGeom prst="rect">
              <a:avLst/>
            </a:prstGeom>
            <a:solidFill>
              <a:srgbClr val="E7D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4417887" name="Rectangle 10" hidden="0"/>
            <p:cNvSpPr/>
            <p:nvPr isPhoto="0" userDrawn="0"/>
          </p:nvSpPr>
          <p:spPr bwMode="auto">
            <a:xfrm>
              <a:off x="30652" y="0"/>
              <a:ext cx="11892818" cy="6634238"/>
            </a:xfrm>
            <a:prstGeom prst="rect">
              <a:avLst/>
            </a:prstGeom>
            <a:gradFill>
              <a:gsLst>
                <a:gs pos="0">
                  <a:srgbClr val="E7E3D9"/>
                </a:gs>
                <a:gs pos="100000">
                  <a:srgbClr val="ECE1C9">
                    <a:shade val="100000"/>
                    <a:satMod val="11500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2440510" name="Arrow: Pentagon 7" hidden="0"/>
          <p:cNvSpPr/>
          <p:nvPr isPhoto="0" userDrawn="0"/>
        </p:nvSpPr>
        <p:spPr bwMode="auto">
          <a:xfrm>
            <a:off x="-85089" y="352033"/>
            <a:ext cx="5010148" cy="729760"/>
          </a:xfrm>
          <a:prstGeom prst="homePlate">
            <a:avLst>
              <a:gd name="adj" fmla="val 50000"/>
            </a:avLst>
          </a:prstGeom>
          <a:solidFill>
            <a:srgbClr val="E08174"/>
          </a:solidFill>
          <a:ln>
            <a:noFill/>
          </a:ln>
          <a:effectLst>
            <a:outerShdw blurRad="50800" dist="38100" dir="2700000" rotWithShape="0" algn="tl">
              <a:srgbClr val="B64F4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>
              <a:defRPr/>
            </a:pPr>
            <a:r>
              <a:rPr lang="pt-BR" sz="2000" b="1">
                <a:solidFill>
                  <a:srgbClr val="262626"/>
                </a:solidFill>
                <a:latin typeface="Century Schoolbook"/>
              </a:rPr>
              <a:t>REQUISITOS</a:t>
            </a:r>
            <a:endParaRPr lang="en-US" b="1">
              <a:solidFill>
                <a:srgbClr val="262626"/>
              </a:solidFill>
              <a:latin typeface="Century Schoolbook"/>
            </a:endParaRPr>
          </a:p>
        </p:txBody>
      </p:sp>
      <p:graphicFrame>
        <p:nvGraphicFramePr>
          <p:cNvPr id="628822594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730963" y="1602078"/>
          <a:ext cx="10475192" cy="439609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{0C3A921C-151A-20F3-A984-D210C6C32DD1}</a:tableStyleId>
              </a:tblPr>
              <a:tblGrid>
                <a:gridCol w="786366"/>
                <a:gridCol w="8256847"/>
                <a:gridCol w="1419276"/>
              </a:tblGrid>
              <a:tr h="50012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>
                    <a:solidFill>
                      <a:srgbClr val="DE726D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Descrição do Requisito</a:t>
                      </a:r>
                      <a:endParaRPr/>
                    </a:p>
                  </a:txBody>
                  <a:tcPr>
                    <a:solidFill>
                      <a:srgbClr val="DE726D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Prioridade</a:t>
                      </a:r>
                      <a:endParaRPr/>
                    </a:p>
                  </a:txBody>
                  <a:tcPr>
                    <a:solidFill>
                      <a:srgbClr val="DE726D"/>
                    </a:solidFill>
                  </a:tcPr>
                </a:tc>
              </a:tr>
              <a:tr h="49473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RF-01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 site deve permitir ao usuário se cadastrar e mantê-lo no banco de dados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ALTA</a:t>
                      </a:r>
                      <a:endParaRPr/>
                    </a:p>
                  </a:txBody>
                  <a:tcPr/>
                </a:tc>
              </a:tr>
              <a:tr h="7130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RF-02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 site deve ter campos pré-definidos de publicação e de preenchimento obrigatório, como fotos do livro, autor, categoria, ano de publicação e sinopse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ALTA</a:t>
                      </a:r>
                      <a:endParaRPr/>
                    </a:p>
                  </a:txBody>
                  <a:tcPr/>
                </a:tc>
              </a:tr>
              <a:tr h="48742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RF-03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 site deve permitir visualizar todos os detalhes da publicação do livro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ALTA</a:t>
                      </a:r>
                      <a:endParaRPr/>
                    </a:p>
                  </a:txBody>
                  <a:tcPr/>
                </a:tc>
              </a:tr>
              <a:tr h="48742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RF-04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 site deve permitir ao usuário salvar e visualizar livros preferidos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ALTA</a:t>
                      </a:r>
                      <a:endParaRPr/>
                    </a:p>
                  </a:txBody>
                  <a:tcPr/>
                </a:tc>
              </a:tr>
              <a:tr h="7130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RF-05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 site deve oferecer uma funcionalidade de busca que permita ao usuário localizar livros específicos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MÉDIA</a:t>
                      </a:r>
                      <a:endParaRPr/>
                    </a:p>
                  </a:txBody>
                  <a:tcPr/>
                </a:tc>
              </a:tr>
              <a:tr h="48742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RF-06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 usuário deve poder editar os dados cadastrados no site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BAIXA</a:t>
                      </a:r>
                      <a:endParaRPr/>
                    </a:p>
                  </a:txBody>
                  <a:tcPr/>
                </a:tc>
              </a:tr>
              <a:tr h="48742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RF-07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O usuário deve poder informar ao menos um meio de contato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pt-BR"/>
                        <a:t>BAIXA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053624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ONLYOFFICE/6.4.2.6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Gabrielle Alcantara</dc:creator>
  <cp:keywords/>
  <dc:description/>
  <dc:identifier/>
  <dc:language/>
  <cp:lastModifiedBy/>
  <cp:revision>9</cp:revision>
  <dcterms:created xsi:type="dcterms:W3CDTF">2021-09-12T21:31:02Z</dcterms:created>
  <dcterms:modified xsi:type="dcterms:W3CDTF">2021-12-06T22:05:41Z</dcterms:modified>
  <cp:category/>
  <cp:contentStatus/>
  <cp:version/>
</cp:coreProperties>
</file>