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69" r:id="rId14"/>
    <p:sldId id="270" r:id="rId15"/>
    <p:sldId id="271" r:id="rId16"/>
    <p:sldId id="277" r:id="rId17"/>
    <p:sldId id="272" r:id="rId18"/>
    <p:sldId id="278" r:id="rId19"/>
    <p:sldId id="273" r:id="rId20"/>
    <p:sldId id="274" r:id="rId21"/>
    <p:sldId id="279" r:id="rId22"/>
    <p:sldId id="275" r:id="rId23"/>
    <p:sldId id="276" r:id="rId24"/>
    <p:sldId id="280" r:id="rId25"/>
    <p:sldId id="283" r:id="rId26"/>
    <p:sldId id="284" r:id="rId27"/>
    <p:sldId id="285" r:id="rId28"/>
    <p:sldId id="286" r:id="rId29"/>
    <p:sldId id="287" r:id="rId30"/>
    <p:sldId id="288"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102"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AC523-F2A6-4995-B78D-915C95F18EA1}"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E8FA1FC1-69FE-4AEC-8073-5DD19718FFB4}">
      <dgm:prSet/>
      <dgm:spPr/>
      <dgm:t>
        <a:bodyPr/>
        <a:lstStyle/>
        <a:p>
          <a:r>
            <a:rPr lang="pt-BR" b="0" i="0"/>
            <a:t>Dispor de uma plataforma web acessível para todos os pacientes que necessitam de tratamento;</a:t>
          </a:r>
          <a:endParaRPr lang="en-US"/>
        </a:p>
      </dgm:t>
    </dgm:pt>
    <dgm:pt modelId="{9790B436-BD90-407F-BCC0-68D0939570A3}" type="parTrans" cxnId="{AAD5288E-BC3E-4DF9-91FF-91003D91E2FF}">
      <dgm:prSet/>
      <dgm:spPr/>
      <dgm:t>
        <a:bodyPr/>
        <a:lstStyle/>
        <a:p>
          <a:endParaRPr lang="en-US"/>
        </a:p>
      </dgm:t>
    </dgm:pt>
    <dgm:pt modelId="{52B325CB-FCAF-4C85-8509-CEC235876BCD}" type="sibTrans" cxnId="{AAD5288E-BC3E-4DF9-91FF-91003D91E2FF}">
      <dgm:prSet/>
      <dgm:spPr/>
      <dgm:t>
        <a:bodyPr/>
        <a:lstStyle/>
        <a:p>
          <a:endParaRPr lang="en-US"/>
        </a:p>
      </dgm:t>
    </dgm:pt>
    <dgm:pt modelId="{1D9160FB-5409-47EC-B204-ECB1E3C2AC26}">
      <dgm:prSet/>
      <dgm:spPr/>
      <dgm:t>
        <a:bodyPr/>
        <a:lstStyle/>
        <a:p>
          <a:r>
            <a:rPr lang="pt-BR" b="0" i="0"/>
            <a:t>Possibilitar integração com as informações de receitas médicas e consulta de bulas.</a:t>
          </a:r>
          <a:endParaRPr lang="en-US"/>
        </a:p>
      </dgm:t>
    </dgm:pt>
    <dgm:pt modelId="{2A9EFC2D-CA1D-46F7-A9AF-9F2296FF9CCF}" type="parTrans" cxnId="{E7ACF251-2DE3-40EB-B9E4-6D54B8E89A4B}">
      <dgm:prSet/>
      <dgm:spPr/>
      <dgm:t>
        <a:bodyPr/>
        <a:lstStyle/>
        <a:p>
          <a:endParaRPr lang="en-US"/>
        </a:p>
      </dgm:t>
    </dgm:pt>
    <dgm:pt modelId="{52777478-7A51-4792-9BBE-D9F40FEFFA18}" type="sibTrans" cxnId="{E7ACF251-2DE3-40EB-B9E4-6D54B8E89A4B}">
      <dgm:prSet/>
      <dgm:spPr/>
      <dgm:t>
        <a:bodyPr/>
        <a:lstStyle/>
        <a:p>
          <a:endParaRPr lang="en-US"/>
        </a:p>
      </dgm:t>
    </dgm:pt>
    <dgm:pt modelId="{36AF53F4-B7B1-48C4-B67D-C79FDE473266}">
      <dgm:prSet/>
      <dgm:spPr/>
      <dgm:t>
        <a:bodyPr/>
        <a:lstStyle/>
        <a:p>
          <a:r>
            <a:rPr lang="pt-BR" b="0" i="0"/>
            <a:t>Sistema de alarme para horário correto de medicamentação. A segunda frente possibilitará:</a:t>
          </a:r>
          <a:endParaRPr lang="en-US"/>
        </a:p>
      </dgm:t>
    </dgm:pt>
    <dgm:pt modelId="{37377CBC-4A53-4F0B-8CF1-49A20FD1E89D}" type="parTrans" cxnId="{27AB0EFA-6A8C-4AC8-B09A-F052B9392287}">
      <dgm:prSet/>
      <dgm:spPr/>
      <dgm:t>
        <a:bodyPr/>
        <a:lstStyle/>
        <a:p>
          <a:endParaRPr lang="en-US"/>
        </a:p>
      </dgm:t>
    </dgm:pt>
    <dgm:pt modelId="{8112FF5F-E9F9-4936-AB13-6ADBC8595DAF}" type="sibTrans" cxnId="{27AB0EFA-6A8C-4AC8-B09A-F052B9392287}">
      <dgm:prSet/>
      <dgm:spPr/>
      <dgm:t>
        <a:bodyPr/>
        <a:lstStyle/>
        <a:p>
          <a:endParaRPr lang="en-US"/>
        </a:p>
      </dgm:t>
    </dgm:pt>
    <dgm:pt modelId="{75F79F53-6DDF-419A-BCC6-BED8FE5A9458}">
      <dgm:prSet/>
      <dgm:spPr/>
      <dgm:t>
        <a:bodyPr/>
        <a:lstStyle/>
        <a:p>
          <a:r>
            <a:rPr lang="pt-BR" b="0" i="0"/>
            <a:t>Geração de relatórios sobre os tratamentos do paciente, contendo horários e remédios ingeridos.</a:t>
          </a:r>
          <a:endParaRPr lang="en-US"/>
        </a:p>
      </dgm:t>
    </dgm:pt>
    <dgm:pt modelId="{EF1A94BE-FB8D-45F1-BF1C-74BD812803E9}" type="parTrans" cxnId="{D0A323B7-7055-48E4-84BC-107C0AEE14E1}">
      <dgm:prSet/>
      <dgm:spPr/>
      <dgm:t>
        <a:bodyPr/>
        <a:lstStyle/>
        <a:p>
          <a:endParaRPr lang="en-US"/>
        </a:p>
      </dgm:t>
    </dgm:pt>
    <dgm:pt modelId="{CC7FD6F4-55E4-45AE-9081-191ECFDAABCD}" type="sibTrans" cxnId="{D0A323B7-7055-48E4-84BC-107C0AEE14E1}">
      <dgm:prSet/>
      <dgm:spPr/>
      <dgm:t>
        <a:bodyPr/>
        <a:lstStyle/>
        <a:p>
          <a:endParaRPr lang="en-US"/>
        </a:p>
      </dgm:t>
    </dgm:pt>
    <dgm:pt modelId="{A09A66BE-D4BE-48DF-9F15-3B8BF8414297}">
      <dgm:prSet/>
      <dgm:spPr/>
      <dgm:t>
        <a:bodyPr/>
        <a:lstStyle/>
        <a:p>
          <a:r>
            <a:rPr lang="pt-BR" b="0" i="0"/>
            <a:t>Acesso aos preços das farmácias da região.</a:t>
          </a:r>
          <a:endParaRPr lang="en-US"/>
        </a:p>
      </dgm:t>
    </dgm:pt>
    <dgm:pt modelId="{6883F6F4-88EF-474F-8FD9-F89BA4096137}" type="parTrans" cxnId="{6BBB763D-85C2-4E3C-B048-3B01E9B6E5C3}">
      <dgm:prSet/>
      <dgm:spPr/>
      <dgm:t>
        <a:bodyPr/>
        <a:lstStyle/>
        <a:p>
          <a:endParaRPr lang="en-US"/>
        </a:p>
      </dgm:t>
    </dgm:pt>
    <dgm:pt modelId="{ED4AF911-02A9-4B17-B4A8-21C45CBE49AB}" type="sibTrans" cxnId="{6BBB763D-85C2-4E3C-B048-3B01E9B6E5C3}">
      <dgm:prSet/>
      <dgm:spPr/>
      <dgm:t>
        <a:bodyPr/>
        <a:lstStyle/>
        <a:p>
          <a:endParaRPr lang="en-US"/>
        </a:p>
      </dgm:t>
    </dgm:pt>
    <dgm:pt modelId="{242F1F9C-78B1-47A0-81C1-E9499EBF95CB}" type="pres">
      <dgm:prSet presAssocID="{F76AC523-F2A6-4995-B78D-915C95F18EA1}" presName="diagram" presStyleCnt="0">
        <dgm:presLayoutVars>
          <dgm:dir/>
          <dgm:resizeHandles val="exact"/>
        </dgm:presLayoutVars>
      </dgm:prSet>
      <dgm:spPr/>
    </dgm:pt>
    <dgm:pt modelId="{A44E3328-0C33-4417-BFFE-C16C4F089748}" type="pres">
      <dgm:prSet presAssocID="{E8FA1FC1-69FE-4AEC-8073-5DD19718FFB4}" presName="node" presStyleLbl="node1" presStyleIdx="0" presStyleCnt="5">
        <dgm:presLayoutVars>
          <dgm:bulletEnabled val="1"/>
        </dgm:presLayoutVars>
      </dgm:prSet>
      <dgm:spPr/>
    </dgm:pt>
    <dgm:pt modelId="{13EB23F7-3C5D-43E8-BD0E-0D4D2DABBA98}" type="pres">
      <dgm:prSet presAssocID="{52B325CB-FCAF-4C85-8509-CEC235876BCD}" presName="sibTrans" presStyleCnt="0"/>
      <dgm:spPr/>
    </dgm:pt>
    <dgm:pt modelId="{B4B6AC86-E9EB-45A6-BEAB-7D6E37AB80D8}" type="pres">
      <dgm:prSet presAssocID="{1D9160FB-5409-47EC-B204-ECB1E3C2AC26}" presName="node" presStyleLbl="node1" presStyleIdx="1" presStyleCnt="5">
        <dgm:presLayoutVars>
          <dgm:bulletEnabled val="1"/>
        </dgm:presLayoutVars>
      </dgm:prSet>
      <dgm:spPr/>
    </dgm:pt>
    <dgm:pt modelId="{3AB85839-493C-4983-852D-779408FCC80A}" type="pres">
      <dgm:prSet presAssocID="{52777478-7A51-4792-9BBE-D9F40FEFFA18}" presName="sibTrans" presStyleCnt="0"/>
      <dgm:spPr/>
    </dgm:pt>
    <dgm:pt modelId="{3F0BC9FF-FBCC-4D1C-942C-18A11D09B229}" type="pres">
      <dgm:prSet presAssocID="{36AF53F4-B7B1-48C4-B67D-C79FDE473266}" presName="node" presStyleLbl="node1" presStyleIdx="2" presStyleCnt="5">
        <dgm:presLayoutVars>
          <dgm:bulletEnabled val="1"/>
        </dgm:presLayoutVars>
      </dgm:prSet>
      <dgm:spPr/>
    </dgm:pt>
    <dgm:pt modelId="{0543A254-C83C-461C-BF85-A5A85457B33F}" type="pres">
      <dgm:prSet presAssocID="{8112FF5F-E9F9-4936-AB13-6ADBC8595DAF}" presName="sibTrans" presStyleCnt="0"/>
      <dgm:spPr/>
    </dgm:pt>
    <dgm:pt modelId="{C2684E8F-2DE5-4BF9-A491-FADB3EA1912E}" type="pres">
      <dgm:prSet presAssocID="{75F79F53-6DDF-419A-BCC6-BED8FE5A9458}" presName="node" presStyleLbl="node1" presStyleIdx="3" presStyleCnt="5">
        <dgm:presLayoutVars>
          <dgm:bulletEnabled val="1"/>
        </dgm:presLayoutVars>
      </dgm:prSet>
      <dgm:spPr/>
    </dgm:pt>
    <dgm:pt modelId="{526557B0-593D-4F77-A217-D2F98AE502A4}" type="pres">
      <dgm:prSet presAssocID="{CC7FD6F4-55E4-45AE-9081-191ECFDAABCD}" presName="sibTrans" presStyleCnt="0"/>
      <dgm:spPr/>
    </dgm:pt>
    <dgm:pt modelId="{653B43A8-1442-4D6A-AFC1-23002D008A41}" type="pres">
      <dgm:prSet presAssocID="{A09A66BE-D4BE-48DF-9F15-3B8BF8414297}" presName="node" presStyleLbl="node1" presStyleIdx="4" presStyleCnt="5">
        <dgm:presLayoutVars>
          <dgm:bulletEnabled val="1"/>
        </dgm:presLayoutVars>
      </dgm:prSet>
      <dgm:spPr/>
    </dgm:pt>
  </dgm:ptLst>
  <dgm:cxnLst>
    <dgm:cxn modelId="{4849D737-CD54-4E1E-AD04-1F4FA6262A8B}" type="presOf" srcId="{36AF53F4-B7B1-48C4-B67D-C79FDE473266}" destId="{3F0BC9FF-FBCC-4D1C-942C-18A11D09B229}" srcOrd="0" destOrd="0" presId="urn:microsoft.com/office/officeart/2005/8/layout/default"/>
    <dgm:cxn modelId="{6BBB763D-85C2-4E3C-B048-3B01E9B6E5C3}" srcId="{F76AC523-F2A6-4995-B78D-915C95F18EA1}" destId="{A09A66BE-D4BE-48DF-9F15-3B8BF8414297}" srcOrd="4" destOrd="0" parTransId="{6883F6F4-88EF-474F-8FD9-F89BA4096137}" sibTransId="{ED4AF911-02A9-4B17-B4A8-21C45CBE49AB}"/>
    <dgm:cxn modelId="{E7ACF251-2DE3-40EB-B9E4-6D54B8E89A4B}" srcId="{F76AC523-F2A6-4995-B78D-915C95F18EA1}" destId="{1D9160FB-5409-47EC-B204-ECB1E3C2AC26}" srcOrd="1" destOrd="0" parTransId="{2A9EFC2D-CA1D-46F7-A9AF-9F2296FF9CCF}" sibTransId="{52777478-7A51-4792-9BBE-D9F40FEFFA18}"/>
    <dgm:cxn modelId="{82638256-9AEF-487C-8560-31606F0DBB05}" type="presOf" srcId="{E8FA1FC1-69FE-4AEC-8073-5DD19718FFB4}" destId="{A44E3328-0C33-4417-BFFE-C16C4F089748}" srcOrd="0" destOrd="0" presId="urn:microsoft.com/office/officeart/2005/8/layout/default"/>
    <dgm:cxn modelId="{AAD5288E-BC3E-4DF9-91FF-91003D91E2FF}" srcId="{F76AC523-F2A6-4995-B78D-915C95F18EA1}" destId="{E8FA1FC1-69FE-4AEC-8073-5DD19718FFB4}" srcOrd="0" destOrd="0" parTransId="{9790B436-BD90-407F-BCC0-68D0939570A3}" sibTransId="{52B325CB-FCAF-4C85-8509-CEC235876BCD}"/>
    <dgm:cxn modelId="{C1DF9AB3-0B9D-4BD7-966A-6A6868F1581C}" type="presOf" srcId="{1D9160FB-5409-47EC-B204-ECB1E3C2AC26}" destId="{B4B6AC86-E9EB-45A6-BEAB-7D6E37AB80D8}" srcOrd="0" destOrd="0" presId="urn:microsoft.com/office/officeart/2005/8/layout/default"/>
    <dgm:cxn modelId="{D0A323B7-7055-48E4-84BC-107C0AEE14E1}" srcId="{F76AC523-F2A6-4995-B78D-915C95F18EA1}" destId="{75F79F53-6DDF-419A-BCC6-BED8FE5A9458}" srcOrd="3" destOrd="0" parTransId="{EF1A94BE-FB8D-45F1-BF1C-74BD812803E9}" sibTransId="{CC7FD6F4-55E4-45AE-9081-191ECFDAABCD}"/>
    <dgm:cxn modelId="{F0DCD6BC-3AF6-46A1-88BC-051ADAF96E30}" type="presOf" srcId="{A09A66BE-D4BE-48DF-9F15-3B8BF8414297}" destId="{653B43A8-1442-4D6A-AFC1-23002D008A41}" srcOrd="0" destOrd="0" presId="urn:microsoft.com/office/officeart/2005/8/layout/default"/>
    <dgm:cxn modelId="{F648E7BE-8E1F-4574-A848-3E3A33372F39}" type="presOf" srcId="{F76AC523-F2A6-4995-B78D-915C95F18EA1}" destId="{242F1F9C-78B1-47A0-81C1-E9499EBF95CB}" srcOrd="0" destOrd="0" presId="urn:microsoft.com/office/officeart/2005/8/layout/default"/>
    <dgm:cxn modelId="{D7C240D6-B668-43FD-A428-BBF1923410B7}" type="presOf" srcId="{75F79F53-6DDF-419A-BCC6-BED8FE5A9458}" destId="{C2684E8F-2DE5-4BF9-A491-FADB3EA1912E}" srcOrd="0" destOrd="0" presId="urn:microsoft.com/office/officeart/2005/8/layout/default"/>
    <dgm:cxn modelId="{27AB0EFA-6A8C-4AC8-B09A-F052B9392287}" srcId="{F76AC523-F2A6-4995-B78D-915C95F18EA1}" destId="{36AF53F4-B7B1-48C4-B67D-C79FDE473266}" srcOrd="2" destOrd="0" parTransId="{37377CBC-4A53-4F0B-8CF1-49A20FD1E89D}" sibTransId="{8112FF5F-E9F9-4936-AB13-6ADBC8595DAF}"/>
    <dgm:cxn modelId="{C13F1F65-07BA-42F7-9F1B-D640DB451DBD}" type="presParOf" srcId="{242F1F9C-78B1-47A0-81C1-E9499EBF95CB}" destId="{A44E3328-0C33-4417-BFFE-C16C4F089748}" srcOrd="0" destOrd="0" presId="urn:microsoft.com/office/officeart/2005/8/layout/default"/>
    <dgm:cxn modelId="{0F9A7EA5-786A-4D88-BB1A-994F5FEFB824}" type="presParOf" srcId="{242F1F9C-78B1-47A0-81C1-E9499EBF95CB}" destId="{13EB23F7-3C5D-43E8-BD0E-0D4D2DABBA98}" srcOrd="1" destOrd="0" presId="urn:microsoft.com/office/officeart/2005/8/layout/default"/>
    <dgm:cxn modelId="{39BF2030-7C23-4590-874D-8A8F89099B2B}" type="presParOf" srcId="{242F1F9C-78B1-47A0-81C1-E9499EBF95CB}" destId="{B4B6AC86-E9EB-45A6-BEAB-7D6E37AB80D8}" srcOrd="2" destOrd="0" presId="urn:microsoft.com/office/officeart/2005/8/layout/default"/>
    <dgm:cxn modelId="{E44E8C6F-CA20-4324-AF32-B889B8B6B0A9}" type="presParOf" srcId="{242F1F9C-78B1-47A0-81C1-E9499EBF95CB}" destId="{3AB85839-493C-4983-852D-779408FCC80A}" srcOrd="3" destOrd="0" presId="urn:microsoft.com/office/officeart/2005/8/layout/default"/>
    <dgm:cxn modelId="{9E84498B-CE87-49C9-AF7F-FEC7DCABD3DB}" type="presParOf" srcId="{242F1F9C-78B1-47A0-81C1-E9499EBF95CB}" destId="{3F0BC9FF-FBCC-4D1C-942C-18A11D09B229}" srcOrd="4" destOrd="0" presId="urn:microsoft.com/office/officeart/2005/8/layout/default"/>
    <dgm:cxn modelId="{B67BD4CC-DEE2-4446-99F7-E676CE92BC23}" type="presParOf" srcId="{242F1F9C-78B1-47A0-81C1-E9499EBF95CB}" destId="{0543A254-C83C-461C-BF85-A5A85457B33F}" srcOrd="5" destOrd="0" presId="urn:microsoft.com/office/officeart/2005/8/layout/default"/>
    <dgm:cxn modelId="{EFBCF610-A019-492E-B1CE-453FA694A331}" type="presParOf" srcId="{242F1F9C-78B1-47A0-81C1-E9499EBF95CB}" destId="{C2684E8F-2DE5-4BF9-A491-FADB3EA1912E}" srcOrd="6" destOrd="0" presId="urn:microsoft.com/office/officeart/2005/8/layout/default"/>
    <dgm:cxn modelId="{9B958362-7E02-4E30-919A-8845EC5C5789}" type="presParOf" srcId="{242F1F9C-78B1-47A0-81C1-E9499EBF95CB}" destId="{526557B0-593D-4F77-A217-D2F98AE502A4}" srcOrd="7" destOrd="0" presId="urn:microsoft.com/office/officeart/2005/8/layout/default"/>
    <dgm:cxn modelId="{8CBFAE79-5D6E-43E7-9B1D-841644CA9ACD}" type="presParOf" srcId="{242F1F9C-78B1-47A0-81C1-E9499EBF95CB}" destId="{653B43A8-1442-4D6A-AFC1-23002D008A4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E3328-0C33-4417-BFFE-C16C4F089748}">
      <dsp:nvSpPr>
        <dsp:cNvPr id="0" name=""/>
        <dsp:cNvSpPr/>
      </dsp:nvSpPr>
      <dsp:spPr>
        <a:xfrm>
          <a:off x="362021" y="601"/>
          <a:ext cx="3221558" cy="19329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t-BR" sz="2100" b="0" i="0" kern="1200"/>
            <a:t>Dispor de uma plataforma web acessível para todos os pacientes que necessitam de tratamento;</a:t>
          </a:r>
          <a:endParaRPr lang="en-US" sz="2100" kern="1200"/>
        </a:p>
      </dsp:txBody>
      <dsp:txXfrm>
        <a:off x="362021" y="601"/>
        <a:ext cx="3221558" cy="1932934"/>
      </dsp:txXfrm>
    </dsp:sp>
    <dsp:sp modelId="{B4B6AC86-E9EB-45A6-BEAB-7D6E37AB80D8}">
      <dsp:nvSpPr>
        <dsp:cNvPr id="0" name=""/>
        <dsp:cNvSpPr/>
      </dsp:nvSpPr>
      <dsp:spPr>
        <a:xfrm>
          <a:off x="3905735" y="601"/>
          <a:ext cx="3221558" cy="1932934"/>
        </a:xfrm>
        <a:prstGeom prst="rect">
          <a:avLst/>
        </a:prstGeom>
        <a:solidFill>
          <a:schemeClr val="accent5">
            <a:hueOff val="376384"/>
            <a:satOff val="1048"/>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t-BR" sz="2100" b="0" i="0" kern="1200"/>
            <a:t>Possibilitar integração com as informações de receitas médicas e consulta de bulas.</a:t>
          </a:r>
          <a:endParaRPr lang="en-US" sz="2100" kern="1200"/>
        </a:p>
      </dsp:txBody>
      <dsp:txXfrm>
        <a:off x="3905735" y="601"/>
        <a:ext cx="3221558" cy="1932934"/>
      </dsp:txXfrm>
    </dsp:sp>
    <dsp:sp modelId="{3F0BC9FF-FBCC-4D1C-942C-18A11D09B229}">
      <dsp:nvSpPr>
        <dsp:cNvPr id="0" name=""/>
        <dsp:cNvSpPr/>
      </dsp:nvSpPr>
      <dsp:spPr>
        <a:xfrm>
          <a:off x="7449449" y="601"/>
          <a:ext cx="3221558" cy="1932934"/>
        </a:xfrm>
        <a:prstGeom prst="rect">
          <a:avLst/>
        </a:prstGeom>
        <a:solidFill>
          <a:schemeClr val="accent5">
            <a:hueOff val="752768"/>
            <a:satOff val="2096"/>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t-BR" sz="2100" b="0" i="0" kern="1200"/>
            <a:t>Sistema de alarme para horário correto de medicamentação. A segunda frente possibilitará:</a:t>
          </a:r>
          <a:endParaRPr lang="en-US" sz="2100" kern="1200"/>
        </a:p>
      </dsp:txBody>
      <dsp:txXfrm>
        <a:off x="7449449" y="601"/>
        <a:ext cx="3221558" cy="1932934"/>
      </dsp:txXfrm>
    </dsp:sp>
    <dsp:sp modelId="{C2684E8F-2DE5-4BF9-A491-FADB3EA1912E}">
      <dsp:nvSpPr>
        <dsp:cNvPr id="0" name=""/>
        <dsp:cNvSpPr/>
      </dsp:nvSpPr>
      <dsp:spPr>
        <a:xfrm>
          <a:off x="2133878" y="2255692"/>
          <a:ext cx="3221558" cy="1932934"/>
        </a:xfrm>
        <a:prstGeom prst="rect">
          <a:avLst/>
        </a:prstGeom>
        <a:solidFill>
          <a:schemeClr val="accent5">
            <a:hueOff val="1129151"/>
            <a:satOff val="3144"/>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t-BR" sz="2100" b="0" i="0" kern="1200"/>
            <a:t>Geração de relatórios sobre os tratamentos do paciente, contendo horários e remédios ingeridos.</a:t>
          </a:r>
          <a:endParaRPr lang="en-US" sz="2100" kern="1200"/>
        </a:p>
      </dsp:txBody>
      <dsp:txXfrm>
        <a:off x="2133878" y="2255692"/>
        <a:ext cx="3221558" cy="1932934"/>
      </dsp:txXfrm>
    </dsp:sp>
    <dsp:sp modelId="{653B43A8-1442-4D6A-AFC1-23002D008A41}">
      <dsp:nvSpPr>
        <dsp:cNvPr id="0" name=""/>
        <dsp:cNvSpPr/>
      </dsp:nvSpPr>
      <dsp:spPr>
        <a:xfrm>
          <a:off x="5677592" y="2255692"/>
          <a:ext cx="3221558" cy="1932934"/>
        </a:xfrm>
        <a:prstGeom prst="rect">
          <a:avLst/>
        </a:prstGeom>
        <a:solidFill>
          <a:schemeClr val="accent5">
            <a:hueOff val="1505535"/>
            <a:satOff val="419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t-BR" sz="2100" b="0" i="0" kern="1200"/>
            <a:t>Acesso aos preços das farmácias da região.</a:t>
          </a:r>
          <a:endParaRPr lang="en-US" sz="2100" kern="1200"/>
        </a:p>
      </dsp:txBody>
      <dsp:txXfrm>
        <a:off x="5677592" y="2255692"/>
        <a:ext cx="3221558" cy="19329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December 14,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81064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December 14,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74702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December 14,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36809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December 14,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80811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December 14,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74515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December 14,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4107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December 14,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1457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December 14,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96218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December 14,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62665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December 14,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94737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December 14,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70003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December 14,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210587688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DB7D06-EC16-4792-B319-F5D6266874B7}"/>
              </a:ext>
            </a:extLst>
          </p:cNvPr>
          <p:cNvSpPr>
            <a:spLocks noGrp="1"/>
          </p:cNvSpPr>
          <p:nvPr>
            <p:ph type="ctrTitle"/>
          </p:nvPr>
        </p:nvSpPr>
        <p:spPr>
          <a:xfrm>
            <a:off x="1380236" y="286601"/>
            <a:ext cx="5929422" cy="1852976"/>
          </a:xfrm>
        </p:spPr>
        <p:txBody>
          <a:bodyPr vert="horz" lIns="0" tIns="0" rIns="0" bIns="0" rtlCol="0" anchor="b">
            <a:normAutofit/>
          </a:bodyPr>
          <a:lstStyle/>
          <a:p>
            <a:pPr algn="l"/>
            <a:r>
              <a:rPr lang="en-US" spc="700">
                <a:effectLst/>
              </a:rPr>
              <a:t>Minha Saúde</a:t>
            </a:r>
            <a:br>
              <a:rPr lang="en-US" spc="700">
                <a:effectLst/>
              </a:rPr>
            </a:br>
            <a:endParaRPr lang="en-US" spc="700"/>
          </a:p>
        </p:txBody>
      </p:sp>
      <p:sp>
        <p:nvSpPr>
          <p:cNvPr id="3" name="Subtítulo 2">
            <a:extLst>
              <a:ext uri="{FF2B5EF4-FFF2-40B4-BE49-F238E27FC236}">
                <a16:creationId xmlns:a16="http://schemas.microsoft.com/office/drawing/2014/main" id="{FF06D827-4216-45E5-A235-F47076AAFCD7}"/>
              </a:ext>
            </a:extLst>
          </p:cNvPr>
          <p:cNvSpPr>
            <a:spLocks noGrp="1"/>
          </p:cNvSpPr>
          <p:nvPr>
            <p:ph type="subTitle" idx="1"/>
          </p:nvPr>
        </p:nvSpPr>
        <p:spPr>
          <a:xfrm>
            <a:off x="1380237" y="2621381"/>
            <a:ext cx="5929422" cy="3322219"/>
          </a:xfrm>
        </p:spPr>
        <p:txBody>
          <a:bodyPr vert="horz" lIns="0" tIns="0" rIns="0" bIns="0" rtlCol="0">
            <a:normAutofit/>
          </a:bodyPr>
          <a:lstStyle/>
          <a:p>
            <a:pPr indent="-228600" algn="l">
              <a:lnSpc>
                <a:spcPct val="120000"/>
              </a:lnSpc>
              <a:buFont typeface="Arial" panose="020B0604020202020204" pitchFamily="34" charset="0"/>
              <a:buChar char="•"/>
            </a:pPr>
            <a:r>
              <a:rPr lang="en-US" sz="1800" b="0" i="0" dirty="0">
                <a:effectLst/>
              </a:rPr>
              <a:t>ADILSON ANTONIO FERREIRA JR</a:t>
            </a:r>
          </a:p>
          <a:p>
            <a:pPr indent="-228600" algn="l">
              <a:lnSpc>
                <a:spcPct val="120000"/>
              </a:lnSpc>
              <a:buFont typeface="Arial" panose="020B0604020202020204" pitchFamily="34" charset="0"/>
              <a:buChar char="•"/>
            </a:pPr>
            <a:r>
              <a:rPr lang="en-US" sz="1800" b="0" i="0" dirty="0">
                <a:effectLst/>
              </a:rPr>
              <a:t>JOÃO PEDRO MARQUES MOURÃO</a:t>
            </a:r>
          </a:p>
          <a:p>
            <a:pPr indent="-228600" algn="l">
              <a:lnSpc>
                <a:spcPct val="120000"/>
              </a:lnSpc>
              <a:buFont typeface="Arial" panose="020B0604020202020204" pitchFamily="34" charset="0"/>
              <a:buChar char="•"/>
            </a:pPr>
            <a:r>
              <a:rPr lang="en-US" sz="1800" b="0" i="0" dirty="0">
                <a:effectLst/>
              </a:rPr>
              <a:t>MATEUS VITORINO GUIMARAES</a:t>
            </a:r>
          </a:p>
          <a:p>
            <a:pPr indent="-228600" algn="l">
              <a:lnSpc>
                <a:spcPct val="120000"/>
              </a:lnSpc>
              <a:buFont typeface="Arial" panose="020B0604020202020204" pitchFamily="34" charset="0"/>
              <a:buChar char="•"/>
            </a:pPr>
            <a:r>
              <a:rPr lang="en-US" sz="1800" b="0" i="0" dirty="0">
                <a:effectLst/>
              </a:rPr>
              <a:t>RODRIGO LOBENWEIN RESENDE</a:t>
            </a:r>
          </a:p>
          <a:p>
            <a:pPr indent="-228600" algn="l">
              <a:lnSpc>
                <a:spcPct val="120000"/>
              </a:lnSpc>
              <a:buFont typeface="Arial" panose="020B0604020202020204" pitchFamily="34" charset="0"/>
              <a:buChar char="•"/>
            </a:pPr>
            <a:r>
              <a:rPr lang="en-US" sz="1800" b="0" i="0" dirty="0">
                <a:effectLst/>
              </a:rPr>
              <a:t>VERA LÚCIA GONÇALVES ALMEIDA</a:t>
            </a:r>
          </a:p>
          <a:p>
            <a:pPr indent="-228600" algn="l">
              <a:lnSpc>
                <a:spcPct val="120000"/>
              </a:lnSpc>
              <a:buFont typeface="Arial" panose="020B0604020202020204" pitchFamily="34" charset="0"/>
              <a:buChar char="•"/>
            </a:pPr>
            <a:endParaRPr lang="en-US" sz="1800" dirty="0"/>
          </a:p>
        </p:txBody>
      </p:sp>
      <p:sp>
        <p:nvSpPr>
          <p:cNvPr id="79" name="Rectangle 78">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D2CEDF3A-F9BA-40ED-9753-1FAFFF14A2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06" r="54821" b="1"/>
          <a:stretch/>
        </p:blipFill>
        <p:spPr bwMode="auto">
          <a:xfrm>
            <a:off x="8115300" y="-12515"/>
            <a:ext cx="4076700" cy="6418631"/>
          </a:xfrm>
          <a:prstGeom prst="rect">
            <a:avLst/>
          </a:prstGeom>
          <a:noFill/>
          <a:extLst>
            <a:ext uri="{909E8E84-426E-40DD-AFC4-6F175D3DCCD1}">
              <a14:hiddenFill xmlns:a14="http://schemas.microsoft.com/office/drawing/2010/main">
                <a:solidFill>
                  <a:srgbClr val="FFFFFF"/>
                </a:solidFill>
              </a14:hiddenFill>
            </a:ext>
          </a:extLst>
        </p:spPr>
      </p:pic>
      <p:sp>
        <p:nvSpPr>
          <p:cNvPr id="14" name="Título 1">
            <a:extLst>
              <a:ext uri="{FF2B5EF4-FFF2-40B4-BE49-F238E27FC236}">
                <a16:creationId xmlns:a16="http://schemas.microsoft.com/office/drawing/2014/main" id="{71C78C39-0CE5-4B0C-930C-8AB49C5AEE75}"/>
              </a:ext>
            </a:extLst>
          </p:cNvPr>
          <p:cNvSpPr txBox="1">
            <a:spLocks/>
          </p:cNvSpPr>
          <p:nvPr/>
        </p:nvSpPr>
        <p:spPr>
          <a:xfrm>
            <a:off x="8689896" y="3766533"/>
            <a:ext cx="3258570" cy="3387497"/>
          </a:xfrm>
          <a:prstGeom prst="rect">
            <a:avLst/>
          </a:prstGeom>
        </p:spPr>
        <p:txBody>
          <a:bodyPr vert="horz" lIns="0" tIns="0" rIns="0" bIns="0" rtlCol="0" anchor="b">
            <a:normAutofit/>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r">
              <a:spcAft>
                <a:spcPts val="600"/>
              </a:spcAft>
            </a:pPr>
            <a:r>
              <a:rPr lang="en-US" sz="1400" spc="700" dirty="0" err="1">
                <a:solidFill>
                  <a:schemeClr val="bg1"/>
                </a:solidFill>
              </a:rPr>
              <a:t>Orientadora</a:t>
            </a:r>
            <a:r>
              <a:rPr lang="en-US" sz="1400" spc="700" dirty="0">
                <a:solidFill>
                  <a:schemeClr val="bg1"/>
                </a:solidFill>
              </a:rPr>
              <a:t>: Simone </a:t>
            </a:r>
            <a:r>
              <a:rPr lang="en-US" sz="1400" spc="700" dirty="0" err="1">
                <a:solidFill>
                  <a:schemeClr val="bg1"/>
                </a:solidFill>
              </a:rPr>
              <a:t>alves</a:t>
            </a:r>
            <a:r>
              <a:rPr lang="en-US" sz="1400" spc="700" dirty="0">
                <a:solidFill>
                  <a:schemeClr val="bg1"/>
                </a:solidFill>
              </a:rPr>
              <a:t> </a:t>
            </a:r>
            <a:r>
              <a:rPr lang="en-US" sz="1400" spc="700" dirty="0" err="1">
                <a:solidFill>
                  <a:schemeClr val="bg1"/>
                </a:solidFill>
              </a:rPr>
              <a:t>nogueira</a:t>
            </a:r>
            <a:br>
              <a:rPr lang="en-US" sz="3200" spc="700" dirty="0">
                <a:solidFill>
                  <a:schemeClr val="bg1"/>
                </a:solidFill>
              </a:rPr>
            </a:br>
            <a:endParaRPr lang="en-US" sz="3200" spc="700" dirty="0">
              <a:solidFill>
                <a:schemeClr val="bg1"/>
              </a:solidFill>
            </a:endParaRPr>
          </a:p>
        </p:txBody>
      </p:sp>
    </p:spTree>
    <p:extLst>
      <p:ext uri="{BB962C8B-B14F-4D97-AF65-F5344CB8AC3E}">
        <p14:creationId xmlns:p14="http://schemas.microsoft.com/office/powerpoint/2010/main" val="3651614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02931982-4CF7-49BF-B9DD-499E15814BB9}"/>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Controle de versão</a:t>
            </a:r>
          </a:p>
        </p:txBody>
      </p:sp>
      <p:pic>
        <p:nvPicPr>
          <p:cNvPr id="4098" name="Picture 2" descr="Figura 2 – Fluxo de trabalho do modelo GitFlow (Vietro, 2015)">
            <a:extLst>
              <a:ext uri="{FF2B5EF4-FFF2-40B4-BE49-F238E27FC236}">
                <a16:creationId xmlns:a16="http://schemas.microsoft.com/office/drawing/2014/main" id="{ADF885D1-B734-497A-8E2B-E3341F460C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3619" y="1196374"/>
            <a:ext cx="7214138" cy="447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41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A90E1B-66C0-4C30-8B33-8BF6BAF0821A}"/>
              </a:ext>
            </a:extLst>
          </p:cNvPr>
          <p:cNvSpPr>
            <a:spLocks noGrp="1"/>
          </p:cNvSpPr>
          <p:nvPr>
            <p:ph type="title"/>
          </p:nvPr>
        </p:nvSpPr>
        <p:spPr>
          <a:xfrm>
            <a:off x="1371601" y="920008"/>
            <a:ext cx="5168980" cy="4852141"/>
          </a:xfrm>
        </p:spPr>
        <p:txBody>
          <a:bodyPr anchor="t">
            <a:normAutofit/>
          </a:bodyPr>
          <a:lstStyle/>
          <a:p>
            <a:r>
              <a:rPr lang="pt-BR" sz="4000" b="1" i="0" dirty="0">
                <a:effectLst/>
                <a:latin typeface="-apple-system"/>
              </a:rPr>
              <a:t>Funções</a:t>
            </a:r>
            <a:br>
              <a:rPr lang="pt-BR" sz="4000" b="1" i="0" dirty="0">
                <a:effectLst/>
                <a:latin typeface="-apple-system"/>
              </a:rPr>
            </a:br>
            <a:endParaRPr lang="pt-BR" sz="4000" dirty="0"/>
          </a:p>
        </p:txBody>
      </p:sp>
      <p:sp>
        <p:nvSpPr>
          <p:cNvPr id="3" name="Espaço Reservado para Conteúdo 2">
            <a:extLst>
              <a:ext uri="{FF2B5EF4-FFF2-40B4-BE49-F238E27FC236}">
                <a16:creationId xmlns:a16="http://schemas.microsoft.com/office/drawing/2014/main" id="{54EC2C16-880C-4CF2-A3AB-9673301420BE}"/>
              </a:ext>
            </a:extLst>
          </p:cNvPr>
          <p:cNvSpPr>
            <a:spLocks noGrp="1"/>
          </p:cNvSpPr>
          <p:nvPr>
            <p:ph idx="1"/>
          </p:nvPr>
        </p:nvSpPr>
        <p:spPr>
          <a:xfrm>
            <a:off x="7029814" y="949827"/>
            <a:ext cx="3790585" cy="4765174"/>
          </a:xfrm>
        </p:spPr>
        <p:txBody>
          <a:bodyPr>
            <a:normAutofit fontScale="77500" lnSpcReduction="20000"/>
          </a:bodyPr>
          <a:lstStyle/>
          <a:p>
            <a:pPr algn="l">
              <a:buFont typeface="Arial" panose="020B0604020202020204" pitchFamily="34" charset="0"/>
              <a:buChar char="•"/>
            </a:pPr>
            <a:r>
              <a:rPr lang="pt-BR" b="0" i="0" dirty="0">
                <a:solidFill>
                  <a:schemeClr val="tx2"/>
                </a:solidFill>
                <a:effectLst/>
                <a:latin typeface="-apple-system"/>
              </a:rPr>
              <a:t>Scrum Master: Rodrigo </a:t>
            </a:r>
            <a:r>
              <a:rPr lang="pt-BR" b="0" i="0" dirty="0" err="1">
                <a:solidFill>
                  <a:schemeClr val="tx2"/>
                </a:solidFill>
                <a:effectLst/>
                <a:latin typeface="-apple-system"/>
              </a:rPr>
              <a:t>Lobenwein</a:t>
            </a:r>
            <a:endParaRPr lang="pt-BR" b="0" i="0" dirty="0">
              <a:solidFill>
                <a:schemeClr val="tx2"/>
              </a:solidFill>
              <a:effectLst/>
              <a:latin typeface="-apple-system"/>
            </a:endParaRPr>
          </a:p>
          <a:p>
            <a:pPr algn="l">
              <a:buFont typeface="Arial" panose="020B0604020202020204" pitchFamily="34" charset="0"/>
              <a:buChar char="•"/>
            </a:pPr>
            <a:r>
              <a:rPr lang="pt-BR" b="0" i="0" dirty="0" err="1">
                <a:solidFill>
                  <a:schemeClr val="tx2"/>
                </a:solidFill>
                <a:effectLst/>
                <a:latin typeface="-apple-system"/>
              </a:rPr>
              <a:t>Product</a:t>
            </a:r>
            <a:r>
              <a:rPr lang="pt-BR" b="0" i="0" dirty="0">
                <a:solidFill>
                  <a:schemeClr val="tx2"/>
                </a:solidFill>
                <a:effectLst/>
                <a:latin typeface="-apple-system"/>
              </a:rPr>
              <a:t> </a:t>
            </a:r>
            <a:r>
              <a:rPr lang="pt-BR" b="0" i="0" dirty="0" err="1">
                <a:solidFill>
                  <a:schemeClr val="tx2"/>
                </a:solidFill>
                <a:effectLst/>
                <a:latin typeface="-apple-system"/>
              </a:rPr>
              <a:t>Owner</a:t>
            </a:r>
            <a:r>
              <a:rPr lang="pt-BR" b="0" i="0" dirty="0">
                <a:solidFill>
                  <a:schemeClr val="tx2"/>
                </a:solidFill>
                <a:effectLst/>
                <a:latin typeface="-apple-system"/>
              </a:rPr>
              <a:t>: Adilson </a:t>
            </a:r>
            <a:r>
              <a:rPr lang="pt-BR" b="0" i="0" dirty="0" err="1">
                <a:solidFill>
                  <a:schemeClr val="tx2"/>
                </a:solidFill>
                <a:effectLst/>
                <a:latin typeface="-apple-system"/>
              </a:rPr>
              <a:t>Antonio</a:t>
            </a:r>
            <a:r>
              <a:rPr lang="pt-BR" b="0" i="0" dirty="0">
                <a:solidFill>
                  <a:schemeClr val="tx2"/>
                </a:solidFill>
                <a:effectLst/>
                <a:latin typeface="-apple-system"/>
              </a:rPr>
              <a:t> Ferreira Jr</a:t>
            </a:r>
          </a:p>
          <a:p>
            <a:pPr algn="l">
              <a:buFont typeface="Arial" panose="020B0604020202020204" pitchFamily="34" charset="0"/>
              <a:buChar char="•"/>
            </a:pPr>
            <a:r>
              <a:rPr lang="pt-BR" b="0" i="0" dirty="0">
                <a:solidFill>
                  <a:schemeClr val="tx2"/>
                </a:solidFill>
                <a:effectLst/>
                <a:latin typeface="-apple-system"/>
              </a:rPr>
              <a:t>Equipe de Desenvolvimento:</a:t>
            </a:r>
          </a:p>
          <a:p>
            <a:pPr marL="742950" lvl="1" indent="-285750" algn="l">
              <a:buFont typeface="Arial" panose="020B0604020202020204" pitchFamily="34" charset="0"/>
              <a:buChar char="•"/>
            </a:pPr>
            <a:r>
              <a:rPr lang="pt-BR" b="0" i="0" dirty="0">
                <a:solidFill>
                  <a:schemeClr val="tx2"/>
                </a:solidFill>
                <a:effectLst/>
                <a:latin typeface="-apple-system"/>
              </a:rPr>
              <a:t>Adilson </a:t>
            </a:r>
            <a:r>
              <a:rPr lang="pt-BR" b="0" i="0" dirty="0" err="1">
                <a:solidFill>
                  <a:schemeClr val="tx2"/>
                </a:solidFill>
                <a:effectLst/>
                <a:latin typeface="-apple-system"/>
              </a:rPr>
              <a:t>Antonio</a:t>
            </a:r>
            <a:r>
              <a:rPr lang="pt-BR" b="0" i="0" dirty="0">
                <a:solidFill>
                  <a:schemeClr val="tx2"/>
                </a:solidFill>
                <a:effectLst/>
                <a:latin typeface="-apple-system"/>
              </a:rPr>
              <a:t> Ferreira Jr</a:t>
            </a:r>
          </a:p>
          <a:p>
            <a:pPr marL="742950" lvl="1" indent="-285750" algn="l">
              <a:buFont typeface="Arial" panose="020B0604020202020204" pitchFamily="34" charset="0"/>
              <a:buChar char="•"/>
            </a:pPr>
            <a:r>
              <a:rPr lang="pt-BR" b="0" i="0" dirty="0">
                <a:solidFill>
                  <a:schemeClr val="tx2"/>
                </a:solidFill>
                <a:effectLst/>
                <a:latin typeface="-apple-system"/>
              </a:rPr>
              <a:t>João Pedro Marques Mourão</a:t>
            </a:r>
          </a:p>
          <a:p>
            <a:pPr marL="742950" lvl="1" indent="-285750" algn="l">
              <a:buFont typeface="Arial" panose="020B0604020202020204" pitchFamily="34" charset="0"/>
              <a:buChar char="•"/>
            </a:pPr>
            <a:r>
              <a:rPr lang="pt-BR" b="0" i="0" dirty="0">
                <a:solidFill>
                  <a:schemeClr val="tx2"/>
                </a:solidFill>
                <a:effectLst/>
                <a:latin typeface="-apple-system"/>
              </a:rPr>
              <a:t>Mateus Vitorino Guimaraes</a:t>
            </a:r>
          </a:p>
          <a:p>
            <a:pPr marL="742950" lvl="1" indent="-285750" algn="l">
              <a:buFont typeface="Arial" panose="020B0604020202020204" pitchFamily="34" charset="0"/>
              <a:buChar char="•"/>
            </a:pPr>
            <a:r>
              <a:rPr lang="pt-BR" b="0" i="0" dirty="0">
                <a:solidFill>
                  <a:schemeClr val="tx2"/>
                </a:solidFill>
                <a:effectLst/>
                <a:latin typeface="-apple-system"/>
              </a:rPr>
              <a:t>Rodrigo </a:t>
            </a:r>
            <a:r>
              <a:rPr lang="pt-BR" b="0" i="0" dirty="0" err="1">
                <a:solidFill>
                  <a:schemeClr val="tx2"/>
                </a:solidFill>
                <a:effectLst/>
                <a:latin typeface="-apple-system"/>
              </a:rPr>
              <a:t>Lobenwein</a:t>
            </a:r>
            <a:r>
              <a:rPr lang="pt-BR" b="0" i="0" dirty="0">
                <a:solidFill>
                  <a:schemeClr val="tx2"/>
                </a:solidFill>
                <a:effectLst/>
                <a:latin typeface="-apple-system"/>
              </a:rPr>
              <a:t> Resende</a:t>
            </a:r>
          </a:p>
          <a:p>
            <a:pPr marL="742950" lvl="1" indent="-285750" algn="l">
              <a:buFont typeface="Arial" panose="020B0604020202020204" pitchFamily="34" charset="0"/>
              <a:buChar char="•"/>
            </a:pPr>
            <a:r>
              <a:rPr lang="pt-BR" b="0" i="0" dirty="0">
                <a:solidFill>
                  <a:schemeClr val="tx2"/>
                </a:solidFill>
                <a:effectLst/>
                <a:latin typeface="-apple-system"/>
              </a:rPr>
              <a:t>Vera Lúcia Gonçalves Almeida</a:t>
            </a:r>
          </a:p>
          <a:p>
            <a:pPr algn="l">
              <a:buFont typeface="Arial" panose="020B0604020202020204" pitchFamily="34" charset="0"/>
              <a:buChar char="•"/>
            </a:pPr>
            <a:r>
              <a:rPr lang="pt-BR" b="0" i="0" dirty="0">
                <a:solidFill>
                  <a:schemeClr val="tx2"/>
                </a:solidFill>
                <a:effectLst/>
                <a:latin typeface="-apple-system"/>
              </a:rPr>
              <a:t>Equipe de Design</a:t>
            </a:r>
          </a:p>
          <a:p>
            <a:pPr marL="742950" lvl="1" indent="-285750" algn="l">
              <a:buFont typeface="Arial" panose="020B0604020202020204" pitchFamily="34" charset="0"/>
              <a:buChar char="•"/>
            </a:pPr>
            <a:r>
              <a:rPr lang="pt-BR" b="0" i="0" dirty="0">
                <a:solidFill>
                  <a:schemeClr val="tx2"/>
                </a:solidFill>
                <a:effectLst/>
                <a:latin typeface="-apple-system"/>
              </a:rPr>
              <a:t>Adilson </a:t>
            </a:r>
            <a:r>
              <a:rPr lang="pt-BR" b="0" i="0" dirty="0" err="1">
                <a:solidFill>
                  <a:schemeClr val="tx2"/>
                </a:solidFill>
                <a:effectLst/>
                <a:latin typeface="-apple-system"/>
              </a:rPr>
              <a:t>Antonio</a:t>
            </a:r>
            <a:r>
              <a:rPr lang="pt-BR" b="0" i="0" dirty="0">
                <a:solidFill>
                  <a:schemeClr val="tx2"/>
                </a:solidFill>
                <a:effectLst/>
                <a:latin typeface="-apple-system"/>
              </a:rPr>
              <a:t> Ferreira Jr</a:t>
            </a:r>
          </a:p>
          <a:p>
            <a:pPr marL="742950" lvl="1" indent="-285750" algn="l">
              <a:buFont typeface="Arial" panose="020B0604020202020204" pitchFamily="34" charset="0"/>
              <a:buChar char="•"/>
            </a:pPr>
            <a:r>
              <a:rPr lang="pt-BR" b="0" i="0" dirty="0">
                <a:solidFill>
                  <a:schemeClr val="tx2"/>
                </a:solidFill>
                <a:effectLst/>
                <a:latin typeface="-apple-system"/>
              </a:rPr>
              <a:t>João Pedro Marques Mourão</a:t>
            </a:r>
          </a:p>
          <a:p>
            <a:pPr marL="742950" lvl="1" indent="-285750" algn="l">
              <a:buFont typeface="Arial" panose="020B0604020202020204" pitchFamily="34" charset="0"/>
              <a:buChar char="•"/>
            </a:pPr>
            <a:r>
              <a:rPr lang="pt-BR" b="0" i="0" dirty="0">
                <a:solidFill>
                  <a:schemeClr val="tx2"/>
                </a:solidFill>
                <a:effectLst/>
                <a:latin typeface="-apple-system"/>
              </a:rPr>
              <a:t>Mateus Vitorino Guimaraes</a:t>
            </a:r>
          </a:p>
          <a:p>
            <a:pPr marL="742950" lvl="1" indent="-285750" algn="l">
              <a:buFont typeface="Arial" panose="020B0604020202020204" pitchFamily="34" charset="0"/>
              <a:buChar char="•"/>
            </a:pPr>
            <a:r>
              <a:rPr lang="pt-BR" b="0" i="0" dirty="0">
                <a:solidFill>
                  <a:schemeClr val="tx2"/>
                </a:solidFill>
                <a:effectLst/>
                <a:latin typeface="-apple-system"/>
              </a:rPr>
              <a:t>Rodrigo </a:t>
            </a:r>
            <a:r>
              <a:rPr lang="pt-BR" b="0" i="0" dirty="0" err="1">
                <a:solidFill>
                  <a:schemeClr val="tx2"/>
                </a:solidFill>
                <a:effectLst/>
                <a:latin typeface="-apple-system"/>
              </a:rPr>
              <a:t>Lobenwein</a:t>
            </a:r>
            <a:r>
              <a:rPr lang="pt-BR" b="0" i="0" dirty="0">
                <a:solidFill>
                  <a:schemeClr val="tx2"/>
                </a:solidFill>
                <a:effectLst/>
                <a:latin typeface="-apple-system"/>
              </a:rPr>
              <a:t> Resende</a:t>
            </a:r>
          </a:p>
          <a:p>
            <a:pPr marL="742950" lvl="1" indent="-285750" algn="l">
              <a:buFont typeface="Arial" panose="020B0604020202020204" pitchFamily="34" charset="0"/>
              <a:buChar char="•"/>
            </a:pPr>
            <a:r>
              <a:rPr lang="pt-BR" b="0" i="0" dirty="0">
                <a:solidFill>
                  <a:schemeClr val="tx2"/>
                </a:solidFill>
                <a:effectLst/>
                <a:latin typeface="-apple-system"/>
              </a:rPr>
              <a:t>Vera Lúcia Gonçalves Almeida</a:t>
            </a:r>
          </a:p>
        </p:txBody>
      </p:sp>
    </p:spTree>
    <p:extLst>
      <p:ext uri="{BB962C8B-B14F-4D97-AF65-F5344CB8AC3E}">
        <p14:creationId xmlns:p14="http://schemas.microsoft.com/office/powerpoint/2010/main" val="98797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A90E1B-66C0-4C30-8B33-8BF6BAF0821A}"/>
              </a:ext>
            </a:extLst>
          </p:cNvPr>
          <p:cNvSpPr>
            <a:spLocks noGrp="1"/>
          </p:cNvSpPr>
          <p:nvPr>
            <p:ph type="title"/>
          </p:nvPr>
        </p:nvSpPr>
        <p:spPr>
          <a:xfrm>
            <a:off x="1135856" y="908649"/>
            <a:ext cx="4079720" cy="3977676"/>
          </a:xfrm>
        </p:spPr>
        <p:txBody>
          <a:bodyPr anchor="t">
            <a:normAutofit/>
          </a:bodyPr>
          <a:lstStyle/>
          <a:p>
            <a:pPr algn="r"/>
            <a:r>
              <a:rPr lang="pt-BR" sz="3400" dirty="0">
                <a:latin typeface="-apple-system"/>
              </a:rPr>
              <a:t>Ferramentas:</a:t>
            </a:r>
            <a:br>
              <a:rPr lang="pt-BR" sz="3400" b="1" i="0" dirty="0">
                <a:effectLst/>
                <a:latin typeface="-apple-system"/>
              </a:rPr>
            </a:br>
            <a:endParaRPr lang="pt-BR" sz="3400" dirty="0"/>
          </a:p>
        </p:txBody>
      </p:sp>
      <p:sp>
        <p:nvSpPr>
          <p:cNvPr id="3" name="Espaço Reservado para Conteúdo 2">
            <a:extLst>
              <a:ext uri="{FF2B5EF4-FFF2-40B4-BE49-F238E27FC236}">
                <a16:creationId xmlns:a16="http://schemas.microsoft.com/office/drawing/2014/main" id="{54EC2C16-880C-4CF2-A3AB-9673301420BE}"/>
              </a:ext>
            </a:extLst>
          </p:cNvPr>
          <p:cNvSpPr>
            <a:spLocks noGrp="1"/>
          </p:cNvSpPr>
          <p:nvPr>
            <p:ph idx="1"/>
          </p:nvPr>
        </p:nvSpPr>
        <p:spPr>
          <a:xfrm>
            <a:off x="5701896" y="964889"/>
            <a:ext cx="5118505" cy="4909137"/>
          </a:xfrm>
        </p:spPr>
        <p:txBody>
          <a:bodyPr>
            <a:normAutofit/>
          </a:bodyPr>
          <a:lstStyle/>
          <a:p>
            <a:pPr>
              <a:lnSpc>
                <a:spcPct val="110000"/>
              </a:lnSpc>
            </a:pPr>
            <a:r>
              <a:rPr lang="pt-BR" sz="1500" b="1" i="0" dirty="0">
                <a:effectLst/>
                <a:latin typeface="-apple-system"/>
              </a:rPr>
              <a:t>Ferramentas</a:t>
            </a:r>
          </a:p>
          <a:p>
            <a:pPr>
              <a:lnSpc>
                <a:spcPct val="110000"/>
              </a:lnSpc>
            </a:pPr>
            <a:r>
              <a:rPr lang="pt-BR" sz="1500" b="0" i="0" dirty="0">
                <a:effectLst/>
                <a:latin typeface="-apple-system"/>
              </a:rPr>
              <a:t>As ferramentas empregadas no projeto são:</a:t>
            </a:r>
          </a:p>
          <a:p>
            <a:pPr>
              <a:lnSpc>
                <a:spcPct val="110000"/>
              </a:lnSpc>
              <a:buFont typeface="Arial" panose="020B0604020202020204" pitchFamily="34" charset="0"/>
              <a:buChar char="•"/>
            </a:pPr>
            <a:r>
              <a:rPr lang="pt-BR" sz="1500" b="0" i="0" dirty="0">
                <a:effectLst/>
                <a:latin typeface="-apple-system"/>
              </a:rPr>
              <a:t>Editor de código: Visual Studio Code</a:t>
            </a:r>
          </a:p>
          <a:p>
            <a:pPr>
              <a:lnSpc>
                <a:spcPct val="110000"/>
              </a:lnSpc>
              <a:buFont typeface="Arial" panose="020B0604020202020204" pitchFamily="34" charset="0"/>
              <a:buChar char="•"/>
            </a:pPr>
            <a:r>
              <a:rPr lang="pt-BR" sz="1500" b="0" i="0" dirty="0">
                <a:effectLst/>
                <a:latin typeface="-apple-system"/>
              </a:rPr>
              <a:t>Ferramentas de comunicação: WhatsApp, Teams</a:t>
            </a:r>
          </a:p>
          <a:p>
            <a:pPr>
              <a:lnSpc>
                <a:spcPct val="110000"/>
              </a:lnSpc>
              <a:buFont typeface="Arial" panose="020B0604020202020204" pitchFamily="34" charset="0"/>
              <a:buChar char="•"/>
            </a:pPr>
            <a:r>
              <a:rPr lang="pt-BR" sz="1500" b="0" i="0" dirty="0">
                <a:effectLst/>
                <a:latin typeface="-apple-system"/>
              </a:rPr>
              <a:t>Ferramentas de desenho de tela: </a:t>
            </a:r>
            <a:r>
              <a:rPr lang="pt-BR" sz="1500" b="0" i="0" dirty="0" err="1">
                <a:effectLst/>
                <a:latin typeface="-apple-system"/>
              </a:rPr>
              <a:t>Figma</a:t>
            </a:r>
            <a:endParaRPr lang="pt-BR" sz="1500" b="0" i="0" dirty="0">
              <a:effectLst/>
              <a:latin typeface="-apple-system"/>
            </a:endParaRPr>
          </a:p>
          <a:p>
            <a:pPr>
              <a:lnSpc>
                <a:spcPct val="110000"/>
              </a:lnSpc>
              <a:buFont typeface="Arial" panose="020B0604020202020204" pitchFamily="34" charset="0"/>
              <a:buChar char="•"/>
            </a:pPr>
            <a:r>
              <a:rPr lang="pt-BR" sz="1500" b="0" i="0" dirty="0">
                <a:effectLst/>
                <a:latin typeface="-apple-system"/>
              </a:rPr>
              <a:t>Editor de diagramas UML</a:t>
            </a:r>
          </a:p>
          <a:p>
            <a:pPr marL="742950" lvl="1" indent="-285750">
              <a:lnSpc>
                <a:spcPct val="110000"/>
              </a:lnSpc>
              <a:buFont typeface="Arial" panose="020B0604020202020204" pitchFamily="34" charset="0"/>
              <a:buChar char="•"/>
            </a:pPr>
            <a:r>
              <a:rPr lang="pt-BR" sz="1500" b="0" i="0" dirty="0" err="1">
                <a:effectLst/>
                <a:latin typeface="-apple-system"/>
              </a:rPr>
              <a:t>StarUML</a:t>
            </a:r>
            <a:r>
              <a:rPr lang="pt-BR" sz="1500" b="0" i="0" dirty="0">
                <a:effectLst/>
                <a:latin typeface="-apple-system"/>
              </a:rPr>
              <a:t> (Esquema Relacional "pé de Galinha")</a:t>
            </a:r>
          </a:p>
          <a:p>
            <a:pPr marL="742950" lvl="1" indent="-285750">
              <a:lnSpc>
                <a:spcPct val="110000"/>
              </a:lnSpc>
              <a:buFont typeface="Arial" panose="020B0604020202020204" pitchFamily="34" charset="0"/>
              <a:buChar char="•"/>
            </a:pPr>
            <a:r>
              <a:rPr lang="pt-BR" sz="1500" b="0" i="0" dirty="0">
                <a:effectLst/>
                <a:latin typeface="-apple-system"/>
              </a:rPr>
              <a:t>Draw.io (Diagrama Entidade-Relacionamento)</a:t>
            </a:r>
          </a:p>
          <a:p>
            <a:pPr marL="742950" lvl="1" indent="-285750">
              <a:lnSpc>
                <a:spcPct val="110000"/>
              </a:lnSpc>
              <a:buFont typeface="Arial" panose="020B0604020202020204" pitchFamily="34" charset="0"/>
              <a:buChar char="•"/>
            </a:pPr>
            <a:r>
              <a:rPr lang="pt-BR" sz="1500" b="0" i="0" dirty="0">
                <a:effectLst/>
                <a:latin typeface="-apple-system"/>
              </a:rPr>
              <a:t>MS PowerPoint (Modelo Relacional)</a:t>
            </a:r>
          </a:p>
          <a:p>
            <a:pPr marL="742950" lvl="1" indent="-285750">
              <a:lnSpc>
                <a:spcPct val="110000"/>
              </a:lnSpc>
              <a:buFont typeface="Arial" panose="020B0604020202020204" pitchFamily="34" charset="0"/>
              <a:buChar char="•"/>
            </a:pPr>
            <a:r>
              <a:rPr lang="pt-BR" sz="1500" b="0" i="0" dirty="0">
                <a:effectLst/>
                <a:latin typeface="-apple-system"/>
              </a:rPr>
              <a:t>InDesign (Diagrama de Fluxo de Dados)</a:t>
            </a:r>
          </a:p>
          <a:p>
            <a:pPr>
              <a:lnSpc>
                <a:spcPct val="110000"/>
              </a:lnSpc>
            </a:pPr>
            <a:r>
              <a:rPr lang="pt-BR" sz="1500" b="0" i="0" dirty="0">
                <a:effectLst/>
                <a:latin typeface="-apple-system"/>
              </a:rPr>
              <a:t>O VS Code foi escolhido por ser uma solução gratuita, leve e versátil, além de possuir integração com o GitHub e GitHub Desktop, o que facilita o controle de versões e a gestão das </a:t>
            </a:r>
            <a:r>
              <a:rPr lang="pt-BR" sz="1500" b="0" i="0" dirty="0" err="1">
                <a:effectLst/>
                <a:latin typeface="-apple-system"/>
              </a:rPr>
              <a:t>branches</a:t>
            </a:r>
            <a:r>
              <a:rPr lang="pt-BR" sz="1500" b="0" i="0" dirty="0">
                <a:effectLst/>
                <a:latin typeface="-apple-system"/>
              </a:rPr>
              <a:t>.</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41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70D3689-9ED6-4A9A-ADAB-627976AE6D98}"/>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Projeto de interface</a:t>
            </a:r>
          </a:p>
        </p:txBody>
      </p:sp>
      <p:pic>
        <p:nvPicPr>
          <p:cNvPr id="5122" name="Picture 2" descr="Tela Principal">
            <a:extLst>
              <a:ext uri="{FF2B5EF4-FFF2-40B4-BE49-F238E27FC236}">
                <a16:creationId xmlns:a16="http://schemas.microsoft.com/office/drawing/2014/main" id="{C2FAEB09-02BD-47CD-8AB7-967BB5F07E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93154" y="457200"/>
            <a:ext cx="3035067" cy="5951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85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37E65F5-7E10-4E4E-B656-D6961B3BAA45}"/>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Diagrama de fluxo</a:t>
            </a:r>
            <a:br>
              <a:rPr lang="en-US" sz="3200" spc="750">
                <a:solidFill>
                  <a:schemeClr val="bg1"/>
                </a:solidFill>
              </a:rPr>
            </a:br>
            <a:endParaRPr lang="en-US" sz="3200" spc="750">
              <a:solidFill>
                <a:schemeClr val="bg1"/>
              </a:solidFill>
            </a:endParaRPr>
          </a:p>
        </p:txBody>
      </p:sp>
      <p:pic>
        <p:nvPicPr>
          <p:cNvPr id="6146" name="Picture 2" descr="Diagrama de Fluxo de Dados">
            <a:extLst>
              <a:ext uri="{FF2B5EF4-FFF2-40B4-BE49-F238E27FC236}">
                <a16:creationId xmlns:a16="http://schemas.microsoft.com/office/drawing/2014/main" id="{5985E533-E50C-4931-A89E-826078D3A7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90508" y="457200"/>
            <a:ext cx="6840360" cy="5951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57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2DE2431A-4792-49BD-8C9B-5B28B00A286A}"/>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Diagrama de classe</a:t>
            </a:r>
          </a:p>
        </p:txBody>
      </p:sp>
      <p:pic>
        <p:nvPicPr>
          <p:cNvPr id="7170" name="Picture 2" descr="Diagramas de Classes">
            <a:extLst>
              <a:ext uri="{FF2B5EF4-FFF2-40B4-BE49-F238E27FC236}">
                <a16:creationId xmlns:a16="http://schemas.microsoft.com/office/drawing/2014/main" id="{5C8A482C-307C-4C38-B431-D9987505E3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7838" y="0"/>
            <a:ext cx="8153398" cy="684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53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734E53E-4F63-44CB-B70A-5DDFEE05E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8" y="-626408"/>
            <a:ext cx="6858002" cy="8110817"/>
          </a:xfrm>
          <a:prstGeom prst="rect">
            <a:avLst/>
          </a:prstGeom>
          <a:gradFill>
            <a:gsLst>
              <a:gs pos="11000">
                <a:schemeClr val="accent2">
                  <a:alpha val="63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7393" y="-1877393"/>
            <a:ext cx="4356024"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174217">
            <a:off x="2279676" y="1277867"/>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90B06A6-55D5-4C7E-AD04-F2A71CAE0834}"/>
              </a:ext>
            </a:extLst>
          </p:cNvPr>
          <p:cNvSpPr>
            <a:spLocks noGrp="1"/>
          </p:cNvSpPr>
          <p:nvPr>
            <p:ph type="title"/>
          </p:nvPr>
        </p:nvSpPr>
        <p:spPr>
          <a:xfrm>
            <a:off x="1371600" y="866124"/>
            <a:ext cx="5724939" cy="3177142"/>
          </a:xfrm>
        </p:spPr>
        <p:txBody>
          <a:bodyPr vert="horz" lIns="0" tIns="0" rIns="0" bIns="0" rtlCol="0" anchor="b">
            <a:normAutofit/>
          </a:bodyPr>
          <a:lstStyle/>
          <a:p>
            <a:r>
              <a:rPr lang="en-US" sz="4000" spc="750">
                <a:solidFill>
                  <a:schemeClr val="bg1"/>
                </a:solidFill>
              </a:rPr>
              <a:t>Login</a:t>
            </a:r>
          </a:p>
        </p:txBody>
      </p:sp>
      <p:pic>
        <p:nvPicPr>
          <p:cNvPr id="7" name="Graphic 6" descr="Usuário">
            <a:extLst>
              <a:ext uri="{FF2B5EF4-FFF2-40B4-BE49-F238E27FC236}">
                <a16:creationId xmlns:a16="http://schemas.microsoft.com/office/drawing/2014/main" id="{C9748A62-EB74-4512-A443-2BE4931B88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147" y="1865173"/>
            <a:ext cx="3127653" cy="3127653"/>
          </a:xfrm>
          <a:prstGeom prst="rect">
            <a:avLst/>
          </a:prstGeom>
        </p:spPr>
      </p:pic>
    </p:spTree>
    <p:extLst>
      <p:ext uri="{BB962C8B-B14F-4D97-AF65-F5344CB8AC3E}">
        <p14:creationId xmlns:p14="http://schemas.microsoft.com/office/powerpoint/2010/main" val="1143876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Fazendo login como funcionário">
            <a:extLst>
              <a:ext uri="{FF2B5EF4-FFF2-40B4-BE49-F238E27FC236}">
                <a16:creationId xmlns:a16="http://schemas.microsoft.com/office/drawing/2014/main" id="{2C29ED6C-0CC4-4A3F-8484-517E8EA5BB6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6012"/>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5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734E53E-4F63-44CB-B70A-5DDFEE05E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8" y="-626408"/>
            <a:ext cx="6858002" cy="8110817"/>
          </a:xfrm>
          <a:prstGeom prst="rect">
            <a:avLst/>
          </a:prstGeom>
          <a:gradFill>
            <a:gsLst>
              <a:gs pos="11000">
                <a:schemeClr val="accent2">
                  <a:alpha val="63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7393" y="-1877393"/>
            <a:ext cx="4356024"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1">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23">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174217">
            <a:off x="2279676" y="1277867"/>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2275FD0-CF8E-4ABD-91A7-5B68D16D17AE}"/>
              </a:ext>
            </a:extLst>
          </p:cNvPr>
          <p:cNvSpPr>
            <a:spLocks noGrp="1"/>
          </p:cNvSpPr>
          <p:nvPr>
            <p:ph type="title"/>
          </p:nvPr>
        </p:nvSpPr>
        <p:spPr>
          <a:xfrm>
            <a:off x="1371600" y="866124"/>
            <a:ext cx="5724939" cy="3177142"/>
          </a:xfrm>
        </p:spPr>
        <p:txBody>
          <a:bodyPr vert="horz" lIns="0" tIns="0" rIns="0" bIns="0" rtlCol="0" anchor="b">
            <a:normAutofit/>
          </a:bodyPr>
          <a:lstStyle/>
          <a:p>
            <a:r>
              <a:rPr lang="en-US" sz="4000" spc="750">
                <a:solidFill>
                  <a:schemeClr val="bg1"/>
                </a:solidFill>
              </a:rPr>
              <a:t>PERFIL</a:t>
            </a:r>
            <a:br>
              <a:rPr lang="en-US" sz="4000" spc="750">
                <a:solidFill>
                  <a:schemeClr val="bg1"/>
                </a:solidFill>
              </a:rPr>
            </a:br>
            <a:endParaRPr lang="en-US" sz="4000" spc="750">
              <a:solidFill>
                <a:schemeClr val="bg1"/>
              </a:solidFill>
            </a:endParaRPr>
          </a:p>
        </p:txBody>
      </p:sp>
      <p:pic>
        <p:nvPicPr>
          <p:cNvPr id="7" name="Graphic 6" descr="Blog">
            <a:extLst>
              <a:ext uri="{FF2B5EF4-FFF2-40B4-BE49-F238E27FC236}">
                <a16:creationId xmlns:a16="http://schemas.microsoft.com/office/drawing/2014/main" id="{B45BE2B9-F5E0-4A7B-90F7-094AAE3535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147" y="1865173"/>
            <a:ext cx="3127653" cy="3127653"/>
          </a:xfrm>
          <a:prstGeom prst="rect">
            <a:avLst/>
          </a:prstGeom>
        </p:spPr>
      </p:pic>
    </p:spTree>
    <p:extLst>
      <p:ext uri="{BB962C8B-B14F-4D97-AF65-F5344CB8AC3E}">
        <p14:creationId xmlns:p14="http://schemas.microsoft.com/office/powerpoint/2010/main" val="13872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Tela de Funcionário Perfil">
            <a:extLst>
              <a:ext uri="{FF2B5EF4-FFF2-40B4-BE49-F238E27FC236}">
                <a16:creationId xmlns:a16="http://schemas.microsoft.com/office/drawing/2014/main" id="{A32995BC-A5C4-431A-8898-82B3615BC2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2210"/>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2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FB6E56F7-EE68-4AA8-B88C-0B7598F24CB6}"/>
              </a:ext>
            </a:extLst>
          </p:cNvPr>
          <p:cNvSpPr>
            <a:spLocks noGrp="1"/>
          </p:cNvSpPr>
          <p:nvPr>
            <p:ph type="title"/>
          </p:nvPr>
        </p:nvSpPr>
        <p:spPr>
          <a:xfrm>
            <a:off x="387927" y="1028701"/>
            <a:ext cx="3248863" cy="3020785"/>
          </a:xfrm>
        </p:spPr>
        <p:txBody>
          <a:bodyPr>
            <a:normAutofit/>
          </a:bodyPr>
          <a:lstStyle/>
          <a:p>
            <a:pPr algn="r"/>
            <a:r>
              <a:rPr lang="pt-BR" sz="3200" b="1" i="0">
                <a:solidFill>
                  <a:schemeClr val="bg1"/>
                </a:solidFill>
                <a:effectLst/>
                <a:latin typeface="-apple-system"/>
              </a:rPr>
              <a:t>Introdução</a:t>
            </a:r>
            <a:br>
              <a:rPr lang="pt-BR" sz="3200" b="1" i="0">
                <a:solidFill>
                  <a:schemeClr val="bg1"/>
                </a:solidFill>
                <a:effectLst/>
                <a:latin typeface="-apple-system"/>
              </a:rPr>
            </a:br>
            <a:endParaRPr lang="pt-BR" sz="3200">
              <a:solidFill>
                <a:schemeClr val="bg1"/>
              </a:solidFill>
            </a:endParaRPr>
          </a:p>
        </p:txBody>
      </p:sp>
      <p:sp>
        <p:nvSpPr>
          <p:cNvPr id="3" name="Espaço Reservado para Conteúdo 2">
            <a:extLst>
              <a:ext uri="{FF2B5EF4-FFF2-40B4-BE49-F238E27FC236}">
                <a16:creationId xmlns:a16="http://schemas.microsoft.com/office/drawing/2014/main" id="{1041A8A6-9C1D-4E5B-9294-EEF1EFDFD06E}"/>
              </a:ext>
            </a:extLst>
          </p:cNvPr>
          <p:cNvSpPr>
            <a:spLocks noGrp="1"/>
          </p:cNvSpPr>
          <p:nvPr>
            <p:ph idx="1"/>
          </p:nvPr>
        </p:nvSpPr>
        <p:spPr>
          <a:xfrm>
            <a:off x="4777409" y="1028702"/>
            <a:ext cx="6273972" cy="4843462"/>
          </a:xfrm>
        </p:spPr>
        <p:txBody>
          <a:bodyPr>
            <a:normAutofit/>
          </a:bodyPr>
          <a:lstStyle/>
          <a:p>
            <a:pPr marL="0" indent="0">
              <a:lnSpc>
                <a:spcPct val="110000"/>
              </a:lnSpc>
              <a:buNone/>
            </a:pPr>
            <a:r>
              <a:rPr lang="pt-BR" sz="1300" b="0" i="0" dirty="0">
                <a:effectLst/>
                <a:latin typeface="-apple-system"/>
              </a:rPr>
              <a:t>Existem tantas pessoas com problemas de saúde que, dependendo da situação, algumas necessitam de muita atenção, pois com tantos remédios precisam lembrar de vários horários no dia a dia. São tantos detalhes que qualquer pessoa corre o risco de esquecer algum deles. Para isso, seria bem-vinda uma ajuda tecnológica para trazer mais tranquilidade aos usuários (e seus responsáveis) de qualquer tipo de medicamentos de uso contínuo ou não.</a:t>
            </a:r>
          </a:p>
          <a:p>
            <a:pPr marL="0" indent="0">
              <a:lnSpc>
                <a:spcPct val="110000"/>
              </a:lnSpc>
              <a:buNone/>
            </a:pPr>
            <a:r>
              <a:rPr lang="pt-BR" sz="1300" b="0" i="0" dirty="0">
                <a:effectLst/>
                <a:latin typeface="-apple-system"/>
              </a:rPr>
              <a:t>Medicamentos podem ser usados para trazer bem-estar, no entanto, se seu uso não for feito com os devidos cuidados, podem trazer problemas em vez de resolvê-los. Com isso, é necessário estar sempre com a atenção voltada para os seguintes detalhes:</a:t>
            </a:r>
          </a:p>
          <a:p>
            <a:pPr>
              <a:lnSpc>
                <a:spcPct val="110000"/>
              </a:lnSpc>
              <a:buFont typeface="Arial" panose="020B0604020202020204" pitchFamily="34" charset="0"/>
              <a:buChar char="•"/>
            </a:pPr>
            <a:r>
              <a:rPr lang="pt-BR" sz="1300" b="0" i="0" dirty="0">
                <a:effectLst/>
                <a:latin typeface="-apple-system"/>
              </a:rPr>
              <a:t>validade;</a:t>
            </a:r>
          </a:p>
          <a:p>
            <a:pPr>
              <a:lnSpc>
                <a:spcPct val="110000"/>
              </a:lnSpc>
              <a:buFont typeface="Arial" panose="020B0604020202020204" pitchFamily="34" charset="0"/>
              <a:buChar char="•"/>
            </a:pPr>
            <a:r>
              <a:rPr lang="pt-BR" sz="1300" b="0" i="0" dirty="0">
                <a:effectLst/>
                <a:latin typeface="-apple-system"/>
              </a:rPr>
              <a:t>modo de uso;</a:t>
            </a:r>
          </a:p>
          <a:p>
            <a:pPr>
              <a:lnSpc>
                <a:spcPct val="110000"/>
              </a:lnSpc>
              <a:buFont typeface="Arial" panose="020B0604020202020204" pitchFamily="34" charset="0"/>
              <a:buChar char="•"/>
            </a:pPr>
            <a:r>
              <a:rPr lang="pt-BR" sz="1300" b="0" i="0" dirty="0">
                <a:effectLst/>
                <a:latin typeface="-apple-system"/>
              </a:rPr>
              <a:t>dosagem;</a:t>
            </a:r>
          </a:p>
          <a:p>
            <a:pPr>
              <a:lnSpc>
                <a:spcPct val="110000"/>
              </a:lnSpc>
              <a:buFont typeface="Arial" panose="020B0604020202020204" pitchFamily="34" charset="0"/>
              <a:buChar char="•"/>
            </a:pPr>
            <a:r>
              <a:rPr lang="pt-BR" sz="1300" b="0" i="0" dirty="0">
                <a:effectLst/>
                <a:latin typeface="-apple-system"/>
              </a:rPr>
              <a:t>medicamento em sua embalagem original;</a:t>
            </a:r>
          </a:p>
          <a:p>
            <a:pPr>
              <a:lnSpc>
                <a:spcPct val="110000"/>
              </a:lnSpc>
              <a:buFont typeface="Arial" panose="020B0604020202020204" pitchFamily="34" charset="0"/>
              <a:buChar char="•"/>
            </a:pPr>
            <a:r>
              <a:rPr lang="pt-BR" sz="1300" b="0" i="0" dirty="0">
                <a:effectLst/>
                <a:latin typeface="-apple-system"/>
              </a:rPr>
              <a:t>estoque;</a:t>
            </a:r>
          </a:p>
          <a:p>
            <a:pPr>
              <a:lnSpc>
                <a:spcPct val="110000"/>
              </a:lnSpc>
              <a:buFont typeface="Arial" panose="020B0604020202020204" pitchFamily="34" charset="0"/>
              <a:buChar char="•"/>
            </a:pPr>
            <a:r>
              <a:rPr lang="pt-BR" sz="1300" b="0" i="0" dirty="0">
                <a:effectLst/>
                <a:latin typeface="-apple-system"/>
              </a:rPr>
              <a:t>onde comprar;</a:t>
            </a:r>
          </a:p>
          <a:p>
            <a:pPr>
              <a:lnSpc>
                <a:spcPct val="110000"/>
              </a:lnSpc>
              <a:buFont typeface="Arial" panose="020B0604020202020204" pitchFamily="34" charset="0"/>
              <a:buChar char="•"/>
            </a:pPr>
            <a:r>
              <a:rPr lang="pt-BR" sz="1300" b="0" i="0" dirty="0">
                <a:effectLst/>
                <a:latin typeface="-apple-system"/>
              </a:rPr>
              <a:t>preço.</a:t>
            </a:r>
          </a:p>
          <a:p>
            <a:pPr>
              <a:lnSpc>
                <a:spcPct val="110000"/>
              </a:lnSpc>
            </a:pPr>
            <a:endParaRPr lang="pt-BR" sz="1300" dirty="0"/>
          </a:p>
        </p:txBody>
      </p:sp>
    </p:spTree>
    <p:extLst>
      <p:ext uri="{BB962C8B-B14F-4D97-AF65-F5344CB8AC3E}">
        <p14:creationId xmlns:p14="http://schemas.microsoft.com/office/powerpoint/2010/main" val="619197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Perfil e Tratamento">
            <a:extLst>
              <a:ext uri="{FF2B5EF4-FFF2-40B4-BE49-F238E27FC236}">
                <a16:creationId xmlns:a16="http://schemas.microsoft.com/office/drawing/2014/main" id="{E4AF6EB1-A559-4C61-AFA7-0D64DC95867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2210"/>
          <a:stretch/>
        </p:blipFill>
        <p:spPr bwMode="auto">
          <a:xfrm>
            <a:off x="774914" y="-1"/>
            <a:ext cx="10569845" cy="685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4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734E53E-4F63-44CB-B70A-5DDFEE05E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8" y="-626408"/>
            <a:ext cx="6858002" cy="8110817"/>
          </a:xfrm>
          <a:prstGeom prst="rect">
            <a:avLst/>
          </a:prstGeom>
          <a:gradFill>
            <a:gsLst>
              <a:gs pos="11000">
                <a:schemeClr val="accent2">
                  <a:alpha val="63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7393" y="-1877393"/>
            <a:ext cx="4356024"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174217">
            <a:off x="2279676" y="1277867"/>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5A51D1F-7414-476F-BA51-1A6C71D1AFF6}"/>
              </a:ext>
            </a:extLst>
          </p:cNvPr>
          <p:cNvSpPr>
            <a:spLocks noGrp="1"/>
          </p:cNvSpPr>
          <p:nvPr>
            <p:ph type="title"/>
          </p:nvPr>
        </p:nvSpPr>
        <p:spPr>
          <a:xfrm>
            <a:off x="1371600" y="866124"/>
            <a:ext cx="5724939" cy="3177142"/>
          </a:xfrm>
        </p:spPr>
        <p:txBody>
          <a:bodyPr vert="horz" lIns="0" tIns="0" rIns="0" bIns="0" rtlCol="0" anchor="b">
            <a:normAutofit/>
          </a:bodyPr>
          <a:lstStyle/>
          <a:p>
            <a:r>
              <a:rPr lang="en-US" sz="4000" spc="750">
                <a:solidFill>
                  <a:schemeClr val="bg1"/>
                </a:solidFill>
              </a:rPr>
              <a:t>Tratamentos</a:t>
            </a:r>
            <a:br>
              <a:rPr lang="en-US" sz="4000" spc="750">
                <a:solidFill>
                  <a:schemeClr val="bg1"/>
                </a:solidFill>
              </a:rPr>
            </a:br>
            <a:endParaRPr lang="en-US" sz="4000" spc="750">
              <a:solidFill>
                <a:schemeClr val="bg1"/>
              </a:solidFill>
            </a:endParaRPr>
          </a:p>
        </p:txBody>
      </p:sp>
      <p:pic>
        <p:nvPicPr>
          <p:cNvPr id="7" name="Graphic 6" descr="Agulha">
            <a:extLst>
              <a:ext uri="{FF2B5EF4-FFF2-40B4-BE49-F238E27FC236}">
                <a16:creationId xmlns:a16="http://schemas.microsoft.com/office/drawing/2014/main" id="{4E0184A2-7D3C-49A9-B539-6FFB18B14F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147" y="1865173"/>
            <a:ext cx="3127653" cy="3127653"/>
          </a:xfrm>
          <a:prstGeom prst="rect">
            <a:avLst/>
          </a:prstGeom>
        </p:spPr>
      </p:pic>
    </p:spTree>
    <p:extLst>
      <p:ext uri="{BB962C8B-B14F-4D97-AF65-F5344CB8AC3E}">
        <p14:creationId xmlns:p14="http://schemas.microsoft.com/office/powerpoint/2010/main" val="54601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Botão adicionar tratamento">
            <a:extLst>
              <a:ext uri="{FF2B5EF4-FFF2-40B4-BE49-F238E27FC236}">
                <a16:creationId xmlns:a16="http://schemas.microsoft.com/office/drawing/2014/main" id="{B6FFB12D-62DB-4761-B768-3634F3FD3DA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2780"/>
          <a:stretch/>
        </p:blipFill>
        <p:spPr bwMode="auto">
          <a:xfrm>
            <a:off x="976393" y="-429"/>
            <a:ext cx="10337370" cy="685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697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Conteúdo 3">
            <a:extLst>
              <a:ext uri="{FF2B5EF4-FFF2-40B4-BE49-F238E27FC236}">
                <a16:creationId xmlns:a16="http://schemas.microsoft.com/office/drawing/2014/main" id="{A6D37379-3066-4DFA-A09D-48C61520A23D}"/>
              </a:ext>
            </a:extLst>
          </p:cNvPr>
          <p:cNvSpPr>
            <a:spLocks noGrp="1"/>
          </p:cNvSpPr>
          <p:nvPr>
            <p:ph idx="1"/>
          </p:nvPr>
        </p:nvSpPr>
        <p:spPr/>
        <p:txBody>
          <a:bodyPr/>
          <a:lstStyle/>
          <a:p>
            <a:endParaRPr lang="pt-BR"/>
          </a:p>
        </p:txBody>
      </p:sp>
      <p:pic>
        <p:nvPicPr>
          <p:cNvPr id="5" name="Picture 4" descr="Tela de Perfil Cliente">
            <a:extLst>
              <a:ext uri="{FF2B5EF4-FFF2-40B4-BE49-F238E27FC236}">
                <a16:creationId xmlns:a16="http://schemas.microsoft.com/office/drawing/2014/main" id="{15DECA8E-EEBC-44D7-AE9C-CDFFC84C4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32" y="0"/>
            <a:ext cx="10136187"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563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734E53E-4F63-44CB-B70A-5DDFEE05E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8" y="-626408"/>
            <a:ext cx="6858002" cy="8110817"/>
          </a:xfrm>
          <a:prstGeom prst="rect">
            <a:avLst/>
          </a:prstGeom>
          <a:gradFill>
            <a:gsLst>
              <a:gs pos="11000">
                <a:schemeClr val="accent2">
                  <a:alpha val="63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7393" y="-1877393"/>
            <a:ext cx="4356024"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174217">
            <a:off x="2279676" y="1277867"/>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831C4E6-5CAB-4BC6-8D7A-BCB7D7C76C6A}"/>
              </a:ext>
            </a:extLst>
          </p:cNvPr>
          <p:cNvSpPr>
            <a:spLocks noGrp="1"/>
          </p:cNvSpPr>
          <p:nvPr>
            <p:ph type="title"/>
          </p:nvPr>
        </p:nvSpPr>
        <p:spPr>
          <a:xfrm>
            <a:off x="1371600" y="866124"/>
            <a:ext cx="5724939" cy="3177142"/>
          </a:xfrm>
        </p:spPr>
        <p:txBody>
          <a:bodyPr vert="horz" lIns="0" tIns="0" rIns="0" bIns="0" rtlCol="0" anchor="b">
            <a:normAutofit/>
          </a:bodyPr>
          <a:lstStyle/>
          <a:p>
            <a:r>
              <a:rPr lang="en-US" sz="4000" spc="750">
                <a:solidFill>
                  <a:schemeClr val="bg1"/>
                </a:solidFill>
              </a:rPr>
              <a:t>Medicamentos</a:t>
            </a:r>
          </a:p>
        </p:txBody>
      </p:sp>
      <p:pic>
        <p:nvPicPr>
          <p:cNvPr id="7" name="Graphic 6" descr="Medicina">
            <a:extLst>
              <a:ext uri="{FF2B5EF4-FFF2-40B4-BE49-F238E27FC236}">
                <a16:creationId xmlns:a16="http://schemas.microsoft.com/office/drawing/2014/main" id="{ADEDF99F-8E83-4A56-A99D-A5101257A9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147" y="1865173"/>
            <a:ext cx="3127653" cy="3127653"/>
          </a:xfrm>
          <a:prstGeom prst="rect">
            <a:avLst/>
          </a:prstGeom>
        </p:spPr>
      </p:pic>
    </p:spTree>
    <p:extLst>
      <p:ext uri="{BB962C8B-B14F-4D97-AF65-F5344CB8AC3E}">
        <p14:creationId xmlns:p14="http://schemas.microsoft.com/office/powerpoint/2010/main" val="2673644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Conteúdo 3">
            <a:extLst>
              <a:ext uri="{FF2B5EF4-FFF2-40B4-BE49-F238E27FC236}">
                <a16:creationId xmlns:a16="http://schemas.microsoft.com/office/drawing/2014/main" id="{A6D37379-3066-4DFA-A09D-48C61520A23D}"/>
              </a:ext>
            </a:extLst>
          </p:cNvPr>
          <p:cNvSpPr>
            <a:spLocks noGrp="1"/>
          </p:cNvSpPr>
          <p:nvPr>
            <p:ph idx="1"/>
          </p:nvPr>
        </p:nvSpPr>
        <p:spPr/>
        <p:txBody>
          <a:bodyPr/>
          <a:lstStyle/>
          <a:p>
            <a:endParaRPr lang="pt-BR"/>
          </a:p>
        </p:txBody>
      </p:sp>
      <p:pic>
        <p:nvPicPr>
          <p:cNvPr id="10" name="Picture 2" descr="Botão adicionar medicamentos">
            <a:extLst>
              <a:ext uri="{FF2B5EF4-FFF2-40B4-BE49-F238E27FC236}">
                <a16:creationId xmlns:a16="http://schemas.microsoft.com/office/drawing/2014/main" id="{9988B927-B8D7-4126-9B0B-5092F9854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0"/>
            <a:ext cx="10001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91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Conteúdo 3">
            <a:extLst>
              <a:ext uri="{FF2B5EF4-FFF2-40B4-BE49-F238E27FC236}">
                <a16:creationId xmlns:a16="http://schemas.microsoft.com/office/drawing/2014/main" id="{A6D37379-3066-4DFA-A09D-48C61520A23D}"/>
              </a:ext>
            </a:extLst>
          </p:cNvPr>
          <p:cNvSpPr>
            <a:spLocks noGrp="1"/>
          </p:cNvSpPr>
          <p:nvPr>
            <p:ph idx="1"/>
          </p:nvPr>
        </p:nvSpPr>
        <p:spPr/>
        <p:txBody>
          <a:bodyPr/>
          <a:lstStyle/>
          <a:p>
            <a:endParaRPr lang="pt-BR"/>
          </a:p>
        </p:txBody>
      </p:sp>
      <p:pic>
        <p:nvPicPr>
          <p:cNvPr id="14338" name="Picture 2" descr="Cadastro de novo medicamento">
            <a:extLst>
              <a:ext uri="{FF2B5EF4-FFF2-40B4-BE49-F238E27FC236}">
                <a16:creationId xmlns:a16="http://schemas.microsoft.com/office/drawing/2014/main" id="{09A5C2DB-AC0F-4DB1-A6DF-0BC6C6D09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0"/>
            <a:ext cx="10669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421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734E53E-4F63-44CB-B70A-5DDFEE05E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8" y="-626408"/>
            <a:ext cx="6858002" cy="8110817"/>
          </a:xfrm>
          <a:prstGeom prst="rect">
            <a:avLst/>
          </a:prstGeom>
          <a:gradFill>
            <a:gsLst>
              <a:gs pos="11000">
                <a:schemeClr val="accent2">
                  <a:alpha val="63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7393" y="-1877393"/>
            <a:ext cx="4356024"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174217">
            <a:off x="2279676" y="1277867"/>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3BA9ED2-DAEE-4021-8960-AD9EB7BA5531}"/>
              </a:ext>
            </a:extLst>
          </p:cNvPr>
          <p:cNvSpPr>
            <a:spLocks noGrp="1"/>
          </p:cNvSpPr>
          <p:nvPr>
            <p:ph type="title"/>
          </p:nvPr>
        </p:nvSpPr>
        <p:spPr>
          <a:xfrm>
            <a:off x="1371600" y="866124"/>
            <a:ext cx="5724939" cy="3177142"/>
          </a:xfrm>
        </p:spPr>
        <p:txBody>
          <a:bodyPr vert="horz" lIns="0" tIns="0" rIns="0" bIns="0" rtlCol="0" anchor="b">
            <a:normAutofit/>
          </a:bodyPr>
          <a:lstStyle/>
          <a:p>
            <a:r>
              <a:rPr lang="en-US" sz="4000" spc="750">
                <a:solidFill>
                  <a:schemeClr val="bg1"/>
                </a:solidFill>
              </a:rPr>
              <a:t>Caixinha de remédios</a:t>
            </a:r>
          </a:p>
        </p:txBody>
      </p:sp>
      <p:pic>
        <p:nvPicPr>
          <p:cNvPr id="7" name="Graphic 6" descr="Saúde">
            <a:extLst>
              <a:ext uri="{FF2B5EF4-FFF2-40B4-BE49-F238E27FC236}">
                <a16:creationId xmlns:a16="http://schemas.microsoft.com/office/drawing/2014/main" id="{6DB4D5E9-95C5-4845-9556-3372E587ED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147" y="1865173"/>
            <a:ext cx="3127653" cy="3127653"/>
          </a:xfrm>
          <a:prstGeom prst="rect">
            <a:avLst/>
          </a:prstGeom>
        </p:spPr>
      </p:pic>
    </p:spTree>
    <p:extLst>
      <p:ext uri="{BB962C8B-B14F-4D97-AF65-F5344CB8AC3E}">
        <p14:creationId xmlns:p14="http://schemas.microsoft.com/office/powerpoint/2010/main" val="316900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Conteúdo 3">
            <a:extLst>
              <a:ext uri="{FF2B5EF4-FFF2-40B4-BE49-F238E27FC236}">
                <a16:creationId xmlns:a16="http://schemas.microsoft.com/office/drawing/2014/main" id="{A6D37379-3066-4DFA-A09D-48C61520A23D}"/>
              </a:ext>
            </a:extLst>
          </p:cNvPr>
          <p:cNvSpPr>
            <a:spLocks noGrp="1"/>
          </p:cNvSpPr>
          <p:nvPr>
            <p:ph idx="1"/>
          </p:nvPr>
        </p:nvSpPr>
        <p:spPr/>
        <p:txBody>
          <a:bodyPr/>
          <a:lstStyle/>
          <a:p>
            <a:endParaRPr lang="pt-BR"/>
          </a:p>
        </p:txBody>
      </p:sp>
      <p:pic>
        <p:nvPicPr>
          <p:cNvPr id="17410" name="Picture 2" descr="CAixinha de Remédios e botão adicionar medicamento">
            <a:extLst>
              <a:ext uri="{FF2B5EF4-FFF2-40B4-BE49-F238E27FC236}">
                <a16:creationId xmlns:a16="http://schemas.microsoft.com/office/drawing/2014/main" id="{52C22FE7-DBBD-4F7A-9EA7-1ED8DF9B3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88" y="0"/>
            <a:ext cx="102314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48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Conteúdo 3">
            <a:extLst>
              <a:ext uri="{FF2B5EF4-FFF2-40B4-BE49-F238E27FC236}">
                <a16:creationId xmlns:a16="http://schemas.microsoft.com/office/drawing/2014/main" id="{A6D37379-3066-4DFA-A09D-48C61520A23D}"/>
              </a:ext>
            </a:extLst>
          </p:cNvPr>
          <p:cNvSpPr>
            <a:spLocks noGrp="1"/>
          </p:cNvSpPr>
          <p:nvPr>
            <p:ph idx="1"/>
          </p:nvPr>
        </p:nvSpPr>
        <p:spPr/>
        <p:txBody>
          <a:bodyPr/>
          <a:lstStyle/>
          <a:p>
            <a:endParaRPr lang="pt-BR"/>
          </a:p>
        </p:txBody>
      </p:sp>
      <p:pic>
        <p:nvPicPr>
          <p:cNvPr id="18434" name="Picture 2" descr="Cadastro de novo medicamento na caixinha de remédios">
            <a:extLst>
              <a:ext uri="{FF2B5EF4-FFF2-40B4-BE49-F238E27FC236}">
                <a16:creationId xmlns:a16="http://schemas.microsoft.com/office/drawing/2014/main" id="{CE804C4D-F096-4DBF-890E-1A34EAFB1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88" y="0"/>
            <a:ext cx="101552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E0B78F-1ABB-4729-B58A-DE662948FB06}"/>
              </a:ext>
            </a:extLst>
          </p:cNvPr>
          <p:cNvSpPr>
            <a:spLocks noGrp="1"/>
          </p:cNvSpPr>
          <p:nvPr>
            <p:ph type="title"/>
          </p:nvPr>
        </p:nvSpPr>
        <p:spPr>
          <a:xfrm>
            <a:off x="1380236" y="286601"/>
            <a:ext cx="5929422" cy="1852976"/>
          </a:xfrm>
        </p:spPr>
        <p:txBody>
          <a:bodyPr>
            <a:normAutofit/>
          </a:bodyPr>
          <a:lstStyle/>
          <a:p>
            <a:r>
              <a:rPr lang="pt-BR" sz="4000" b="1" i="0">
                <a:effectLst/>
                <a:latin typeface="-apple-system"/>
              </a:rPr>
              <a:t>Problema</a:t>
            </a:r>
            <a:br>
              <a:rPr lang="pt-BR" sz="4000" b="1" i="0">
                <a:effectLst/>
                <a:latin typeface="-apple-system"/>
              </a:rPr>
            </a:br>
            <a:endParaRPr lang="pt-BR" sz="4000"/>
          </a:p>
        </p:txBody>
      </p:sp>
      <p:sp>
        <p:nvSpPr>
          <p:cNvPr id="3" name="Espaço Reservado para Conteúdo 2">
            <a:extLst>
              <a:ext uri="{FF2B5EF4-FFF2-40B4-BE49-F238E27FC236}">
                <a16:creationId xmlns:a16="http://schemas.microsoft.com/office/drawing/2014/main" id="{4B9B4F32-C7F2-4EA5-872B-909F7BA327DA}"/>
              </a:ext>
            </a:extLst>
          </p:cNvPr>
          <p:cNvSpPr>
            <a:spLocks noGrp="1"/>
          </p:cNvSpPr>
          <p:nvPr>
            <p:ph idx="1"/>
          </p:nvPr>
        </p:nvSpPr>
        <p:spPr>
          <a:xfrm>
            <a:off x="5739040" y="1053838"/>
            <a:ext cx="5929421" cy="3322219"/>
          </a:xfrm>
        </p:spPr>
        <p:txBody>
          <a:bodyPr>
            <a:normAutofit/>
          </a:bodyPr>
          <a:lstStyle/>
          <a:p>
            <a:r>
              <a:rPr lang="pt-BR" sz="1800" b="0" i="0" dirty="0">
                <a:effectLst/>
                <a:latin typeface="-apple-system"/>
              </a:rPr>
              <a:t>Estudos mostram que o horário da ingestão do medicamento pode aumentar sua eficácia ou causar efeitos colaterais graves (SANTOS, 2011). Portanto, é muito importante seguir corretamente a posologia determinada pelo médico.</a:t>
            </a:r>
          </a:p>
          <a:p>
            <a:r>
              <a:rPr lang="pt-BR" sz="1800" b="0" i="0" dirty="0">
                <a:effectLst/>
                <a:latin typeface="-apple-system"/>
              </a:rPr>
              <a:t>Quando o tratamento é prolongado ou contínuo, adiciona-se ao desafio o controle do estoque dos medicamentos. No momento de se renovar os estoques, é necessário saber se a receita ainda é válida e se todos os medicamentos necessários são encontrados na farmácia mais próxima.</a:t>
            </a:r>
          </a:p>
          <a:p>
            <a:pPr marL="0" indent="0">
              <a:buNone/>
            </a:pPr>
            <a:endParaRPr lang="pt-BR" sz="1800" dirty="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71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734E53E-4F63-44CB-B70A-5DDFEE05E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8" y="-626408"/>
            <a:ext cx="6858002" cy="8110817"/>
          </a:xfrm>
          <a:prstGeom prst="rect">
            <a:avLst/>
          </a:prstGeom>
          <a:gradFill>
            <a:gsLst>
              <a:gs pos="11000">
                <a:schemeClr val="accent2">
                  <a:alpha val="63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7393" y="-1877393"/>
            <a:ext cx="4356024"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1">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23">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174217">
            <a:off x="2279676" y="1277867"/>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2BFC395-A6EC-4BDE-931E-0E30914E1190}"/>
              </a:ext>
            </a:extLst>
          </p:cNvPr>
          <p:cNvSpPr>
            <a:spLocks noGrp="1"/>
          </p:cNvSpPr>
          <p:nvPr>
            <p:ph type="title"/>
          </p:nvPr>
        </p:nvSpPr>
        <p:spPr>
          <a:xfrm>
            <a:off x="1371600" y="866124"/>
            <a:ext cx="5724939" cy="3177142"/>
          </a:xfrm>
        </p:spPr>
        <p:txBody>
          <a:bodyPr vert="horz" lIns="0" tIns="0" rIns="0" bIns="0" rtlCol="0" anchor="b">
            <a:normAutofit/>
          </a:bodyPr>
          <a:lstStyle/>
          <a:p>
            <a:r>
              <a:rPr lang="en-US" sz="4000" spc="750" dirty="0">
                <a:solidFill>
                  <a:schemeClr val="bg1"/>
                </a:solidFill>
              </a:rPr>
              <a:t>OBRIGADO</a:t>
            </a:r>
          </a:p>
        </p:txBody>
      </p:sp>
      <p:pic>
        <p:nvPicPr>
          <p:cNvPr id="7" name="Graphic 6" descr="Smiling Face with No Fill">
            <a:extLst>
              <a:ext uri="{FF2B5EF4-FFF2-40B4-BE49-F238E27FC236}">
                <a16:creationId xmlns:a16="http://schemas.microsoft.com/office/drawing/2014/main" id="{CE23B478-7279-45EF-93D8-04C7A36367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147" y="1865173"/>
            <a:ext cx="3127653" cy="3127653"/>
          </a:xfrm>
          <a:prstGeom prst="rect">
            <a:avLst/>
          </a:prstGeom>
        </p:spPr>
      </p:pic>
    </p:spTree>
    <p:extLst>
      <p:ext uri="{BB962C8B-B14F-4D97-AF65-F5344CB8AC3E}">
        <p14:creationId xmlns:p14="http://schemas.microsoft.com/office/powerpoint/2010/main" val="293967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A72102-5644-4607-93E7-1BE399ACDD44}"/>
              </a:ext>
            </a:extLst>
          </p:cNvPr>
          <p:cNvSpPr>
            <a:spLocks noGrp="1"/>
          </p:cNvSpPr>
          <p:nvPr>
            <p:ph type="title"/>
          </p:nvPr>
        </p:nvSpPr>
        <p:spPr>
          <a:xfrm>
            <a:off x="1157084" y="374427"/>
            <a:ext cx="10374517" cy="971512"/>
          </a:xfrm>
        </p:spPr>
        <p:txBody>
          <a:bodyPr anchor="ctr">
            <a:normAutofit/>
          </a:bodyPr>
          <a:lstStyle/>
          <a:p>
            <a:pPr>
              <a:lnSpc>
                <a:spcPct val="90000"/>
              </a:lnSpc>
            </a:pPr>
            <a:r>
              <a:rPr lang="pt-BR" sz="3200" b="1" i="0">
                <a:solidFill>
                  <a:schemeClr val="bg1"/>
                </a:solidFill>
                <a:effectLst/>
                <a:latin typeface="-apple-system"/>
              </a:rPr>
              <a:t>Objetivos</a:t>
            </a:r>
            <a:br>
              <a:rPr lang="pt-BR" sz="3200" b="1" i="0">
                <a:solidFill>
                  <a:schemeClr val="bg1"/>
                </a:solidFill>
                <a:effectLst/>
                <a:latin typeface="-apple-system"/>
              </a:rPr>
            </a:br>
            <a:endParaRPr lang="pt-BR" sz="3200">
              <a:solidFill>
                <a:schemeClr val="bg1"/>
              </a:solidFill>
            </a:endParaRPr>
          </a:p>
        </p:txBody>
      </p:sp>
      <p:graphicFrame>
        <p:nvGraphicFramePr>
          <p:cNvPr id="5" name="Espaço Reservado para Conteúdo 2">
            <a:extLst>
              <a:ext uri="{FF2B5EF4-FFF2-40B4-BE49-F238E27FC236}">
                <a16:creationId xmlns:a16="http://schemas.microsoft.com/office/drawing/2014/main" id="{6BA8BD96-6DAB-4D9F-9570-3FF5B25B9E8B}"/>
              </a:ext>
            </a:extLst>
          </p:cNvPr>
          <p:cNvGraphicFramePr>
            <a:graphicFrameLocks noGrp="1"/>
          </p:cNvGraphicFramePr>
          <p:nvPr>
            <p:ph idx="1"/>
            <p:extLst>
              <p:ext uri="{D42A27DB-BD31-4B8C-83A1-F6EECF244321}">
                <p14:modId xmlns:p14="http://schemas.microsoft.com/office/powerpoint/2010/main" val="1027759961"/>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249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04103D-6D8E-44A2-BC4C-B10EE27A0876}"/>
              </a:ext>
            </a:extLst>
          </p:cNvPr>
          <p:cNvSpPr>
            <a:spLocks noGrp="1"/>
          </p:cNvSpPr>
          <p:nvPr>
            <p:ph type="title"/>
          </p:nvPr>
        </p:nvSpPr>
        <p:spPr>
          <a:xfrm>
            <a:off x="1135856" y="908649"/>
            <a:ext cx="4079720" cy="3977676"/>
          </a:xfrm>
        </p:spPr>
        <p:txBody>
          <a:bodyPr anchor="t">
            <a:normAutofit/>
          </a:bodyPr>
          <a:lstStyle/>
          <a:p>
            <a:pPr algn="r"/>
            <a:r>
              <a:rPr lang="pt-BR" sz="3700" b="1" i="0" dirty="0">
                <a:effectLst/>
                <a:latin typeface="-apple-system"/>
              </a:rPr>
              <a:t>Justificativa</a:t>
            </a:r>
            <a:br>
              <a:rPr lang="pt-BR" sz="3700" b="1" i="0" dirty="0">
                <a:effectLst/>
                <a:latin typeface="-apple-system"/>
              </a:rPr>
            </a:br>
            <a:endParaRPr lang="pt-BR" sz="3700" dirty="0"/>
          </a:p>
        </p:txBody>
      </p:sp>
      <p:sp>
        <p:nvSpPr>
          <p:cNvPr id="3" name="Espaço Reservado para Conteúdo 2">
            <a:extLst>
              <a:ext uri="{FF2B5EF4-FFF2-40B4-BE49-F238E27FC236}">
                <a16:creationId xmlns:a16="http://schemas.microsoft.com/office/drawing/2014/main" id="{51FDF6CC-12FA-4923-B365-A9384AFED7FC}"/>
              </a:ext>
            </a:extLst>
          </p:cNvPr>
          <p:cNvSpPr>
            <a:spLocks noGrp="1"/>
          </p:cNvSpPr>
          <p:nvPr>
            <p:ph idx="1"/>
          </p:nvPr>
        </p:nvSpPr>
        <p:spPr>
          <a:xfrm>
            <a:off x="5701896" y="964889"/>
            <a:ext cx="5118505" cy="4909137"/>
          </a:xfrm>
        </p:spPr>
        <p:txBody>
          <a:bodyPr>
            <a:normAutofit/>
          </a:bodyPr>
          <a:lstStyle/>
          <a:p>
            <a:pPr marL="0" indent="0">
              <a:lnSpc>
                <a:spcPct val="110000"/>
              </a:lnSpc>
              <a:buNone/>
            </a:pPr>
            <a:r>
              <a:rPr lang="pt-BR" sz="1800" b="0" i="0" dirty="0">
                <a:effectLst/>
                <a:latin typeface="-apple-system"/>
              </a:rPr>
              <a:t>A gestão de medicamentos parece algo trivial, pois demanda organização pessoal para seguir tratamentos que podem resultar em casos de vida ou morte. Contudo, em muitos casos, a quantidade de medicamentos pode dificultar a vida de um paciente, além de se tornar difícil manter organizado o orçamento e quantidade de informações de cada medicamento. Por isso, é necessário pensar no problema da gestão de medicamentos para quem necessita de maior cuidado com o controle para o tratamento de suas doenças. Isso possibilitará auxílio tecnológico que poderá resultar em sucesso de tratamentos medicamentosos e possibilitar melhora na qualidade de vida do paciente.</a:t>
            </a:r>
            <a:endParaRPr lang="pt-BR" sz="1800" dirty="0"/>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59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00C571-846B-4306-AEF1-A2DF61F02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A90E1B-66C0-4C30-8B33-8BF6BAF0821A}"/>
              </a:ext>
            </a:extLst>
          </p:cNvPr>
          <p:cNvSpPr>
            <a:spLocks noGrp="1"/>
          </p:cNvSpPr>
          <p:nvPr>
            <p:ph type="title"/>
          </p:nvPr>
        </p:nvSpPr>
        <p:spPr>
          <a:xfrm>
            <a:off x="1371601" y="920008"/>
            <a:ext cx="5168980" cy="4852141"/>
          </a:xfrm>
        </p:spPr>
        <p:txBody>
          <a:bodyPr anchor="t">
            <a:normAutofit/>
          </a:bodyPr>
          <a:lstStyle/>
          <a:p>
            <a:r>
              <a:rPr lang="pt-BR" sz="4000" b="1" i="0" dirty="0">
                <a:effectLst/>
                <a:latin typeface="-apple-system"/>
              </a:rPr>
              <a:t>Público-Alvo</a:t>
            </a:r>
            <a:br>
              <a:rPr lang="pt-BR" sz="4000" b="1" i="0" dirty="0">
                <a:effectLst/>
                <a:latin typeface="-apple-system"/>
              </a:rPr>
            </a:br>
            <a:endParaRPr lang="pt-BR" sz="4000" dirty="0"/>
          </a:p>
        </p:txBody>
      </p:sp>
      <p:sp>
        <p:nvSpPr>
          <p:cNvPr id="3" name="Espaço Reservado para Conteúdo 2">
            <a:extLst>
              <a:ext uri="{FF2B5EF4-FFF2-40B4-BE49-F238E27FC236}">
                <a16:creationId xmlns:a16="http://schemas.microsoft.com/office/drawing/2014/main" id="{54EC2C16-880C-4CF2-A3AB-9673301420BE}"/>
              </a:ext>
            </a:extLst>
          </p:cNvPr>
          <p:cNvSpPr>
            <a:spLocks noGrp="1"/>
          </p:cNvSpPr>
          <p:nvPr>
            <p:ph idx="1"/>
          </p:nvPr>
        </p:nvSpPr>
        <p:spPr>
          <a:xfrm>
            <a:off x="7029814" y="949827"/>
            <a:ext cx="3790585" cy="4765174"/>
          </a:xfrm>
        </p:spPr>
        <p:txBody>
          <a:bodyPr>
            <a:normAutofit/>
          </a:bodyPr>
          <a:lstStyle/>
          <a:p>
            <a:pPr marL="0" indent="0">
              <a:buNone/>
            </a:pPr>
            <a:r>
              <a:rPr lang="pt-BR" sz="1800" b="0" i="0" dirty="0">
                <a:effectLst/>
                <a:latin typeface="-apple-system"/>
              </a:rPr>
              <a:t>Esta aplicação apresenta dois tipos de público-alvo, sendo eles, clientes de farmácias/drogarias e funcionários dessas empresas. Dessa maneira, a plataforma poderá ser utilizada para auxiliar tanto quem precisa comprar medicamento(s) quanto os colaboradores das farmácias/drogarias que poderão ter acesso a prescrição médica.</a:t>
            </a:r>
            <a:endParaRPr lang="pt-BR" sz="1800" dirty="0"/>
          </a:p>
        </p:txBody>
      </p:sp>
      <p:sp>
        <p:nvSpPr>
          <p:cNvPr id="10" name="Rectangle 9">
            <a:extLst>
              <a:ext uri="{FF2B5EF4-FFF2-40B4-BE49-F238E27FC236}">
                <a16:creationId xmlns:a16="http://schemas.microsoft.com/office/drawing/2014/main" id="{996D093C-29FB-4E3D-9DBB-F2371095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3"/>
            <a:ext cx="12191999" cy="457198"/>
          </a:xfrm>
          <a:prstGeom prst="rect">
            <a:avLst/>
          </a:prstGeom>
          <a:gradFill>
            <a:gsLst>
              <a:gs pos="0">
                <a:schemeClr val="accent6">
                  <a:lumMod val="75000"/>
                  <a:alpha val="63000"/>
                </a:schemeClr>
              </a:gs>
              <a:gs pos="32000">
                <a:schemeClr val="accent5">
                  <a:alpha val="72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F13265-BEA0-4856-9FFF-9156F3F52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373"/>
            <a:ext cx="8153398" cy="457199"/>
          </a:xfrm>
          <a:prstGeom prst="rect">
            <a:avLst/>
          </a:prstGeom>
          <a:gradFill>
            <a:gsLst>
              <a:gs pos="0">
                <a:schemeClr val="accent6">
                  <a:lumMod val="75000"/>
                  <a:alpha val="30000"/>
                </a:schemeClr>
              </a:gs>
              <a:gs pos="71000">
                <a:schemeClr val="accent2">
                  <a:alpha val="6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86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36B28D-7BCB-41A5-8F34-FCB51630EB28}"/>
              </a:ext>
            </a:extLst>
          </p:cNvPr>
          <p:cNvSpPr>
            <a:spLocks noGrp="1"/>
          </p:cNvSpPr>
          <p:nvPr>
            <p:ph type="title"/>
          </p:nvPr>
        </p:nvSpPr>
        <p:spPr>
          <a:xfrm>
            <a:off x="419357" y="263559"/>
            <a:ext cx="3390645" cy="3363597"/>
          </a:xfrm>
        </p:spPr>
        <p:txBody>
          <a:bodyPr>
            <a:normAutofit/>
          </a:bodyPr>
          <a:lstStyle/>
          <a:p>
            <a:pPr algn="r"/>
            <a:r>
              <a:rPr lang="pt-BR" sz="3200" dirty="0" err="1">
                <a:solidFill>
                  <a:schemeClr val="bg1"/>
                </a:solidFill>
              </a:rPr>
              <a:t>PErsonas</a:t>
            </a:r>
            <a:endParaRPr lang="pt-BR" sz="3200" dirty="0">
              <a:solidFill>
                <a:schemeClr val="bg1"/>
              </a:solidFill>
            </a:endParaRPr>
          </a:p>
        </p:txBody>
      </p:sp>
      <p:graphicFrame>
        <p:nvGraphicFramePr>
          <p:cNvPr id="4" name="Tabela 4">
            <a:extLst>
              <a:ext uri="{FF2B5EF4-FFF2-40B4-BE49-F238E27FC236}">
                <a16:creationId xmlns:a16="http://schemas.microsoft.com/office/drawing/2014/main" id="{049FE232-7872-4D6D-B90D-A7AFE2605246}"/>
              </a:ext>
            </a:extLst>
          </p:cNvPr>
          <p:cNvGraphicFramePr>
            <a:graphicFrameLocks noGrp="1"/>
          </p:cNvGraphicFramePr>
          <p:nvPr>
            <p:ph idx="1"/>
            <p:extLst>
              <p:ext uri="{D42A27DB-BD31-4B8C-83A1-F6EECF244321}">
                <p14:modId xmlns:p14="http://schemas.microsoft.com/office/powerpoint/2010/main" val="2873540985"/>
              </p:ext>
            </p:extLst>
          </p:nvPr>
        </p:nvGraphicFramePr>
        <p:xfrm>
          <a:off x="4038219" y="-1"/>
          <a:ext cx="8153016" cy="6853952"/>
        </p:xfrm>
        <a:graphic>
          <a:graphicData uri="http://schemas.openxmlformats.org/drawingml/2006/table">
            <a:tbl>
              <a:tblPr firstRow="1" bandRow="1">
                <a:tableStyleId>{5C22544A-7EE6-4342-B048-85BDC9FD1C3A}</a:tableStyleId>
              </a:tblPr>
              <a:tblGrid>
                <a:gridCol w="3732389">
                  <a:extLst>
                    <a:ext uri="{9D8B030D-6E8A-4147-A177-3AD203B41FA5}">
                      <a16:colId xmlns:a16="http://schemas.microsoft.com/office/drawing/2014/main" val="1043927191"/>
                    </a:ext>
                  </a:extLst>
                </a:gridCol>
                <a:gridCol w="4420627">
                  <a:extLst>
                    <a:ext uri="{9D8B030D-6E8A-4147-A177-3AD203B41FA5}">
                      <a16:colId xmlns:a16="http://schemas.microsoft.com/office/drawing/2014/main" val="3154651015"/>
                    </a:ext>
                  </a:extLst>
                </a:gridCol>
              </a:tblGrid>
              <a:tr h="191073">
                <a:tc>
                  <a:txBody>
                    <a:bodyPr/>
                    <a:lstStyle/>
                    <a:p>
                      <a:pPr algn="ctr"/>
                      <a:r>
                        <a:rPr lang="pt-BR" sz="700" b="1" dirty="0">
                          <a:solidFill>
                            <a:schemeClr val="tx2"/>
                          </a:solidFill>
                          <a:effectLst/>
                        </a:rPr>
                        <a:t>Fernando Oliveira</a:t>
                      </a:r>
                    </a:p>
                  </a:txBody>
                  <a:tcPr marL="48253" marR="48253" marT="22271" marB="22271" anchor="ctr">
                    <a:solidFill>
                      <a:schemeClr val="accent1">
                        <a:lumMod val="20000"/>
                        <a:lumOff val="80000"/>
                      </a:schemeClr>
                    </a:solidFill>
                  </a:tcPr>
                </a:tc>
                <a:tc>
                  <a:txBody>
                    <a:bodyPr/>
                    <a:lstStyle/>
                    <a:p>
                      <a:pPr algn="l"/>
                      <a:r>
                        <a:rPr lang="pt-BR" sz="700" b="1" dirty="0">
                          <a:solidFill>
                            <a:schemeClr val="tx2"/>
                          </a:solidFill>
                          <a:effectLst/>
                        </a:rPr>
                        <a:t>Administrador</a:t>
                      </a:r>
                    </a:p>
                  </a:txBody>
                  <a:tcPr marL="48253" marR="48253" marT="22271" marB="22271" anchor="ctr">
                    <a:solidFill>
                      <a:schemeClr val="accent1">
                        <a:lumMod val="20000"/>
                        <a:lumOff val="80000"/>
                      </a:schemeClr>
                    </a:solidFill>
                  </a:tcPr>
                </a:tc>
                <a:extLst>
                  <a:ext uri="{0D108BD9-81ED-4DB2-BD59-A6C34878D82A}">
                    <a16:rowId xmlns:a16="http://schemas.microsoft.com/office/drawing/2014/main" val="1950719875"/>
                  </a:ext>
                </a:extLst>
              </a:tr>
              <a:tr h="1053979">
                <a:tc>
                  <a:txBody>
                    <a:bodyPr/>
                    <a:lstStyle/>
                    <a:p>
                      <a:pPr algn="ctr"/>
                      <a:endParaRPr lang="pt-BR" sz="700" dirty="0">
                        <a:effectLst/>
                      </a:endParaRPr>
                    </a:p>
                  </a:txBody>
                  <a:tcPr marL="48253" marR="48253" marT="22271" marB="22271" anchor="ctr"/>
                </a:tc>
                <a:tc>
                  <a:txBody>
                    <a:bodyPr/>
                    <a:lstStyle/>
                    <a:p>
                      <a:pPr algn="l"/>
                      <a:r>
                        <a:rPr lang="pt-BR" sz="700">
                          <a:effectLst/>
                        </a:rPr>
                        <a:t>Fernando é administrador de empresas e tem o cargo de Gerente Comercial em uma multinacional do ramo de alimentos. Está constantemente em viagens de negócios, em reuniões com clientes ou com as equipes de vendas. Fernando foi diagnosticado com hipertensão e precisa tomar um medicamento diariamente, na parte da manhã. Devido ao seu horário irregular de trabalho, frequentemente se esquece de tomar o medicamento. Com as frequentes viagens, também se esquece de levar o remédio e, não raro, tem dificuldade de encontrar uma farmácia próxima quando está em uma região que não conhece.</a:t>
                      </a:r>
                    </a:p>
                  </a:txBody>
                  <a:tcPr marL="48253" marR="48253" marT="22271" marB="22271" anchor="ctr"/>
                </a:tc>
                <a:extLst>
                  <a:ext uri="{0D108BD9-81ED-4DB2-BD59-A6C34878D82A}">
                    <a16:rowId xmlns:a16="http://schemas.microsoft.com/office/drawing/2014/main" val="1511762582"/>
                  </a:ext>
                </a:extLst>
              </a:tr>
              <a:tr h="191073">
                <a:tc>
                  <a:txBody>
                    <a:bodyPr/>
                    <a:lstStyle/>
                    <a:p>
                      <a:pPr algn="ctr"/>
                      <a:r>
                        <a:rPr lang="pt-BR" sz="700" b="1">
                          <a:effectLst/>
                        </a:rPr>
                        <a:t>Maria Antônia Souza</a:t>
                      </a:r>
                      <a:endParaRPr lang="pt-BR" sz="700">
                        <a:effectLst/>
                      </a:endParaRPr>
                    </a:p>
                  </a:txBody>
                  <a:tcPr marL="48253" marR="48253" marT="22271" marB="22271" anchor="ctr"/>
                </a:tc>
                <a:tc>
                  <a:txBody>
                    <a:bodyPr/>
                    <a:lstStyle/>
                    <a:p>
                      <a:pPr algn="l"/>
                      <a:r>
                        <a:rPr lang="pt-BR" sz="700" b="1">
                          <a:effectLst/>
                        </a:rPr>
                        <a:t>Aposentada</a:t>
                      </a:r>
                      <a:endParaRPr lang="pt-BR" sz="700">
                        <a:effectLst/>
                      </a:endParaRPr>
                    </a:p>
                  </a:txBody>
                  <a:tcPr marL="48253" marR="48253" marT="22271" marB="22271" anchor="ctr"/>
                </a:tc>
                <a:extLst>
                  <a:ext uri="{0D108BD9-81ED-4DB2-BD59-A6C34878D82A}">
                    <a16:rowId xmlns:a16="http://schemas.microsoft.com/office/drawing/2014/main" val="4089277086"/>
                  </a:ext>
                </a:extLst>
              </a:tr>
              <a:tr h="1053979">
                <a:tc>
                  <a:txBody>
                    <a:bodyPr/>
                    <a:lstStyle/>
                    <a:p>
                      <a:pPr algn="ctr"/>
                      <a:endParaRPr lang="pt-BR" sz="700">
                        <a:effectLst/>
                      </a:endParaRPr>
                    </a:p>
                  </a:txBody>
                  <a:tcPr marL="48253" marR="48253" marT="22271" marB="22271" anchor="ctr"/>
                </a:tc>
                <a:tc>
                  <a:txBody>
                    <a:bodyPr/>
                    <a:lstStyle/>
                    <a:p>
                      <a:pPr algn="l"/>
                      <a:r>
                        <a:rPr lang="pt-BR" sz="700">
                          <a:effectLst/>
                        </a:rPr>
                        <a:t>Maria Antônia trabalhou de costureira durante muitos anos. Hoje tem 84 anos e é aposentada. Depois de muitos anos de trabalho, Maria Antônia foi diagnosticada com glaucoma, ceratocone, hipertensão e hipertireoidismo. Devido à idade avançada, esquece com facilidade seus horários e se já tomou os remédios, correndo grande risco de ingerir duas vezes o mesmo medicamento no mesmo horário. Com isso, precisa sempre da vigilância dos filhos para ajudá-la nesta tarefa árdua, inclusive na vigilância do estoque, na pesquisa de preços e na compra destes medicamentos.</a:t>
                      </a:r>
                    </a:p>
                  </a:txBody>
                  <a:tcPr marL="48253" marR="48253" marT="22271" marB="22271" anchor="ctr"/>
                </a:tc>
                <a:extLst>
                  <a:ext uri="{0D108BD9-81ED-4DB2-BD59-A6C34878D82A}">
                    <a16:rowId xmlns:a16="http://schemas.microsoft.com/office/drawing/2014/main" val="26797072"/>
                  </a:ext>
                </a:extLst>
              </a:tr>
              <a:tr h="191073">
                <a:tc>
                  <a:txBody>
                    <a:bodyPr/>
                    <a:lstStyle/>
                    <a:p>
                      <a:pPr algn="ctr"/>
                      <a:r>
                        <a:rPr lang="pt-BR" sz="700" b="1">
                          <a:effectLst/>
                        </a:rPr>
                        <a:t>Gustavo Henrique</a:t>
                      </a:r>
                      <a:endParaRPr lang="pt-BR" sz="700">
                        <a:effectLst/>
                      </a:endParaRPr>
                    </a:p>
                  </a:txBody>
                  <a:tcPr marL="48253" marR="48253" marT="22271" marB="22271" anchor="ctr"/>
                </a:tc>
                <a:tc>
                  <a:txBody>
                    <a:bodyPr/>
                    <a:lstStyle/>
                    <a:p>
                      <a:pPr algn="l"/>
                      <a:r>
                        <a:rPr lang="pt-BR" sz="700" b="1">
                          <a:effectLst/>
                        </a:rPr>
                        <a:t>Balconista de farmácia</a:t>
                      </a:r>
                      <a:endParaRPr lang="pt-BR" sz="700">
                        <a:effectLst/>
                      </a:endParaRPr>
                    </a:p>
                  </a:txBody>
                  <a:tcPr marL="48253" marR="48253" marT="22271" marB="22271" anchor="ctr"/>
                </a:tc>
                <a:extLst>
                  <a:ext uri="{0D108BD9-81ED-4DB2-BD59-A6C34878D82A}">
                    <a16:rowId xmlns:a16="http://schemas.microsoft.com/office/drawing/2014/main" val="1722845614"/>
                  </a:ext>
                </a:extLst>
              </a:tr>
              <a:tr h="560890">
                <a:tc>
                  <a:txBody>
                    <a:bodyPr/>
                    <a:lstStyle/>
                    <a:p>
                      <a:pPr algn="ctr"/>
                      <a:endParaRPr lang="pt-BR" sz="700">
                        <a:effectLst/>
                      </a:endParaRPr>
                    </a:p>
                  </a:txBody>
                  <a:tcPr marL="48253" marR="48253" marT="22271" marB="22271" anchor="ctr"/>
                </a:tc>
                <a:tc>
                  <a:txBody>
                    <a:bodyPr/>
                    <a:lstStyle/>
                    <a:p>
                      <a:pPr algn="l"/>
                      <a:r>
                        <a:rPr lang="pt-BR" sz="700">
                          <a:effectLst/>
                        </a:rPr>
                        <a:t>Gustavo é um balconista da Farmácia Mais Saúde. Todos os dias ele atende a diversas pessoas que procuram o estabelecimento para comprar os mais variados medicamentos. Ele acaba tendo algumas dificuldades com prescrições médicas ilegíveis ou de difícil compreensão.</a:t>
                      </a:r>
                    </a:p>
                  </a:txBody>
                  <a:tcPr marL="48253" marR="48253" marT="22271" marB="22271" anchor="ctr"/>
                </a:tc>
                <a:extLst>
                  <a:ext uri="{0D108BD9-81ED-4DB2-BD59-A6C34878D82A}">
                    <a16:rowId xmlns:a16="http://schemas.microsoft.com/office/drawing/2014/main" val="2792220140"/>
                  </a:ext>
                </a:extLst>
              </a:tr>
              <a:tr h="191073">
                <a:tc>
                  <a:txBody>
                    <a:bodyPr/>
                    <a:lstStyle/>
                    <a:p>
                      <a:pPr algn="ctr"/>
                      <a:r>
                        <a:rPr lang="pt-BR" sz="700" b="1">
                          <a:effectLst/>
                        </a:rPr>
                        <a:t>João e Maria</a:t>
                      </a:r>
                      <a:endParaRPr lang="pt-BR" sz="700">
                        <a:effectLst/>
                      </a:endParaRPr>
                    </a:p>
                  </a:txBody>
                  <a:tcPr marL="48253" marR="48253" marT="22271" marB="22271" anchor="ctr"/>
                </a:tc>
                <a:tc>
                  <a:txBody>
                    <a:bodyPr/>
                    <a:lstStyle/>
                    <a:p>
                      <a:pPr algn="l"/>
                      <a:r>
                        <a:rPr lang="pt-BR" sz="700" b="1">
                          <a:effectLst/>
                        </a:rPr>
                        <a:t>Pais de família - Porteiro e Operadora de caixa</a:t>
                      </a:r>
                      <a:endParaRPr lang="pt-BR" sz="700">
                        <a:effectLst/>
                      </a:endParaRPr>
                    </a:p>
                  </a:txBody>
                  <a:tcPr marL="48253" marR="48253" marT="22271" marB="22271" anchor="ctr"/>
                </a:tc>
                <a:extLst>
                  <a:ext uri="{0D108BD9-81ED-4DB2-BD59-A6C34878D82A}">
                    <a16:rowId xmlns:a16="http://schemas.microsoft.com/office/drawing/2014/main" val="1900127176"/>
                  </a:ext>
                </a:extLst>
              </a:tr>
              <a:tr h="1177252">
                <a:tc>
                  <a:txBody>
                    <a:bodyPr/>
                    <a:lstStyle/>
                    <a:p>
                      <a:pPr algn="ctr"/>
                      <a:endParaRPr lang="pt-BR" sz="700" dirty="0">
                        <a:effectLst/>
                      </a:endParaRPr>
                    </a:p>
                  </a:txBody>
                  <a:tcPr marL="48253" marR="48253" marT="22271" marB="22271" anchor="ctr"/>
                </a:tc>
                <a:tc>
                  <a:txBody>
                    <a:bodyPr/>
                    <a:lstStyle/>
                    <a:p>
                      <a:pPr algn="l"/>
                      <a:r>
                        <a:rPr lang="pt-BR" sz="700">
                          <a:effectLst/>
                        </a:rPr>
                        <a:t>Pais de família, com idade entre 30 e 35 anos. A típica família brasileira, possui um alto custo de vida e despesas pesadas como alimentação, escola, transporte, financiamento, e ao final do mês pouco dinheiro é guardado para o lazer. João trabalha o dia inteiro como porteiro de um prédio, e Maria trabalha na padaria como operadora de caixa. As crianças ficam em uma creche escolar, e o período das escolas onde as crianças entram em contato com vários germes, demanda dos pais, uma constante despesa, quase que mensal com remédios e medicamentos. Com o intuito de economizar dinheiro, os pais buscam farmácias com os melhores preços e a melhor qualidade.</a:t>
                      </a:r>
                    </a:p>
                  </a:txBody>
                  <a:tcPr marL="48253" marR="48253" marT="22271" marB="22271" anchor="ctr"/>
                </a:tc>
                <a:extLst>
                  <a:ext uri="{0D108BD9-81ED-4DB2-BD59-A6C34878D82A}">
                    <a16:rowId xmlns:a16="http://schemas.microsoft.com/office/drawing/2014/main" val="1353452460"/>
                  </a:ext>
                </a:extLst>
              </a:tr>
              <a:tr h="191073">
                <a:tc>
                  <a:txBody>
                    <a:bodyPr/>
                    <a:lstStyle/>
                    <a:p>
                      <a:pPr algn="ctr"/>
                      <a:r>
                        <a:rPr lang="pt-BR" sz="700" b="1">
                          <a:effectLst/>
                        </a:rPr>
                        <a:t>Enzo Pereira</a:t>
                      </a:r>
                      <a:endParaRPr lang="pt-BR" sz="700">
                        <a:effectLst/>
                      </a:endParaRPr>
                    </a:p>
                  </a:txBody>
                  <a:tcPr marL="48253" marR="48253" marT="22271" marB="22271" anchor="ctr"/>
                </a:tc>
                <a:tc>
                  <a:txBody>
                    <a:bodyPr/>
                    <a:lstStyle/>
                    <a:p>
                      <a:pPr algn="l"/>
                      <a:r>
                        <a:rPr lang="pt-BR" sz="700" b="1">
                          <a:effectLst/>
                        </a:rPr>
                        <a:t>Jovem</a:t>
                      </a:r>
                      <a:endParaRPr lang="pt-BR" sz="700">
                        <a:effectLst/>
                      </a:endParaRPr>
                    </a:p>
                  </a:txBody>
                  <a:tcPr marL="48253" marR="48253" marT="22271" marB="22271" anchor="ctr"/>
                </a:tc>
                <a:extLst>
                  <a:ext uri="{0D108BD9-81ED-4DB2-BD59-A6C34878D82A}">
                    <a16:rowId xmlns:a16="http://schemas.microsoft.com/office/drawing/2014/main" val="556280443"/>
                  </a:ext>
                </a:extLst>
              </a:tr>
              <a:tr h="1053979">
                <a:tc>
                  <a:txBody>
                    <a:bodyPr/>
                    <a:lstStyle/>
                    <a:p>
                      <a:pPr algn="ctr"/>
                      <a:endParaRPr lang="pt-BR" sz="700">
                        <a:effectLst/>
                      </a:endParaRPr>
                    </a:p>
                  </a:txBody>
                  <a:tcPr marL="48253" marR="48253" marT="22271" marB="22271" anchor="ctr"/>
                </a:tc>
                <a:tc>
                  <a:txBody>
                    <a:bodyPr/>
                    <a:lstStyle/>
                    <a:p>
                      <a:pPr algn="l"/>
                      <a:r>
                        <a:rPr lang="pt-BR" sz="700">
                          <a:effectLst/>
                        </a:rPr>
                        <a:t>Enzo Pereira é um estudante de ensino médio dos turnos da manhã e da tarde. De noite ele faz seu dever de casa, estuda e/ou vai jogar futebol com os amigos. Tem interesse em jogos e esportes, gosta de cultura pop, em especial filmes de heróis. Se informa pelo Twitter e possui muitos amigos com quem compartilha o final de semana. Enzo possui amigdalite crônica e necessita de cuidados para que a inflamação não o afete de modo muito severo. Porém, frequentemente Enzo possui dores de garganta que se desenvolvem em amigdalite e tem que tomar antibióticos. Enzo planeja sua cirurgia de remoção de amígdalas para o próximo ano.</a:t>
                      </a:r>
                    </a:p>
                  </a:txBody>
                  <a:tcPr marL="48253" marR="48253" marT="22271" marB="22271" anchor="ctr"/>
                </a:tc>
                <a:extLst>
                  <a:ext uri="{0D108BD9-81ED-4DB2-BD59-A6C34878D82A}">
                    <a16:rowId xmlns:a16="http://schemas.microsoft.com/office/drawing/2014/main" val="359628703"/>
                  </a:ext>
                </a:extLst>
              </a:tr>
              <a:tr h="191073">
                <a:tc>
                  <a:txBody>
                    <a:bodyPr/>
                    <a:lstStyle/>
                    <a:p>
                      <a:pPr algn="ctr"/>
                      <a:r>
                        <a:rPr lang="pt-BR" sz="700" b="1">
                          <a:effectLst/>
                        </a:rPr>
                        <a:t>Jéssica Andrade</a:t>
                      </a:r>
                      <a:endParaRPr lang="pt-BR" sz="700">
                        <a:effectLst/>
                      </a:endParaRPr>
                    </a:p>
                  </a:txBody>
                  <a:tcPr marL="48253" marR="48253" marT="22271" marB="22271" anchor="ctr"/>
                </a:tc>
                <a:tc>
                  <a:txBody>
                    <a:bodyPr/>
                    <a:lstStyle/>
                    <a:p>
                      <a:pPr algn="l"/>
                      <a:r>
                        <a:rPr lang="pt-BR" sz="700" b="1">
                          <a:effectLst/>
                        </a:rPr>
                        <a:t>Farmacêutica</a:t>
                      </a:r>
                      <a:endParaRPr lang="pt-BR" sz="700">
                        <a:effectLst/>
                      </a:endParaRPr>
                    </a:p>
                  </a:txBody>
                  <a:tcPr marL="48253" marR="48253" marT="22271" marB="22271" anchor="ctr"/>
                </a:tc>
                <a:extLst>
                  <a:ext uri="{0D108BD9-81ED-4DB2-BD59-A6C34878D82A}">
                    <a16:rowId xmlns:a16="http://schemas.microsoft.com/office/drawing/2014/main" val="49835099"/>
                  </a:ext>
                </a:extLst>
              </a:tr>
              <a:tr h="807435">
                <a:tc>
                  <a:txBody>
                    <a:bodyPr/>
                    <a:lstStyle/>
                    <a:p>
                      <a:pPr algn="ctr"/>
                      <a:endParaRPr lang="pt-BR" sz="700">
                        <a:effectLst/>
                      </a:endParaRPr>
                    </a:p>
                  </a:txBody>
                  <a:tcPr marL="48253" marR="48253" marT="22271" marB="22271" anchor="ctr"/>
                </a:tc>
                <a:tc>
                  <a:txBody>
                    <a:bodyPr/>
                    <a:lstStyle/>
                    <a:p>
                      <a:pPr algn="l"/>
                      <a:r>
                        <a:rPr lang="pt-BR" sz="700" dirty="0">
                          <a:effectLst/>
                        </a:rPr>
                        <a:t>Jéssica é a farmacêutica responsável técnica da Farmácia Mais Saúde. Durante seus atendimentos, ela se depara com algumas dificuldades para compreender várias prescrições médicas que surgem mal escritas e/ou inelegíveis. Sua produtividade acaba sendo um pouco afetada por ter que dedicar tempo na tentativa de entendimento dessas prescrições sendo tanto de seus clientes quanto de clientes dos atendentes da farmácia.</a:t>
                      </a:r>
                    </a:p>
                  </a:txBody>
                  <a:tcPr marL="48253" marR="48253" marT="22271" marB="22271" anchor="ctr"/>
                </a:tc>
                <a:extLst>
                  <a:ext uri="{0D108BD9-81ED-4DB2-BD59-A6C34878D82A}">
                    <a16:rowId xmlns:a16="http://schemas.microsoft.com/office/drawing/2014/main" val="1611895253"/>
                  </a:ext>
                </a:extLst>
              </a:tr>
            </a:tbl>
          </a:graphicData>
        </a:graphic>
      </p:graphicFrame>
    </p:spTree>
    <p:extLst>
      <p:ext uri="{BB962C8B-B14F-4D97-AF65-F5344CB8AC3E}">
        <p14:creationId xmlns:p14="http://schemas.microsoft.com/office/powerpoint/2010/main" val="131504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0">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2">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B92204-69D9-4078-8C8A-9198AA30D74A}"/>
              </a:ext>
            </a:extLst>
          </p:cNvPr>
          <p:cNvSpPr>
            <a:spLocks noGrp="1"/>
          </p:cNvSpPr>
          <p:nvPr>
            <p:ph type="title"/>
          </p:nvPr>
        </p:nvSpPr>
        <p:spPr>
          <a:xfrm>
            <a:off x="457200" y="868280"/>
            <a:ext cx="3390645" cy="3363597"/>
          </a:xfrm>
        </p:spPr>
        <p:txBody>
          <a:bodyPr>
            <a:normAutofit/>
          </a:bodyPr>
          <a:lstStyle/>
          <a:p>
            <a:pPr algn="r"/>
            <a:r>
              <a:rPr lang="pt-BR" sz="2200" b="1" i="0">
                <a:solidFill>
                  <a:schemeClr val="bg1"/>
                </a:solidFill>
                <a:effectLst/>
                <a:latin typeface="-apple-system"/>
              </a:rPr>
              <a:t>Especificações do Projeto</a:t>
            </a:r>
            <a:br>
              <a:rPr lang="pt-BR" sz="2200" b="1" i="0">
                <a:solidFill>
                  <a:schemeClr val="bg1"/>
                </a:solidFill>
                <a:effectLst/>
                <a:latin typeface="-apple-system"/>
              </a:rPr>
            </a:br>
            <a:endParaRPr lang="pt-BR" sz="2200">
              <a:solidFill>
                <a:schemeClr val="bg1"/>
              </a:solidFill>
            </a:endParaRPr>
          </a:p>
        </p:txBody>
      </p:sp>
      <p:graphicFrame>
        <p:nvGraphicFramePr>
          <p:cNvPr id="10" name="Tabela 10">
            <a:extLst>
              <a:ext uri="{FF2B5EF4-FFF2-40B4-BE49-F238E27FC236}">
                <a16:creationId xmlns:a16="http://schemas.microsoft.com/office/drawing/2014/main" id="{39046BD1-511C-4960-9C61-B4DC328FEA24}"/>
              </a:ext>
            </a:extLst>
          </p:cNvPr>
          <p:cNvGraphicFramePr>
            <a:graphicFrameLocks noGrp="1"/>
          </p:cNvGraphicFramePr>
          <p:nvPr>
            <p:ph idx="1"/>
            <p:extLst>
              <p:ext uri="{D42A27DB-BD31-4B8C-83A1-F6EECF244321}">
                <p14:modId xmlns:p14="http://schemas.microsoft.com/office/powerpoint/2010/main" val="3135529880"/>
              </p:ext>
            </p:extLst>
          </p:nvPr>
        </p:nvGraphicFramePr>
        <p:xfrm>
          <a:off x="4038220" y="-1"/>
          <a:ext cx="8153780" cy="6858004"/>
        </p:xfrm>
        <a:graphic>
          <a:graphicData uri="http://schemas.openxmlformats.org/drawingml/2006/table">
            <a:tbl>
              <a:tblPr firstRow="1" bandRow="1">
                <a:tableStyleId>{5C22544A-7EE6-4342-B048-85BDC9FD1C3A}</a:tableStyleId>
              </a:tblPr>
              <a:tblGrid>
                <a:gridCol w="1481471">
                  <a:extLst>
                    <a:ext uri="{9D8B030D-6E8A-4147-A177-3AD203B41FA5}">
                      <a16:colId xmlns:a16="http://schemas.microsoft.com/office/drawing/2014/main" val="1381748901"/>
                    </a:ext>
                  </a:extLst>
                </a:gridCol>
                <a:gridCol w="4410487">
                  <a:extLst>
                    <a:ext uri="{9D8B030D-6E8A-4147-A177-3AD203B41FA5}">
                      <a16:colId xmlns:a16="http://schemas.microsoft.com/office/drawing/2014/main" val="573002531"/>
                    </a:ext>
                  </a:extLst>
                </a:gridCol>
                <a:gridCol w="2261822">
                  <a:extLst>
                    <a:ext uri="{9D8B030D-6E8A-4147-A177-3AD203B41FA5}">
                      <a16:colId xmlns:a16="http://schemas.microsoft.com/office/drawing/2014/main" val="3359840312"/>
                    </a:ext>
                  </a:extLst>
                </a:gridCol>
              </a:tblGrid>
              <a:tr h="204421">
                <a:tc>
                  <a:txBody>
                    <a:bodyPr/>
                    <a:lstStyle/>
                    <a:p>
                      <a:r>
                        <a:rPr lang="pt-BR" sz="700" b="1" dirty="0">
                          <a:solidFill>
                            <a:schemeClr val="tx2"/>
                          </a:solidFill>
                          <a:effectLst/>
                        </a:rPr>
                        <a:t>ID</a:t>
                      </a:r>
                    </a:p>
                  </a:txBody>
                  <a:tcPr marL="51594" marR="51594" marT="23812" marB="23812" anchor="ctr">
                    <a:solidFill>
                      <a:schemeClr val="accent6">
                        <a:lumMod val="60000"/>
                        <a:lumOff val="40000"/>
                      </a:schemeClr>
                    </a:solidFill>
                  </a:tcPr>
                </a:tc>
                <a:tc>
                  <a:txBody>
                    <a:bodyPr/>
                    <a:lstStyle/>
                    <a:p>
                      <a:r>
                        <a:rPr lang="pt-BR" sz="700" b="1">
                          <a:solidFill>
                            <a:schemeClr val="tx2"/>
                          </a:solidFill>
                          <a:effectLst/>
                        </a:rPr>
                        <a:t>Descrição do Requisito</a:t>
                      </a:r>
                    </a:p>
                  </a:txBody>
                  <a:tcPr marL="51594" marR="51594" marT="23812" marB="23812" anchor="ctr">
                    <a:solidFill>
                      <a:schemeClr val="accent6">
                        <a:lumMod val="60000"/>
                        <a:lumOff val="40000"/>
                      </a:schemeClr>
                    </a:solidFill>
                  </a:tcPr>
                </a:tc>
                <a:tc>
                  <a:txBody>
                    <a:bodyPr/>
                    <a:lstStyle/>
                    <a:p>
                      <a:r>
                        <a:rPr lang="pt-BR" sz="700" b="1" dirty="0">
                          <a:solidFill>
                            <a:schemeClr val="tx2"/>
                          </a:solidFill>
                          <a:effectLst/>
                        </a:rPr>
                        <a:t>Prioridade</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2921396466"/>
                  </a:ext>
                </a:extLst>
              </a:tr>
              <a:tr h="336306">
                <a:tc>
                  <a:txBody>
                    <a:bodyPr/>
                    <a:lstStyle/>
                    <a:p>
                      <a:r>
                        <a:rPr lang="pt-BR" sz="700">
                          <a:solidFill>
                            <a:schemeClr val="tx2"/>
                          </a:solidFill>
                          <a:effectLst/>
                        </a:rPr>
                        <a:t>RF-01</a:t>
                      </a:r>
                    </a:p>
                  </a:txBody>
                  <a:tcPr marL="51594" marR="51594" marT="23812" marB="23812" anchor="ctr">
                    <a:solidFill>
                      <a:schemeClr val="accent6">
                        <a:lumMod val="60000"/>
                        <a:lumOff val="40000"/>
                      </a:schemeClr>
                    </a:solidFill>
                  </a:tcPr>
                </a:tc>
                <a:tc>
                  <a:txBody>
                    <a:bodyPr/>
                    <a:lstStyle/>
                    <a:p>
                      <a:r>
                        <a:rPr lang="pt-BR" sz="700" dirty="0">
                          <a:solidFill>
                            <a:schemeClr val="tx2"/>
                          </a:solidFill>
                          <a:effectLst/>
                        </a:rPr>
                        <a:t>O sistema deve ter um cadastro de medicamentos, incluindo: nome, laboratório, dosagem, tipo (comprimido, gota, ampola, </a:t>
                      </a:r>
                      <a:r>
                        <a:rPr lang="pt-BR" sz="700" dirty="0" err="1">
                          <a:solidFill>
                            <a:schemeClr val="tx2"/>
                          </a:solidFill>
                          <a:effectLst/>
                        </a:rPr>
                        <a:t>etc</a:t>
                      </a:r>
                      <a:r>
                        <a:rPr lang="pt-BR" sz="700" dirty="0">
                          <a:solidFill>
                            <a:schemeClr val="tx2"/>
                          </a:solidFill>
                          <a:effectLst/>
                        </a:rPr>
                        <a:t>).</a:t>
                      </a:r>
                    </a:p>
                  </a:txBody>
                  <a:tcPr marL="51594" marR="51594" marT="23812" marB="23812" anchor="ctr">
                    <a:solidFill>
                      <a:schemeClr val="accent6">
                        <a:lumMod val="60000"/>
                        <a:lumOff val="40000"/>
                      </a:schemeClr>
                    </a:solidFill>
                  </a:tcPr>
                </a:tc>
                <a:tc>
                  <a:txBody>
                    <a:bodyPr/>
                    <a:lstStyle/>
                    <a:p>
                      <a:r>
                        <a:rPr lang="pt-BR" sz="700" dirty="0">
                          <a:solidFill>
                            <a:schemeClr val="tx2"/>
                          </a:solidFill>
                          <a:effectLst/>
                        </a:rPr>
                        <a:t>Alta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2294309983"/>
                  </a:ext>
                </a:extLst>
              </a:tr>
              <a:tr h="336306">
                <a:tc>
                  <a:txBody>
                    <a:bodyPr/>
                    <a:lstStyle/>
                    <a:p>
                      <a:r>
                        <a:rPr lang="pt-BR" sz="700">
                          <a:effectLst/>
                        </a:rPr>
                        <a:t>RF-02</a:t>
                      </a:r>
                    </a:p>
                  </a:txBody>
                  <a:tcPr marL="51594" marR="51594" marT="23812" marB="23812" anchor="ctr">
                    <a:solidFill>
                      <a:schemeClr val="accent6">
                        <a:lumMod val="60000"/>
                        <a:lumOff val="40000"/>
                      </a:schemeClr>
                    </a:solidFill>
                  </a:tcPr>
                </a:tc>
                <a:tc>
                  <a:txBody>
                    <a:bodyPr/>
                    <a:lstStyle/>
                    <a:p>
                      <a:r>
                        <a:rPr lang="pt-BR" sz="700">
                          <a:effectLst/>
                        </a:rPr>
                        <a:t>O sistema deve possuir um banco de dados de medicamentos para seleção do usuário no cadastro de tratamento</a:t>
                      </a:r>
                    </a:p>
                  </a:txBody>
                  <a:tcPr marL="51594" marR="51594" marT="23812" marB="23812" anchor="ctr">
                    <a:solidFill>
                      <a:schemeClr val="accent6">
                        <a:lumMod val="60000"/>
                        <a:lumOff val="40000"/>
                      </a:schemeClr>
                    </a:solidFill>
                  </a:tcPr>
                </a:tc>
                <a:tc>
                  <a:txBody>
                    <a:bodyPr/>
                    <a:lstStyle/>
                    <a:p>
                      <a:r>
                        <a:rPr lang="pt-BR" sz="700">
                          <a:effectLst/>
                        </a:rPr>
                        <a:t>Baixa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3017924123"/>
                  </a:ext>
                </a:extLst>
              </a:tr>
              <a:tr h="336306">
                <a:tc>
                  <a:txBody>
                    <a:bodyPr/>
                    <a:lstStyle/>
                    <a:p>
                      <a:r>
                        <a:rPr lang="pt-BR" sz="700">
                          <a:effectLst/>
                        </a:rPr>
                        <a:t>RF-03</a:t>
                      </a:r>
                    </a:p>
                  </a:txBody>
                  <a:tcPr marL="51594" marR="51594" marT="23812" marB="23812" anchor="ctr">
                    <a:solidFill>
                      <a:schemeClr val="accent6">
                        <a:lumMod val="60000"/>
                        <a:lumOff val="40000"/>
                      </a:schemeClr>
                    </a:solidFill>
                  </a:tcPr>
                </a:tc>
                <a:tc>
                  <a:txBody>
                    <a:bodyPr/>
                    <a:lstStyle/>
                    <a:p>
                      <a:r>
                        <a:rPr lang="pt-BR" sz="700" dirty="0">
                          <a:effectLst/>
                        </a:rPr>
                        <a:t>O sistema deve permitir cadastro de tratamento, incluindo: nome do medicamento, dosagem, horários de ingestão e duração do tratamento.</a:t>
                      </a:r>
                    </a:p>
                  </a:txBody>
                  <a:tcPr marL="51594" marR="51594" marT="23812" marB="23812" anchor="ctr">
                    <a:solidFill>
                      <a:schemeClr val="accent6">
                        <a:lumMod val="60000"/>
                        <a:lumOff val="40000"/>
                      </a:schemeClr>
                    </a:solidFill>
                  </a:tcPr>
                </a:tc>
                <a:tc>
                  <a:txBody>
                    <a:bodyPr/>
                    <a:lstStyle/>
                    <a:p>
                      <a:r>
                        <a:rPr lang="pt-BR" sz="700">
                          <a:effectLst/>
                        </a:rPr>
                        <a:t>Alta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962828242"/>
                  </a:ext>
                </a:extLst>
              </a:tr>
              <a:tr h="468191">
                <a:tc>
                  <a:txBody>
                    <a:bodyPr/>
                    <a:lstStyle/>
                    <a:p>
                      <a:r>
                        <a:rPr lang="pt-BR" sz="700">
                          <a:effectLst/>
                        </a:rPr>
                        <a:t>RF-04</a:t>
                      </a:r>
                    </a:p>
                  </a:txBody>
                  <a:tcPr marL="51594" marR="51594" marT="23812" marB="23812" anchor="ctr">
                    <a:solidFill>
                      <a:schemeClr val="accent6">
                        <a:lumMod val="60000"/>
                        <a:lumOff val="40000"/>
                      </a:schemeClr>
                    </a:solidFill>
                  </a:tcPr>
                </a:tc>
                <a:tc>
                  <a:txBody>
                    <a:bodyPr/>
                    <a:lstStyle/>
                    <a:p>
                      <a:r>
                        <a:rPr lang="pt-BR" sz="700" dirty="0">
                          <a:effectLst/>
                        </a:rPr>
                        <a:t>O sistema deve apresentar um formulário de cadastro para novos usuários contendo: Tipo de usuário (Paciente / Funcionário da farmácia), nome, CPF, telefone, e-mail, perfil.</a:t>
                      </a:r>
                    </a:p>
                  </a:txBody>
                  <a:tcPr marL="51594" marR="51594" marT="23812" marB="23812" anchor="ctr">
                    <a:solidFill>
                      <a:schemeClr val="accent6">
                        <a:lumMod val="60000"/>
                        <a:lumOff val="40000"/>
                      </a:schemeClr>
                    </a:solidFill>
                  </a:tcPr>
                </a:tc>
                <a:tc>
                  <a:txBody>
                    <a:bodyPr/>
                    <a:lstStyle/>
                    <a:p>
                      <a:r>
                        <a:rPr lang="pt-BR" sz="700" dirty="0">
                          <a:effectLst/>
                        </a:rPr>
                        <a:t>Alta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854542502"/>
                  </a:ext>
                </a:extLst>
              </a:tr>
              <a:tr h="336306">
                <a:tc>
                  <a:txBody>
                    <a:bodyPr/>
                    <a:lstStyle/>
                    <a:p>
                      <a:r>
                        <a:rPr lang="pt-BR" sz="700">
                          <a:effectLst/>
                        </a:rPr>
                        <a:t>RF-05</a:t>
                      </a:r>
                    </a:p>
                  </a:txBody>
                  <a:tcPr marL="51594" marR="51594" marT="23812" marB="23812" anchor="ctr">
                    <a:solidFill>
                      <a:schemeClr val="accent6">
                        <a:lumMod val="60000"/>
                        <a:lumOff val="40000"/>
                      </a:schemeClr>
                    </a:solidFill>
                  </a:tcPr>
                </a:tc>
                <a:tc>
                  <a:txBody>
                    <a:bodyPr/>
                    <a:lstStyle/>
                    <a:p>
                      <a:r>
                        <a:rPr lang="pt-BR" sz="700" dirty="0">
                          <a:effectLst/>
                        </a:rPr>
                        <a:t>O sistema deve permitir cadastro de Caixinha de medicamentos, com quantidade alterada quando usuário confirma a ingestão.</a:t>
                      </a:r>
                    </a:p>
                  </a:txBody>
                  <a:tcPr marL="51594" marR="51594" marT="23812" marB="23812" anchor="ctr">
                    <a:solidFill>
                      <a:schemeClr val="accent6">
                        <a:lumMod val="60000"/>
                        <a:lumOff val="40000"/>
                      </a:schemeClr>
                    </a:solidFill>
                  </a:tcPr>
                </a:tc>
                <a:tc>
                  <a:txBody>
                    <a:bodyPr/>
                    <a:lstStyle/>
                    <a:p>
                      <a:r>
                        <a:rPr lang="pt-BR" sz="700">
                          <a:effectLst/>
                        </a:rPr>
                        <a:t>Média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4259498546"/>
                  </a:ext>
                </a:extLst>
              </a:tr>
              <a:tr h="204421">
                <a:tc>
                  <a:txBody>
                    <a:bodyPr/>
                    <a:lstStyle/>
                    <a:p>
                      <a:r>
                        <a:rPr lang="pt-BR" sz="700">
                          <a:effectLst/>
                        </a:rPr>
                        <a:t>RF-06</a:t>
                      </a:r>
                    </a:p>
                  </a:txBody>
                  <a:tcPr marL="51594" marR="51594" marT="23812" marB="23812" anchor="ctr">
                    <a:solidFill>
                      <a:schemeClr val="accent6">
                        <a:lumMod val="60000"/>
                        <a:lumOff val="40000"/>
                      </a:schemeClr>
                    </a:solidFill>
                  </a:tcPr>
                </a:tc>
                <a:tc>
                  <a:txBody>
                    <a:bodyPr/>
                    <a:lstStyle/>
                    <a:p>
                      <a:r>
                        <a:rPr lang="pt-BR" sz="700">
                          <a:effectLst/>
                        </a:rPr>
                        <a:t>O cadastro de Caixinha deve incluir data de validade e lote</a:t>
                      </a:r>
                    </a:p>
                  </a:txBody>
                  <a:tcPr marL="51594" marR="51594" marT="23812" marB="23812" anchor="ctr">
                    <a:solidFill>
                      <a:schemeClr val="accent6">
                        <a:lumMod val="60000"/>
                        <a:lumOff val="40000"/>
                      </a:schemeClr>
                    </a:solidFill>
                  </a:tcPr>
                </a:tc>
                <a:tc>
                  <a:txBody>
                    <a:bodyPr/>
                    <a:lstStyle/>
                    <a:p>
                      <a:r>
                        <a:rPr lang="pt-BR" sz="700">
                          <a:effectLst/>
                        </a:rPr>
                        <a:t>Baixa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1469199691"/>
                  </a:ext>
                </a:extLst>
              </a:tr>
              <a:tr h="336306">
                <a:tc>
                  <a:txBody>
                    <a:bodyPr/>
                    <a:lstStyle/>
                    <a:p>
                      <a:r>
                        <a:rPr lang="pt-BR" sz="700">
                          <a:effectLst/>
                        </a:rPr>
                        <a:t>RF-07</a:t>
                      </a:r>
                    </a:p>
                  </a:txBody>
                  <a:tcPr marL="51594" marR="51594" marT="23812" marB="23812" anchor="ctr">
                    <a:solidFill>
                      <a:schemeClr val="accent6">
                        <a:lumMod val="60000"/>
                        <a:lumOff val="40000"/>
                      </a:schemeClr>
                    </a:solidFill>
                  </a:tcPr>
                </a:tc>
                <a:tc>
                  <a:txBody>
                    <a:bodyPr/>
                    <a:lstStyle/>
                    <a:p>
                      <a:r>
                        <a:rPr lang="pt-BR" sz="700">
                          <a:effectLst/>
                        </a:rPr>
                        <a:t>O sistema deve emitir alerta com notificação nos horários de ingestão cadastrados no tratamento</a:t>
                      </a:r>
                    </a:p>
                  </a:txBody>
                  <a:tcPr marL="51594" marR="51594" marT="23812" marB="23812" anchor="ctr">
                    <a:solidFill>
                      <a:schemeClr val="accent6">
                        <a:lumMod val="60000"/>
                        <a:lumOff val="40000"/>
                      </a:schemeClr>
                    </a:solidFill>
                  </a:tcPr>
                </a:tc>
                <a:tc>
                  <a:txBody>
                    <a:bodyPr/>
                    <a:lstStyle/>
                    <a:p>
                      <a:r>
                        <a:rPr lang="pt-BR" sz="700">
                          <a:effectLst/>
                        </a:rPr>
                        <a:t>Alta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2883811427"/>
                  </a:ext>
                </a:extLst>
              </a:tr>
              <a:tr h="468191">
                <a:tc>
                  <a:txBody>
                    <a:bodyPr/>
                    <a:lstStyle/>
                    <a:p>
                      <a:r>
                        <a:rPr lang="pt-BR" sz="700">
                          <a:effectLst/>
                        </a:rPr>
                        <a:t>RF-08</a:t>
                      </a:r>
                    </a:p>
                  </a:txBody>
                  <a:tcPr marL="51594" marR="51594" marT="23812" marB="23812" anchor="ctr">
                    <a:solidFill>
                      <a:schemeClr val="accent6">
                        <a:lumMod val="60000"/>
                        <a:lumOff val="40000"/>
                      </a:schemeClr>
                    </a:solidFill>
                  </a:tcPr>
                </a:tc>
                <a:tc>
                  <a:txBody>
                    <a:bodyPr/>
                    <a:lstStyle/>
                    <a:p>
                      <a:r>
                        <a:rPr lang="pt-BR" sz="700" dirty="0">
                          <a:effectLst/>
                        </a:rPr>
                        <a:t>O sistema deve emitir alerta de quantidade baixa de medicamento, considerando a quantidade definida pelo usuário (“quando quantidade for menor que X comprimidos”)</a:t>
                      </a:r>
                    </a:p>
                  </a:txBody>
                  <a:tcPr marL="51594" marR="51594" marT="23812" marB="23812" anchor="ctr">
                    <a:solidFill>
                      <a:schemeClr val="accent6">
                        <a:lumMod val="60000"/>
                        <a:lumOff val="40000"/>
                      </a:schemeClr>
                    </a:solidFill>
                  </a:tcPr>
                </a:tc>
                <a:tc>
                  <a:txBody>
                    <a:bodyPr/>
                    <a:lstStyle/>
                    <a:p>
                      <a:r>
                        <a:rPr lang="pt-BR" sz="700">
                          <a:effectLst/>
                        </a:rPr>
                        <a:t>Média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3818984010"/>
                  </a:ext>
                </a:extLst>
              </a:tr>
              <a:tr h="336306">
                <a:tc>
                  <a:txBody>
                    <a:bodyPr/>
                    <a:lstStyle/>
                    <a:p>
                      <a:r>
                        <a:rPr lang="pt-BR" sz="700">
                          <a:effectLst/>
                        </a:rPr>
                        <a:t>RF-09</a:t>
                      </a:r>
                    </a:p>
                  </a:txBody>
                  <a:tcPr marL="51594" marR="51594" marT="23812" marB="23812" anchor="ctr">
                    <a:solidFill>
                      <a:schemeClr val="accent6">
                        <a:lumMod val="60000"/>
                        <a:lumOff val="40000"/>
                      </a:schemeClr>
                    </a:solidFill>
                  </a:tcPr>
                </a:tc>
                <a:tc>
                  <a:txBody>
                    <a:bodyPr/>
                    <a:lstStyle/>
                    <a:p>
                      <a:r>
                        <a:rPr lang="pt-BR" sz="700">
                          <a:effectLst/>
                        </a:rPr>
                        <a:t>O sistema deve ter um sistema de localização de farmácias (pode ser pelo Google Maps), considerando a localização atual do usuário</a:t>
                      </a:r>
                    </a:p>
                  </a:txBody>
                  <a:tcPr marL="51594" marR="51594" marT="23812" marB="23812" anchor="ctr">
                    <a:solidFill>
                      <a:schemeClr val="accent6">
                        <a:lumMod val="60000"/>
                        <a:lumOff val="40000"/>
                      </a:schemeClr>
                    </a:solidFill>
                  </a:tcPr>
                </a:tc>
                <a:tc>
                  <a:txBody>
                    <a:bodyPr/>
                    <a:lstStyle/>
                    <a:p>
                      <a:r>
                        <a:rPr lang="pt-BR" sz="700">
                          <a:effectLst/>
                        </a:rPr>
                        <a:t>Baixa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2154748864"/>
                  </a:ext>
                </a:extLst>
              </a:tr>
              <a:tr h="336306">
                <a:tc>
                  <a:txBody>
                    <a:bodyPr/>
                    <a:lstStyle/>
                    <a:p>
                      <a:r>
                        <a:rPr lang="pt-BR" sz="700">
                          <a:effectLst/>
                        </a:rPr>
                        <a:t>RF-10</a:t>
                      </a:r>
                    </a:p>
                  </a:txBody>
                  <a:tcPr marL="51594" marR="51594" marT="23812" marB="23812" anchor="ctr">
                    <a:solidFill>
                      <a:schemeClr val="accent6">
                        <a:lumMod val="60000"/>
                        <a:lumOff val="40000"/>
                      </a:schemeClr>
                    </a:solidFill>
                  </a:tcPr>
                </a:tc>
                <a:tc>
                  <a:txBody>
                    <a:bodyPr/>
                    <a:lstStyle/>
                    <a:p>
                      <a:r>
                        <a:rPr lang="pt-BR" sz="700" dirty="0">
                          <a:effectLst/>
                        </a:rPr>
                        <a:t>O sistema deve permitir a comparação de preços de um medicamento selecionado entre diversas farmácias</a:t>
                      </a:r>
                    </a:p>
                  </a:txBody>
                  <a:tcPr marL="51594" marR="51594" marT="23812" marB="23812" anchor="ctr">
                    <a:solidFill>
                      <a:schemeClr val="accent6">
                        <a:lumMod val="60000"/>
                        <a:lumOff val="40000"/>
                      </a:schemeClr>
                    </a:solidFill>
                  </a:tcPr>
                </a:tc>
                <a:tc>
                  <a:txBody>
                    <a:bodyPr/>
                    <a:lstStyle/>
                    <a:p>
                      <a:r>
                        <a:rPr lang="pt-BR" sz="700">
                          <a:effectLst/>
                        </a:rPr>
                        <a:t>Baixa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2823979478"/>
                  </a:ext>
                </a:extLst>
              </a:tr>
              <a:tr h="204421">
                <a:tc>
                  <a:txBody>
                    <a:bodyPr/>
                    <a:lstStyle/>
                    <a:p>
                      <a:r>
                        <a:rPr lang="pt-BR" sz="700">
                          <a:effectLst/>
                        </a:rPr>
                        <a:t>RF-11</a:t>
                      </a:r>
                    </a:p>
                  </a:txBody>
                  <a:tcPr marL="51594" marR="51594" marT="23812" marB="23812" anchor="ctr">
                    <a:solidFill>
                      <a:schemeClr val="accent6">
                        <a:lumMod val="60000"/>
                        <a:lumOff val="40000"/>
                      </a:schemeClr>
                    </a:solidFill>
                  </a:tcPr>
                </a:tc>
                <a:tc>
                  <a:txBody>
                    <a:bodyPr/>
                    <a:lstStyle/>
                    <a:p>
                      <a:r>
                        <a:rPr lang="pt-BR" sz="700">
                          <a:effectLst/>
                        </a:rPr>
                        <a:t>O sistema deve permitir a inserção e a leitura de bulas de medicamentos</a:t>
                      </a:r>
                    </a:p>
                  </a:txBody>
                  <a:tcPr marL="51594" marR="51594" marT="23812" marB="23812" anchor="ctr">
                    <a:solidFill>
                      <a:schemeClr val="accent6">
                        <a:lumMod val="60000"/>
                        <a:lumOff val="40000"/>
                      </a:schemeClr>
                    </a:solidFill>
                  </a:tcPr>
                </a:tc>
                <a:tc>
                  <a:txBody>
                    <a:bodyPr/>
                    <a:lstStyle/>
                    <a:p>
                      <a:r>
                        <a:rPr lang="pt-BR" sz="700">
                          <a:effectLst/>
                        </a:rPr>
                        <a:t>Baixa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2252873055"/>
                  </a:ext>
                </a:extLst>
              </a:tr>
              <a:tr h="336306">
                <a:tc>
                  <a:txBody>
                    <a:bodyPr/>
                    <a:lstStyle/>
                    <a:p>
                      <a:r>
                        <a:rPr lang="pt-BR" sz="700">
                          <a:effectLst/>
                        </a:rPr>
                        <a:t>RF-12</a:t>
                      </a:r>
                    </a:p>
                  </a:txBody>
                  <a:tcPr marL="51594" marR="51594" marT="23812" marB="23812" anchor="ctr">
                    <a:solidFill>
                      <a:schemeClr val="accent6">
                        <a:lumMod val="60000"/>
                        <a:lumOff val="40000"/>
                      </a:schemeClr>
                    </a:solidFill>
                  </a:tcPr>
                </a:tc>
                <a:tc>
                  <a:txBody>
                    <a:bodyPr/>
                    <a:lstStyle/>
                    <a:p>
                      <a:r>
                        <a:rPr lang="pt-BR" sz="700">
                          <a:effectLst/>
                        </a:rPr>
                        <a:t>O sistema deve permitir receber e encaminhar prescrição eletrônica (Importar e exportar)</a:t>
                      </a:r>
                    </a:p>
                  </a:txBody>
                  <a:tcPr marL="51594" marR="51594" marT="23812" marB="23812" anchor="ctr">
                    <a:solidFill>
                      <a:schemeClr val="accent6">
                        <a:lumMod val="60000"/>
                        <a:lumOff val="40000"/>
                      </a:schemeClr>
                    </a:solidFill>
                  </a:tcPr>
                </a:tc>
                <a:tc>
                  <a:txBody>
                    <a:bodyPr/>
                    <a:lstStyle/>
                    <a:p>
                      <a:r>
                        <a:rPr lang="pt-BR" sz="700">
                          <a:effectLst/>
                        </a:rPr>
                        <a:t>Baixa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1634714356"/>
                  </a:ext>
                </a:extLst>
              </a:tr>
              <a:tr h="336306">
                <a:tc>
                  <a:txBody>
                    <a:bodyPr/>
                    <a:lstStyle/>
                    <a:p>
                      <a:r>
                        <a:rPr lang="pt-BR" sz="700">
                          <a:effectLst/>
                        </a:rPr>
                        <a:t>RF-13</a:t>
                      </a:r>
                    </a:p>
                  </a:txBody>
                  <a:tcPr marL="51594" marR="51594" marT="23812" marB="23812" anchor="ctr">
                    <a:solidFill>
                      <a:schemeClr val="accent6">
                        <a:lumMod val="60000"/>
                        <a:lumOff val="40000"/>
                      </a:schemeClr>
                    </a:solidFill>
                  </a:tcPr>
                </a:tc>
                <a:tc>
                  <a:txBody>
                    <a:bodyPr/>
                    <a:lstStyle/>
                    <a:p>
                      <a:r>
                        <a:rPr lang="pt-BR" sz="700" dirty="0">
                          <a:effectLst/>
                        </a:rPr>
                        <a:t>O sistema deve permitir o registro da qualidade do atendimento das farmácias para futura comparação (Avaliação)</a:t>
                      </a:r>
                    </a:p>
                  </a:txBody>
                  <a:tcPr marL="51594" marR="51594" marT="23812" marB="23812" anchor="ctr">
                    <a:solidFill>
                      <a:schemeClr val="accent6">
                        <a:lumMod val="60000"/>
                        <a:lumOff val="40000"/>
                      </a:schemeClr>
                    </a:solidFill>
                  </a:tcPr>
                </a:tc>
                <a:tc>
                  <a:txBody>
                    <a:bodyPr/>
                    <a:lstStyle/>
                    <a:p>
                      <a:r>
                        <a:rPr lang="pt-BR" sz="700">
                          <a:effectLst/>
                        </a:rPr>
                        <a:t>Média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995698415"/>
                  </a:ext>
                </a:extLst>
              </a:tr>
              <a:tr h="336306">
                <a:tc>
                  <a:txBody>
                    <a:bodyPr/>
                    <a:lstStyle/>
                    <a:p>
                      <a:r>
                        <a:rPr lang="pt-BR" sz="700">
                          <a:effectLst/>
                        </a:rPr>
                        <a:t>RF-14</a:t>
                      </a:r>
                    </a:p>
                  </a:txBody>
                  <a:tcPr marL="51594" marR="51594" marT="23812" marB="23812" anchor="ctr">
                    <a:solidFill>
                      <a:schemeClr val="accent6">
                        <a:lumMod val="60000"/>
                        <a:lumOff val="40000"/>
                      </a:schemeClr>
                    </a:solidFill>
                  </a:tcPr>
                </a:tc>
                <a:tc>
                  <a:txBody>
                    <a:bodyPr/>
                    <a:lstStyle/>
                    <a:p>
                      <a:r>
                        <a:rPr lang="pt-BR" sz="700">
                          <a:effectLst/>
                        </a:rPr>
                        <a:t>O sistema deve apresentar na página principal uma área de login e a opção para se cadastrar ou recuperar senha.</a:t>
                      </a:r>
                    </a:p>
                  </a:txBody>
                  <a:tcPr marL="51594" marR="51594" marT="23812" marB="23812" anchor="ctr">
                    <a:solidFill>
                      <a:schemeClr val="accent6">
                        <a:lumMod val="60000"/>
                        <a:lumOff val="40000"/>
                      </a:schemeClr>
                    </a:solidFill>
                  </a:tcPr>
                </a:tc>
                <a:tc>
                  <a:txBody>
                    <a:bodyPr/>
                    <a:lstStyle/>
                    <a:p>
                      <a:r>
                        <a:rPr lang="pt-BR" sz="700">
                          <a:effectLst/>
                        </a:rPr>
                        <a:t>Baixa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3634425663"/>
                  </a:ext>
                </a:extLst>
              </a:tr>
              <a:tr h="336306">
                <a:tc>
                  <a:txBody>
                    <a:bodyPr/>
                    <a:lstStyle/>
                    <a:p>
                      <a:r>
                        <a:rPr lang="pt-BR" sz="700">
                          <a:effectLst/>
                        </a:rPr>
                        <a:t>RF-15</a:t>
                      </a:r>
                    </a:p>
                  </a:txBody>
                  <a:tcPr marL="51594" marR="51594" marT="23812" marB="23812" anchor="ctr">
                    <a:solidFill>
                      <a:schemeClr val="accent6">
                        <a:lumMod val="60000"/>
                        <a:lumOff val="40000"/>
                      </a:schemeClr>
                    </a:solidFill>
                  </a:tcPr>
                </a:tc>
                <a:tc>
                  <a:txBody>
                    <a:bodyPr/>
                    <a:lstStyle/>
                    <a:p>
                      <a:r>
                        <a:rPr lang="pt-BR" sz="700">
                          <a:effectLst/>
                        </a:rPr>
                        <a:t>O sistema deve conter um formulário que permita ao usuário cadastrar uma nova senha em caso de esquecimento.</a:t>
                      </a:r>
                    </a:p>
                  </a:txBody>
                  <a:tcPr marL="51594" marR="51594" marT="23812" marB="23812" anchor="ctr">
                    <a:solidFill>
                      <a:schemeClr val="accent6">
                        <a:lumMod val="60000"/>
                        <a:lumOff val="40000"/>
                      </a:schemeClr>
                    </a:solidFill>
                  </a:tcPr>
                </a:tc>
                <a:tc>
                  <a:txBody>
                    <a:bodyPr/>
                    <a:lstStyle/>
                    <a:p>
                      <a:r>
                        <a:rPr lang="pt-BR" sz="700" dirty="0">
                          <a:effectLst/>
                        </a:rPr>
                        <a:t>Alta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2227212722"/>
                  </a:ext>
                </a:extLst>
              </a:tr>
              <a:tr h="336306">
                <a:tc>
                  <a:txBody>
                    <a:bodyPr/>
                    <a:lstStyle/>
                    <a:p>
                      <a:r>
                        <a:rPr lang="pt-BR" sz="700">
                          <a:effectLst/>
                        </a:rPr>
                        <a:t>RF-16</a:t>
                      </a:r>
                    </a:p>
                  </a:txBody>
                  <a:tcPr marL="51594" marR="51594" marT="23812" marB="23812" anchor="ctr">
                    <a:solidFill>
                      <a:schemeClr val="accent6">
                        <a:lumMod val="60000"/>
                        <a:lumOff val="40000"/>
                      </a:schemeClr>
                    </a:solidFill>
                  </a:tcPr>
                </a:tc>
                <a:tc>
                  <a:txBody>
                    <a:bodyPr/>
                    <a:lstStyle/>
                    <a:p>
                      <a:r>
                        <a:rPr lang="pt-BR" sz="700">
                          <a:effectLst/>
                        </a:rPr>
                        <a:t>O site deve conter área logada (Perfil) que conforme o logon de cada perfil (paciente / Funcionário da farmácia) que deverá mostrar o conteúdo apropriado.</a:t>
                      </a:r>
                    </a:p>
                  </a:txBody>
                  <a:tcPr marL="51594" marR="51594" marT="23812" marB="23812" anchor="ctr">
                    <a:solidFill>
                      <a:schemeClr val="accent6">
                        <a:lumMod val="60000"/>
                        <a:lumOff val="40000"/>
                      </a:schemeClr>
                    </a:solidFill>
                  </a:tcPr>
                </a:tc>
                <a:tc>
                  <a:txBody>
                    <a:bodyPr/>
                    <a:lstStyle/>
                    <a:p>
                      <a:r>
                        <a:rPr lang="pt-BR" sz="700">
                          <a:effectLst/>
                        </a:rPr>
                        <a:t>Alta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3933124526"/>
                  </a:ext>
                </a:extLst>
              </a:tr>
              <a:tr h="600075">
                <a:tc>
                  <a:txBody>
                    <a:bodyPr/>
                    <a:lstStyle/>
                    <a:p>
                      <a:r>
                        <a:rPr lang="pt-BR" sz="700">
                          <a:effectLst/>
                        </a:rPr>
                        <a:t>RF-17</a:t>
                      </a:r>
                    </a:p>
                  </a:txBody>
                  <a:tcPr marL="51594" marR="51594" marT="23812" marB="23812" anchor="ctr">
                    <a:solidFill>
                      <a:schemeClr val="accent6">
                        <a:lumMod val="60000"/>
                        <a:lumOff val="40000"/>
                      </a:schemeClr>
                    </a:solidFill>
                  </a:tcPr>
                </a:tc>
                <a:tc>
                  <a:txBody>
                    <a:bodyPr/>
                    <a:lstStyle/>
                    <a:p>
                      <a:r>
                        <a:rPr lang="pt-BR" sz="700" dirty="0">
                          <a:effectLst/>
                        </a:rPr>
                        <a:t>A tela Perfil deve contemplar informações importantes para ambos os tipos de usuários como: Tratamentos, Medicamentos, Alarme, Menor preço de medicamentos, Cadastrar medicamento, Visualizar receita, Cadastrar tratamento (Considerando o tipo de cada perfil)</a:t>
                      </a:r>
                    </a:p>
                  </a:txBody>
                  <a:tcPr marL="51594" marR="51594" marT="23812" marB="23812" anchor="ctr">
                    <a:solidFill>
                      <a:schemeClr val="accent6">
                        <a:lumMod val="60000"/>
                        <a:lumOff val="40000"/>
                      </a:schemeClr>
                    </a:solidFill>
                  </a:tcPr>
                </a:tc>
                <a:tc>
                  <a:txBody>
                    <a:bodyPr/>
                    <a:lstStyle/>
                    <a:p>
                      <a:r>
                        <a:rPr lang="pt-BR" sz="700" dirty="0">
                          <a:effectLst/>
                        </a:rPr>
                        <a:t>Alta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837801980"/>
                  </a:ext>
                </a:extLst>
              </a:tr>
              <a:tr h="204421">
                <a:tc>
                  <a:txBody>
                    <a:bodyPr/>
                    <a:lstStyle/>
                    <a:p>
                      <a:r>
                        <a:rPr lang="pt-BR" sz="700">
                          <a:effectLst/>
                        </a:rPr>
                        <a:t>RF-18</a:t>
                      </a:r>
                    </a:p>
                  </a:txBody>
                  <a:tcPr marL="51594" marR="51594" marT="23812" marB="23812" anchor="ctr">
                    <a:solidFill>
                      <a:schemeClr val="accent6">
                        <a:lumMod val="60000"/>
                        <a:lumOff val="40000"/>
                      </a:schemeClr>
                    </a:solidFill>
                  </a:tcPr>
                </a:tc>
                <a:tc>
                  <a:txBody>
                    <a:bodyPr/>
                    <a:lstStyle/>
                    <a:p>
                      <a:r>
                        <a:rPr lang="pt-BR" sz="700">
                          <a:effectLst/>
                        </a:rPr>
                        <a:t>O sistema deve apresentar uma página para Visualizar Receita.</a:t>
                      </a:r>
                    </a:p>
                  </a:txBody>
                  <a:tcPr marL="51594" marR="51594" marT="23812" marB="23812" anchor="ctr">
                    <a:solidFill>
                      <a:schemeClr val="accent6">
                        <a:lumMod val="60000"/>
                        <a:lumOff val="40000"/>
                      </a:schemeClr>
                    </a:solidFill>
                  </a:tcPr>
                </a:tc>
                <a:tc>
                  <a:txBody>
                    <a:bodyPr/>
                    <a:lstStyle/>
                    <a:p>
                      <a:r>
                        <a:rPr lang="pt-BR" sz="700">
                          <a:effectLst/>
                        </a:rPr>
                        <a:t>Média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3258247398"/>
                  </a:ext>
                </a:extLst>
              </a:tr>
              <a:tr h="468191">
                <a:tc>
                  <a:txBody>
                    <a:bodyPr/>
                    <a:lstStyle/>
                    <a:p>
                      <a:r>
                        <a:rPr lang="pt-BR" sz="700">
                          <a:effectLst/>
                        </a:rPr>
                        <a:t>RF-19</a:t>
                      </a:r>
                    </a:p>
                  </a:txBody>
                  <a:tcPr marL="51594" marR="51594" marT="23812" marB="23812" anchor="ctr">
                    <a:solidFill>
                      <a:schemeClr val="accent6">
                        <a:lumMod val="60000"/>
                        <a:lumOff val="40000"/>
                      </a:schemeClr>
                    </a:solidFill>
                  </a:tcPr>
                </a:tc>
                <a:tc>
                  <a:txBody>
                    <a:bodyPr/>
                    <a:lstStyle/>
                    <a:p>
                      <a:r>
                        <a:rPr lang="pt-BR" sz="700">
                          <a:effectLst/>
                        </a:rPr>
                        <a:t>O sistema deve monitorar a localização do usuário e emitir alerta quando este se deslocar da sua residência (cadastrada no perfil) para que leve os remédios do tratamento cadastrado</a:t>
                      </a:r>
                    </a:p>
                  </a:txBody>
                  <a:tcPr marL="51594" marR="51594" marT="23812" marB="23812" anchor="ctr">
                    <a:solidFill>
                      <a:schemeClr val="accent6">
                        <a:lumMod val="60000"/>
                        <a:lumOff val="40000"/>
                      </a:schemeClr>
                    </a:solidFill>
                  </a:tcPr>
                </a:tc>
                <a:tc>
                  <a:txBody>
                    <a:bodyPr/>
                    <a:lstStyle/>
                    <a:p>
                      <a:r>
                        <a:rPr lang="pt-BR" sz="700" dirty="0">
                          <a:effectLst/>
                        </a:rPr>
                        <a:t>Baixa</a:t>
                      </a:r>
                    </a:p>
                  </a:txBody>
                  <a:tcPr marL="51594" marR="51594" marT="23812" marB="23812" anchor="ctr">
                    <a:solidFill>
                      <a:schemeClr val="accent6">
                        <a:lumMod val="60000"/>
                        <a:lumOff val="40000"/>
                      </a:schemeClr>
                    </a:solidFill>
                  </a:tcPr>
                </a:tc>
                <a:extLst>
                  <a:ext uri="{0D108BD9-81ED-4DB2-BD59-A6C34878D82A}">
                    <a16:rowId xmlns:a16="http://schemas.microsoft.com/office/drawing/2014/main" val="1394488389"/>
                  </a:ext>
                </a:extLst>
              </a:tr>
            </a:tbl>
          </a:graphicData>
        </a:graphic>
      </p:graphicFrame>
    </p:spTree>
    <p:extLst>
      <p:ext uri="{BB962C8B-B14F-4D97-AF65-F5344CB8AC3E}">
        <p14:creationId xmlns:p14="http://schemas.microsoft.com/office/powerpoint/2010/main" val="265708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E791FE82-0747-47E5-91D2-988958CF11E5}"/>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Diagrama de Caso de Uso</a:t>
            </a:r>
          </a:p>
        </p:txBody>
      </p:sp>
      <p:pic>
        <p:nvPicPr>
          <p:cNvPr id="3074" name="Picture 2" descr="Diagrama de Casos de Uso">
            <a:extLst>
              <a:ext uri="{FF2B5EF4-FFF2-40B4-BE49-F238E27FC236}">
                <a16:creationId xmlns:a16="http://schemas.microsoft.com/office/drawing/2014/main" id="{3F446C01-04F7-4FC9-AD2D-A8A65EB0B7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5642" y="0"/>
            <a:ext cx="8135594" cy="685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338249"/>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C2441"/>
      </a:dk2>
      <a:lt2>
        <a:srgbClr val="E2E6E8"/>
      </a:lt2>
      <a:accent1>
        <a:srgbClr val="BE9A87"/>
      </a:accent1>
      <a:accent2>
        <a:srgbClr val="AEA077"/>
      </a:accent2>
      <a:accent3>
        <a:srgbClr val="A0A77E"/>
      </a:accent3>
      <a:accent4>
        <a:srgbClr val="8BAB75"/>
      </a:accent4>
      <a:accent5>
        <a:srgbClr val="81AD81"/>
      </a:accent5>
      <a:accent6>
        <a:srgbClr val="77AE8E"/>
      </a:accent6>
      <a:hlink>
        <a:srgbClr val="5B879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36</TotalTime>
  <Words>1731</Words>
  <Application>Microsoft Office PowerPoint</Application>
  <PresentationFormat>Widescreen</PresentationFormat>
  <Paragraphs>148</Paragraphs>
  <Slides>30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30</vt:i4>
      </vt:variant>
    </vt:vector>
  </HeadingPairs>
  <TitlesOfParts>
    <vt:vector size="34" baseType="lpstr">
      <vt:lpstr>-apple-system</vt:lpstr>
      <vt:lpstr>Arial</vt:lpstr>
      <vt:lpstr>Avenir Next LT Pro</vt:lpstr>
      <vt:lpstr>GradientRiseVTI</vt:lpstr>
      <vt:lpstr>Minha Saúde </vt:lpstr>
      <vt:lpstr>Introdução </vt:lpstr>
      <vt:lpstr>Problema </vt:lpstr>
      <vt:lpstr>Objetivos </vt:lpstr>
      <vt:lpstr>Justificativa </vt:lpstr>
      <vt:lpstr>Público-Alvo </vt:lpstr>
      <vt:lpstr>PErsonas</vt:lpstr>
      <vt:lpstr>Especificações do Projeto </vt:lpstr>
      <vt:lpstr>Diagrama de Caso de Uso</vt:lpstr>
      <vt:lpstr>Controle de versão</vt:lpstr>
      <vt:lpstr>Funções </vt:lpstr>
      <vt:lpstr>Ferramentas: </vt:lpstr>
      <vt:lpstr>Projeto de interface</vt:lpstr>
      <vt:lpstr>Diagrama de fluxo </vt:lpstr>
      <vt:lpstr>Diagrama de classe</vt:lpstr>
      <vt:lpstr>Login</vt:lpstr>
      <vt:lpstr>Apresentação do PowerPoint</vt:lpstr>
      <vt:lpstr>PERFIL </vt:lpstr>
      <vt:lpstr>Apresentação do PowerPoint</vt:lpstr>
      <vt:lpstr>Apresentação do PowerPoint</vt:lpstr>
      <vt:lpstr>Tratamentos </vt:lpstr>
      <vt:lpstr>Apresentação do PowerPoint</vt:lpstr>
      <vt:lpstr>Apresentação do PowerPoint</vt:lpstr>
      <vt:lpstr>Medicamentos</vt:lpstr>
      <vt:lpstr>Apresentação do PowerPoint</vt:lpstr>
      <vt:lpstr>Apresentação do PowerPoint</vt:lpstr>
      <vt:lpstr>Caixinha de remédios</vt:lpstr>
      <vt:lpstr>Apresentação do PowerPoint</vt:lpstr>
      <vt:lpstr>Apresentação do PowerPoint</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Minha Saúde </dc:title>
  <dc:creator>João Pedro Marques Mourão</dc:creator>
  <cp:lastModifiedBy>João Pedro Marques Mourão</cp:lastModifiedBy>
  <cp:revision>1</cp:revision>
  <dcterms:created xsi:type="dcterms:W3CDTF">2021-12-14T20:42:43Z</dcterms:created>
  <dcterms:modified xsi:type="dcterms:W3CDTF">2021-12-14T21:18:53Z</dcterms:modified>
</cp:coreProperties>
</file>