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328" r:id="rId5"/>
    <p:sldId id="283" r:id="rId6"/>
    <p:sldId id="286" r:id="rId7"/>
    <p:sldId id="258" r:id="rId8"/>
    <p:sldId id="331" r:id="rId9"/>
    <p:sldId id="332" r:id="rId10"/>
    <p:sldId id="338" r:id="rId11"/>
    <p:sldId id="339" r:id="rId12"/>
    <p:sldId id="340" r:id="rId13"/>
    <p:sldId id="292" r:id="rId14"/>
    <p:sldId id="298" r:id="rId15"/>
    <p:sldId id="327" r:id="rId16"/>
    <p:sldId id="342" r:id="rId17"/>
    <p:sldId id="343" r:id="rId18"/>
    <p:sldId id="263" r:id="rId19"/>
    <p:sldId id="344" r:id="rId20"/>
    <p:sldId id="265" r:id="rId21"/>
    <p:sldId id="32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85989-53C9-461F-BD42-688790219CF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E19B2A-86E2-4308-A405-B87671023721}">
      <dgm:prSet/>
      <dgm:spPr/>
      <dgm:t>
        <a:bodyPr/>
        <a:lstStyle/>
        <a:p>
          <a:r>
            <a:rPr lang="pt-BR"/>
            <a:t>Parte do que peço a seguir pode ter sido apresentada antes nos slides do Front_End e Back_End</a:t>
          </a:r>
          <a:endParaRPr lang="en-US"/>
        </a:p>
      </dgm:t>
    </dgm:pt>
    <dgm:pt modelId="{6098EE77-F6D5-45F7-874A-5769F88BEDE9}" type="parTrans" cxnId="{2688F136-40D6-43DC-8FFD-772DA7CBBEE1}">
      <dgm:prSet/>
      <dgm:spPr/>
      <dgm:t>
        <a:bodyPr/>
        <a:lstStyle/>
        <a:p>
          <a:endParaRPr lang="en-US"/>
        </a:p>
      </dgm:t>
    </dgm:pt>
    <dgm:pt modelId="{B8E4ADE3-FF9F-4669-96EA-E77943E11D31}" type="sibTrans" cxnId="{2688F136-40D6-43DC-8FFD-772DA7CBBEE1}">
      <dgm:prSet/>
      <dgm:spPr/>
      <dgm:t>
        <a:bodyPr/>
        <a:lstStyle/>
        <a:p>
          <a:endParaRPr lang="en-US"/>
        </a:p>
      </dgm:t>
    </dgm:pt>
    <dgm:pt modelId="{F9539BAC-000B-4AD7-936F-4C1B69A0A2F3}">
      <dgm:prSet/>
      <dgm:spPr/>
      <dgm:t>
        <a:bodyPr/>
        <a:lstStyle/>
        <a:p>
          <a:r>
            <a:rPr lang="pt-BR" i="0"/>
            <a:t>Apresentem como vocês implementaram, as ferramentas, as linguagens, algumas telas do software, etc</a:t>
          </a:r>
          <a:endParaRPr lang="en-US"/>
        </a:p>
      </dgm:t>
    </dgm:pt>
    <dgm:pt modelId="{FF66D81C-0021-4EB6-B24D-C79C6E5613EF}" type="parTrans" cxnId="{24F9CD1C-6A9D-4560-A60D-251EFFBD012B}">
      <dgm:prSet/>
      <dgm:spPr/>
      <dgm:t>
        <a:bodyPr/>
        <a:lstStyle/>
        <a:p>
          <a:endParaRPr lang="en-US"/>
        </a:p>
      </dgm:t>
    </dgm:pt>
    <dgm:pt modelId="{8EA88CB5-D236-49C6-AEB1-872239B682C5}" type="sibTrans" cxnId="{24F9CD1C-6A9D-4560-A60D-251EFFBD012B}">
      <dgm:prSet/>
      <dgm:spPr/>
      <dgm:t>
        <a:bodyPr/>
        <a:lstStyle/>
        <a:p>
          <a:endParaRPr lang="en-US"/>
        </a:p>
      </dgm:t>
    </dgm:pt>
    <dgm:pt modelId="{B3CA36F2-576B-479C-A28F-E8AD22D51213}">
      <dgm:prSet/>
      <dgm:spPr/>
      <dgm:t>
        <a:bodyPr/>
        <a:lstStyle/>
        <a:p>
          <a:r>
            <a:rPr lang="pt-BR"/>
            <a:t>Pode ter um link para ver o software executando</a:t>
          </a:r>
          <a:endParaRPr lang="en-US"/>
        </a:p>
      </dgm:t>
    </dgm:pt>
    <dgm:pt modelId="{3D34814C-F7B7-488C-8CA6-A5A05B47BAC6}" type="parTrans" cxnId="{60B34AAD-BF94-4F94-BA43-11025029FC87}">
      <dgm:prSet/>
      <dgm:spPr/>
      <dgm:t>
        <a:bodyPr/>
        <a:lstStyle/>
        <a:p>
          <a:endParaRPr lang="en-US"/>
        </a:p>
      </dgm:t>
    </dgm:pt>
    <dgm:pt modelId="{E4A3E27E-86E9-42B7-8C0B-6ADC8D1F0488}" type="sibTrans" cxnId="{60B34AAD-BF94-4F94-BA43-11025029FC87}">
      <dgm:prSet/>
      <dgm:spPr/>
      <dgm:t>
        <a:bodyPr/>
        <a:lstStyle/>
        <a:p>
          <a:endParaRPr lang="en-US"/>
        </a:p>
      </dgm:t>
    </dgm:pt>
    <dgm:pt modelId="{65DBCA17-9FE0-4832-A3D7-3961B057FBFC}">
      <dgm:prSet/>
      <dgm:spPr/>
      <dgm:t>
        <a:bodyPr/>
        <a:lstStyle/>
        <a:p>
          <a:r>
            <a:rPr lang="pt-BR" i="0"/>
            <a:t>Vocês podem mostrar o software </a:t>
          </a:r>
          <a:r>
            <a:rPr lang="pt-BR"/>
            <a:t>funcionando</a:t>
          </a:r>
          <a:endParaRPr lang="en-US"/>
        </a:p>
      </dgm:t>
    </dgm:pt>
    <dgm:pt modelId="{6781DA46-A0DC-4A0C-864A-682276215553}" type="parTrans" cxnId="{1B3EF8FE-6B93-4DBB-92A2-209C51E30174}">
      <dgm:prSet/>
      <dgm:spPr/>
      <dgm:t>
        <a:bodyPr/>
        <a:lstStyle/>
        <a:p>
          <a:endParaRPr lang="en-US"/>
        </a:p>
      </dgm:t>
    </dgm:pt>
    <dgm:pt modelId="{F550CA66-AB80-4570-87A3-B5271FB918DE}" type="sibTrans" cxnId="{1B3EF8FE-6B93-4DBB-92A2-209C51E30174}">
      <dgm:prSet/>
      <dgm:spPr/>
      <dgm:t>
        <a:bodyPr/>
        <a:lstStyle/>
        <a:p>
          <a:endParaRPr lang="en-US"/>
        </a:p>
      </dgm:t>
    </dgm:pt>
    <dgm:pt modelId="{1DC2D890-958D-3346-A8C8-2E40AABF7798}" type="pres">
      <dgm:prSet presAssocID="{BC985989-53C9-461F-BD42-688790219CFD}" presName="vert0" presStyleCnt="0">
        <dgm:presLayoutVars>
          <dgm:dir/>
          <dgm:animOne val="branch"/>
          <dgm:animLvl val="lvl"/>
        </dgm:presLayoutVars>
      </dgm:prSet>
      <dgm:spPr/>
    </dgm:pt>
    <dgm:pt modelId="{8897772A-545B-B44C-AD24-555F6F8E2B47}" type="pres">
      <dgm:prSet presAssocID="{69E19B2A-86E2-4308-A405-B87671023721}" presName="thickLine" presStyleLbl="alignNode1" presStyleIdx="0" presStyleCnt="4"/>
      <dgm:spPr/>
    </dgm:pt>
    <dgm:pt modelId="{B9221A92-60F0-434A-80C5-FD3260CED924}" type="pres">
      <dgm:prSet presAssocID="{69E19B2A-86E2-4308-A405-B87671023721}" presName="horz1" presStyleCnt="0"/>
      <dgm:spPr/>
    </dgm:pt>
    <dgm:pt modelId="{D860C7FE-64F2-7043-993D-8706E3859846}" type="pres">
      <dgm:prSet presAssocID="{69E19B2A-86E2-4308-A405-B87671023721}" presName="tx1" presStyleLbl="revTx" presStyleIdx="0" presStyleCnt="4"/>
      <dgm:spPr/>
    </dgm:pt>
    <dgm:pt modelId="{01A1E49E-EB1B-C342-8F6D-1EBADA0BE67D}" type="pres">
      <dgm:prSet presAssocID="{69E19B2A-86E2-4308-A405-B87671023721}" presName="vert1" presStyleCnt="0"/>
      <dgm:spPr/>
    </dgm:pt>
    <dgm:pt modelId="{B2CD0139-BB5F-1D4C-99B6-133A33DA5B79}" type="pres">
      <dgm:prSet presAssocID="{F9539BAC-000B-4AD7-936F-4C1B69A0A2F3}" presName="thickLine" presStyleLbl="alignNode1" presStyleIdx="1" presStyleCnt="4"/>
      <dgm:spPr/>
    </dgm:pt>
    <dgm:pt modelId="{43C38EE4-1D89-E046-A7E6-68EDCED4E015}" type="pres">
      <dgm:prSet presAssocID="{F9539BAC-000B-4AD7-936F-4C1B69A0A2F3}" presName="horz1" presStyleCnt="0"/>
      <dgm:spPr/>
    </dgm:pt>
    <dgm:pt modelId="{C2B2539A-AE87-BA41-A404-D95C670CA9B7}" type="pres">
      <dgm:prSet presAssocID="{F9539BAC-000B-4AD7-936F-4C1B69A0A2F3}" presName="tx1" presStyleLbl="revTx" presStyleIdx="1" presStyleCnt="4"/>
      <dgm:spPr/>
    </dgm:pt>
    <dgm:pt modelId="{448C81A0-5C4A-CD42-A3B5-7FD68F56D575}" type="pres">
      <dgm:prSet presAssocID="{F9539BAC-000B-4AD7-936F-4C1B69A0A2F3}" presName="vert1" presStyleCnt="0"/>
      <dgm:spPr/>
    </dgm:pt>
    <dgm:pt modelId="{0281246E-9C6A-2D4C-96C3-087C0B69A8E2}" type="pres">
      <dgm:prSet presAssocID="{B3CA36F2-576B-479C-A28F-E8AD22D51213}" presName="thickLine" presStyleLbl="alignNode1" presStyleIdx="2" presStyleCnt="4"/>
      <dgm:spPr/>
    </dgm:pt>
    <dgm:pt modelId="{5E97719F-A225-AA4A-B46A-1875CD190EEB}" type="pres">
      <dgm:prSet presAssocID="{B3CA36F2-576B-479C-A28F-E8AD22D51213}" presName="horz1" presStyleCnt="0"/>
      <dgm:spPr/>
    </dgm:pt>
    <dgm:pt modelId="{11DC2D1B-582F-C042-996F-E1FEC1D91C9E}" type="pres">
      <dgm:prSet presAssocID="{B3CA36F2-576B-479C-A28F-E8AD22D51213}" presName="tx1" presStyleLbl="revTx" presStyleIdx="2" presStyleCnt="4"/>
      <dgm:spPr/>
    </dgm:pt>
    <dgm:pt modelId="{2A3F0143-AFD5-3945-B34E-0DEF61EEA15A}" type="pres">
      <dgm:prSet presAssocID="{B3CA36F2-576B-479C-A28F-E8AD22D51213}" presName="vert1" presStyleCnt="0"/>
      <dgm:spPr/>
    </dgm:pt>
    <dgm:pt modelId="{97EA9DA9-EE69-824B-8663-EC028097ADDC}" type="pres">
      <dgm:prSet presAssocID="{65DBCA17-9FE0-4832-A3D7-3961B057FBFC}" presName="thickLine" presStyleLbl="alignNode1" presStyleIdx="3" presStyleCnt="4"/>
      <dgm:spPr/>
    </dgm:pt>
    <dgm:pt modelId="{F061804A-35B6-784D-85A8-7DFB40508C6D}" type="pres">
      <dgm:prSet presAssocID="{65DBCA17-9FE0-4832-A3D7-3961B057FBFC}" presName="horz1" presStyleCnt="0"/>
      <dgm:spPr/>
    </dgm:pt>
    <dgm:pt modelId="{65B16DF3-E44C-484A-A3B6-5567378A1557}" type="pres">
      <dgm:prSet presAssocID="{65DBCA17-9FE0-4832-A3D7-3961B057FBFC}" presName="tx1" presStyleLbl="revTx" presStyleIdx="3" presStyleCnt="4"/>
      <dgm:spPr/>
    </dgm:pt>
    <dgm:pt modelId="{C80A2C6B-F585-AE4F-AE89-D21186CC4697}" type="pres">
      <dgm:prSet presAssocID="{65DBCA17-9FE0-4832-A3D7-3961B057FBFC}" presName="vert1" presStyleCnt="0"/>
      <dgm:spPr/>
    </dgm:pt>
  </dgm:ptLst>
  <dgm:cxnLst>
    <dgm:cxn modelId="{DF439117-5BA7-3E46-A470-07600D81D561}" type="presOf" srcId="{BC985989-53C9-461F-BD42-688790219CFD}" destId="{1DC2D890-958D-3346-A8C8-2E40AABF7798}" srcOrd="0" destOrd="0" presId="urn:microsoft.com/office/officeart/2008/layout/LinedList"/>
    <dgm:cxn modelId="{24F9CD1C-6A9D-4560-A60D-251EFFBD012B}" srcId="{BC985989-53C9-461F-BD42-688790219CFD}" destId="{F9539BAC-000B-4AD7-936F-4C1B69A0A2F3}" srcOrd="1" destOrd="0" parTransId="{FF66D81C-0021-4EB6-B24D-C79C6E5613EF}" sibTransId="{8EA88CB5-D236-49C6-AEB1-872239B682C5}"/>
    <dgm:cxn modelId="{2688F136-40D6-43DC-8FFD-772DA7CBBEE1}" srcId="{BC985989-53C9-461F-BD42-688790219CFD}" destId="{69E19B2A-86E2-4308-A405-B87671023721}" srcOrd="0" destOrd="0" parTransId="{6098EE77-F6D5-45F7-874A-5769F88BEDE9}" sibTransId="{B8E4ADE3-FF9F-4669-96EA-E77943E11D31}"/>
    <dgm:cxn modelId="{010C735F-01E8-D64A-BAE9-22221C5BF8F9}" type="presOf" srcId="{B3CA36F2-576B-479C-A28F-E8AD22D51213}" destId="{11DC2D1B-582F-C042-996F-E1FEC1D91C9E}" srcOrd="0" destOrd="0" presId="urn:microsoft.com/office/officeart/2008/layout/LinedList"/>
    <dgm:cxn modelId="{40FC4F8F-B0D4-664E-94A4-56F3FAB2793F}" type="presOf" srcId="{F9539BAC-000B-4AD7-936F-4C1B69A0A2F3}" destId="{C2B2539A-AE87-BA41-A404-D95C670CA9B7}" srcOrd="0" destOrd="0" presId="urn:microsoft.com/office/officeart/2008/layout/LinedList"/>
    <dgm:cxn modelId="{60B34AAD-BF94-4F94-BA43-11025029FC87}" srcId="{BC985989-53C9-461F-BD42-688790219CFD}" destId="{B3CA36F2-576B-479C-A28F-E8AD22D51213}" srcOrd="2" destOrd="0" parTransId="{3D34814C-F7B7-488C-8CA6-A5A05B47BAC6}" sibTransId="{E4A3E27E-86E9-42B7-8C0B-6ADC8D1F0488}"/>
    <dgm:cxn modelId="{569F80DF-EDFD-714F-B27B-4A4D1A0D7FF6}" type="presOf" srcId="{65DBCA17-9FE0-4832-A3D7-3961B057FBFC}" destId="{65B16DF3-E44C-484A-A3B6-5567378A1557}" srcOrd="0" destOrd="0" presId="urn:microsoft.com/office/officeart/2008/layout/LinedList"/>
    <dgm:cxn modelId="{620D11E7-2898-AA43-9501-8A101D9A2C33}" type="presOf" srcId="{69E19B2A-86E2-4308-A405-B87671023721}" destId="{D860C7FE-64F2-7043-993D-8706E3859846}" srcOrd="0" destOrd="0" presId="urn:microsoft.com/office/officeart/2008/layout/LinedList"/>
    <dgm:cxn modelId="{1B3EF8FE-6B93-4DBB-92A2-209C51E30174}" srcId="{BC985989-53C9-461F-BD42-688790219CFD}" destId="{65DBCA17-9FE0-4832-A3D7-3961B057FBFC}" srcOrd="3" destOrd="0" parTransId="{6781DA46-A0DC-4A0C-864A-682276215553}" sibTransId="{F550CA66-AB80-4570-87A3-B5271FB918DE}"/>
    <dgm:cxn modelId="{87AEC62F-97AF-F549-9D9F-CC4D5ED8518F}" type="presParOf" srcId="{1DC2D890-958D-3346-A8C8-2E40AABF7798}" destId="{8897772A-545B-B44C-AD24-555F6F8E2B47}" srcOrd="0" destOrd="0" presId="urn:microsoft.com/office/officeart/2008/layout/LinedList"/>
    <dgm:cxn modelId="{E0C5612F-1BA3-624D-9058-0F72E80FB448}" type="presParOf" srcId="{1DC2D890-958D-3346-A8C8-2E40AABF7798}" destId="{B9221A92-60F0-434A-80C5-FD3260CED924}" srcOrd="1" destOrd="0" presId="urn:microsoft.com/office/officeart/2008/layout/LinedList"/>
    <dgm:cxn modelId="{5667A0AE-BFDC-B04A-BD22-1C4526FE1661}" type="presParOf" srcId="{B9221A92-60F0-434A-80C5-FD3260CED924}" destId="{D860C7FE-64F2-7043-993D-8706E3859846}" srcOrd="0" destOrd="0" presId="urn:microsoft.com/office/officeart/2008/layout/LinedList"/>
    <dgm:cxn modelId="{3994501B-540E-204A-B026-FC0358F4D7EE}" type="presParOf" srcId="{B9221A92-60F0-434A-80C5-FD3260CED924}" destId="{01A1E49E-EB1B-C342-8F6D-1EBADA0BE67D}" srcOrd="1" destOrd="0" presId="urn:microsoft.com/office/officeart/2008/layout/LinedList"/>
    <dgm:cxn modelId="{5375456F-9007-4543-9948-199A93D264D5}" type="presParOf" srcId="{1DC2D890-958D-3346-A8C8-2E40AABF7798}" destId="{B2CD0139-BB5F-1D4C-99B6-133A33DA5B79}" srcOrd="2" destOrd="0" presId="urn:microsoft.com/office/officeart/2008/layout/LinedList"/>
    <dgm:cxn modelId="{C0DACF9E-B8B9-3C40-812E-E78BDB19EA02}" type="presParOf" srcId="{1DC2D890-958D-3346-A8C8-2E40AABF7798}" destId="{43C38EE4-1D89-E046-A7E6-68EDCED4E015}" srcOrd="3" destOrd="0" presId="urn:microsoft.com/office/officeart/2008/layout/LinedList"/>
    <dgm:cxn modelId="{F97FFBB0-AE81-7D41-8D3B-712852E9693B}" type="presParOf" srcId="{43C38EE4-1D89-E046-A7E6-68EDCED4E015}" destId="{C2B2539A-AE87-BA41-A404-D95C670CA9B7}" srcOrd="0" destOrd="0" presId="urn:microsoft.com/office/officeart/2008/layout/LinedList"/>
    <dgm:cxn modelId="{321FD3DB-1F18-C14E-9675-75EF44F95803}" type="presParOf" srcId="{43C38EE4-1D89-E046-A7E6-68EDCED4E015}" destId="{448C81A0-5C4A-CD42-A3B5-7FD68F56D575}" srcOrd="1" destOrd="0" presId="urn:microsoft.com/office/officeart/2008/layout/LinedList"/>
    <dgm:cxn modelId="{62325A56-DEB4-8448-B3AE-22DEBCDF5234}" type="presParOf" srcId="{1DC2D890-958D-3346-A8C8-2E40AABF7798}" destId="{0281246E-9C6A-2D4C-96C3-087C0B69A8E2}" srcOrd="4" destOrd="0" presId="urn:microsoft.com/office/officeart/2008/layout/LinedList"/>
    <dgm:cxn modelId="{81620ABB-D7A0-534F-BF6E-957A9D057299}" type="presParOf" srcId="{1DC2D890-958D-3346-A8C8-2E40AABF7798}" destId="{5E97719F-A225-AA4A-B46A-1875CD190EEB}" srcOrd="5" destOrd="0" presId="urn:microsoft.com/office/officeart/2008/layout/LinedList"/>
    <dgm:cxn modelId="{69ECCC63-9D5C-B542-B959-8ED4B477EBAC}" type="presParOf" srcId="{5E97719F-A225-AA4A-B46A-1875CD190EEB}" destId="{11DC2D1B-582F-C042-996F-E1FEC1D91C9E}" srcOrd="0" destOrd="0" presId="urn:microsoft.com/office/officeart/2008/layout/LinedList"/>
    <dgm:cxn modelId="{C23DAC8A-BFB6-2744-9D0B-6E2DD2F9DF85}" type="presParOf" srcId="{5E97719F-A225-AA4A-B46A-1875CD190EEB}" destId="{2A3F0143-AFD5-3945-B34E-0DEF61EEA15A}" srcOrd="1" destOrd="0" presId="urn:microsoft.com/office/officeart/2008/layout/LinedList"/>
    <dgm:cxn modelId="{B4E961A9-F742-3742-98D6-B28E71FF4A2F}" type="presParOf" srcId="{1DC2D890-958D-3346-A8C8-2E40AABF7798}" destId="{97EA9DA9-EE69-824B-8663-EC028097ADDC}" srcOrd="6" destOrd="0" presId="urn:microsoft.com/office/officeart/2008/layout/LinedList"/>
    <dgm:cxn modelId="{D71F12B4-00A4-074A-9933-343977039A4A}" type="presParOf" srcId="{1DC2D890-958D-3346-A8C8-2E40AABF7798}" destId="{F061804A-35B6-784D-85A8-7DFB40508C6D}" srcOrd="7" destOrd="0" presId="urn:microsoft.com/office/officeart/2008/layout/LinedList"/>
    <dgm:cxn modelId="{8B0F3250-57F7-9844-BFB8-2D3D09C08CA2}" type="presParOf" srcId="{F061804A-35B6-784D-85A8-7DFB40508C6D}" destId="{65B16DF3-E44C-484A-A3B6-5567378A1557}" srcOrd="0" destOrd="0" presId="urn:microsoft.com/office/officeart/2008/layout/LinedList"/>
    <dgm:cxn modelId="{9C777DEA-4DC1-DC46-AAC8-99E541D85D85}" type="presParOf" srcId="{F061804A-35B6-784D-85A8-7DFB40508C6D}" destId="{C80A2C6B-F585-AE4F-AE89-D21186CC46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7772A-545B-B44C-AD24-555F6F8E2B47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0C7FE-64F2-7043-993D-8706E3859846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Parte do que peço a seguir pode ter sido apresentada antes nos slides do Front_End e Back_End</a:t>
          </a:r>
          <a:endParaRPr lang="en-US" sz="2700" kern="1200"/>
        </a:p>
      </dsp:txBody>
      <dsp:txXfrm>
        <a:off x="0" y="0"/>
        <a:ext cx="6900512" cy="1384035"/>
      </dsp:txXfrm>
    </dsp:sp>
    <dsp:sp modelId="{B2CD0139-BB5F-1D4C-99B6-133A33DA5B79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2539A-AE87-BA41-A404-D95C670CA9B7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i="0" kern="1200"/>
            <a:t>Apresentem como vocês implementaram, as ferramentas, as linguagens, algumas telas do software, etc</a:t>
          </a:r>
          <a:endParaRPr lang="en-US" sz="2700" kern="1200"/>
        </a:p>
      </dsp:txBody>
      <dsp:txXfrm>
        <a:off x="0" y="1384035"/>
        <a:ext cx="6900512" cy="1384035"/>
      </dsp:txXfrm>
    </dsp:sp>
    <dsp:sp modelId="{0281246E-9C6A-2D4C-96C3-087C0B69A8E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C2D1B-582F-C042-996F-E1FEC1D91C9E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Pode ter um link para ver o software executando</a:t>
          </a:r>
          <a:endParaRPr lang="en-US" sz="2700" kern="1200"/>
        </a:p>
      </dsp:txBody>
      <dsp:txXfrm>
        <a:off x="0" y="2768070"/>
        <a:ext cx="6900512" cy="1384035"/>
      </dsp:txXfrm>
    </dsp:sp>
    <dsp:sp modelId="{97EA9DA9-EE69-824B-8663-EC028097ADD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16DF3-E44C-484A-A3B6-5567378A1557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i="0" kern="1200"/>
            <a:t>Vocês podem mostrar o software </a:t>
          </a:r>
          <a:r>
            <a:rPr lang="pt-BR" sz="2700" kern="1200"/>
            <a:t>funcionando</a:t>
          </a:r>
          <a:endParaRPr lang="en-US" sz="27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994BB-FAD1-4775-9434-E22E6C40F83D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F2040-1BEB-4250-980A-D15FD4EC0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73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F7248646-C2A5-42F0-AEF0-CF17AF0BB9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285E7E9-0E37-4616-847F-DD7B2FE89B22}" type="slidenum">
              <a:rPr lang="pt-BR" altLang="pt-BR"/>
              <a:pPr algn="r" eaLnBrk="1" hangingPunct="1">
                <a:spcBef>
                  <a:spcPct val="0"/>
                </a:spcBef>
              </a:pPr>
              <a:t>2</a:t>
            </a:fld>
            <a:endParaRPr lang="pt-BR" altLang="pt-BR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7133D48-22D0-4C85-9713-DF4B98C47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68451C4-0723-4DF6-BE31-55922A8D7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4F598FB-DEFA-4700-BD02-D8E5959779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CAE7AEB-4C08-45E7-B424-642D6773FDB9}" type="slidenum">
              <a:rPr lang="pt-BR" altLang="pt-BR"/>
              <a:pPr algn="r" eaLnBrk="1" hangingPunct="1">
                <a:spcBef>
                  <a:spcPct val="0"/>
                </a:spcBef>
              </a:pPr>
              <a:t>12</a:t>
            </a:fld>
            <a:endParaRPr lang="pt-BR" altLang="pt-BR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B8FC6B5-7A08-4DC6-9EFA-8A8671EA5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443996E-B2BC-4309-B3B0-A1F647C78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40748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4F598FB-DEFA-4700-BD02-D8E5959779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CAE7AEB-4C08-45E7-B424-642D6773FDB9}" type="slidenum">
              <a:rPr lang="pt-BR" altLang="pt-BR"/>
              <a:pPr algn="r" eaLnBrk="1" hangingPunct="1">
                <a:spcBef>
                  <a:spcPct val="0"/>
                </a:spcBef>
              </a:pPr>
              <a:t>18</a:t>
            </a:fld>
            <a:endParaRPr lang="pt-BR" altLang="pt-BR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B8FC6B5-7A08-4DC6-9EFA-8A8671EA5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443996E-B2BC-4309-B3B0-A1F647C78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3727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D5D773A-E8BC-4322-A06F-81DE89AEC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F686C5-8F81-4A3A-B91F-D3EA00748B5F}" type="slidenum">
              <a:rPr lang="pt-BR" altLang="pt-BR"/>
              <a:pPr algn="r" eaLnBrk="1" hangingPunct="1">
                <a:spcBef>
                  <a:spcPct val="0"/>
                </a:spcBef>
              </a:pPr>
              <a:t>3</a:t>
            </a:fld>
            <a:endParaRPr lang="pt-BR" altLang="pt-BR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E2E4188-1AEF-495A-83B3-DAA74CD3B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280D752-ECF3-402D-B1CF-FF0C0AA2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Esforço: 1 programadora durante 9 meses não é igual a 9 programadoras em 1 mês!!!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D5D773A-E8BC-4322-A06F-81DE89AEC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F686C5-8F81-4A3A-B91F-D3EA00748B5F}" type="slidenum">
              <a:rPr lang="pt-BR" altLang="pt-BR"/>
              <a:pPr algn="r" eaLnBrk="1" hangingPunct="1">
                <a:spcBef>
                  <a:spcPct val="0"/>
                </a:spcBef>
              </a:pPr>
              <a:t>5</a:t>
            </a:fld>
            <a:endParaRPr lang="pt-BR" altLang="pt-BR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E2E4188-1AEF-495A-83B3-DAA74CD3B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280D752-ECF3-402D-B1CF-FF0C0AA2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Esforço: 1 programadora durante 9 meses não é igual a 9 programadoras em 1 mês!!!</a:t>
            </a:r>
          </a:p>
        </p:txBody>
      </p:sp>
    </p:spTree>
    <p:extLst>
      <p:ext uri="{BB962C8B-B14F-4D97-AF65-F5344CB8AC3E}">
        <p14:creationId xmlns:p14="http://schemas.microsoft.com/office/powerpoint/2010/main" val="68580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7CFF27B4-DC1D-484F-9B01-3E28D9F801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A385821-4324-464F-A752-9E2EF7AE2165}" type="slidenum">
              <a:rPr lang="pt-BR" altLang="pt-BR"/>
              <a:pPr algn="r" eaLnBrk="1" hangingPunct="1">
                <a:spcBef>
                  <a:spcPct val="0"/>
                </a:spcBef>
              </a:pPr>
              <a:t>6</a:t>
            </a:fld>
            <a:endParaRPr lang="pt-BR" altLang="pt-BR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E94743A2-469A-40BE-B82A-0380D4E24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E554AB93-7C82-468C-B6F6-B29C3A0F3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D5D773A-E8BC-4322-A06F-81DE89AEC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F686C5-8F81-4A3A-B91F-D3EA00748B5F}" type="slidenum">
              <a:rPr lang="pt-BR" altLang="pt-BR"/>
              <a:pPr algn="r" eaLnBrk="1" hangingPunct="1">
                <a:spcBef>
                  <a:spcPct val="0"/>
                </a:spcBef>
              </a:pPr>
              <a:t>7</a:t>
            </a:fld>
            <a:endParaRPr lang="pt-BR" altLang="pt-BR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E2E4188-1AEF-495A-83B3-DAA74CD3B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280D752-ECF3-402D-B1CF-FF0C0AA2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Esforço: 1 programadora durante 9 meses não é igual a 9 programadoras em 1 mês!!!</a:t>
            </a:r>
          </a:p>
        </p:txBody>
      </p:sp>
    </p:spTree>
    <p:extLst>
      <p:ext uri="{BB962C8B-B14F-4D97-AF65-F5344CB8AC3E}">
        <p14:creationId xmlns:p14="http://schemas.microsoft.com/office/powerpoint/2010/main" val="130321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D5D773A-E8BC-4322-A06F-81DE89AEC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F686C5-8F81-4A3A-B91F-D3EA00748B5F}" type="slidenum">
              <a:rPr lang="pt-BR" altLang="pt-BR"/>
              <a:pPr algn="r" eaLnBrk="1" hangingPunct="1">
                <a:spcBef>
                  <a:spcPct val="0"/>
                </a:spcBef>
              </a:pPr>
              <a:t>8</a:t>
            </a:fld>
            <a:endParaRPr lang="pt-BR" altLang="pt-BR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E2E4188-1AEF-495A-83B3-DAA74CD3B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280D752-ECF3-402D-B1CF-FF0C0AA2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Esforço: 1 programadora durante 9 meses não é igual a 9 programadoras em 1 mês!!!</a:t>
            </a:r>
          </a:p>
        </p:txBody>
      </p:sp>
    </p:spTree>
    <p:extLst>
      <p:ext uri="{BB962C8B-B14F-4D97-AF65-F5344CB8AC3E}">
        <p14:creationId xmlns:p14="http://schemas.microsoft.com/office/powerpoint/2010/main" val="1866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D5D773A-E8BC-4322-A06F-81DE89AEC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F686C5-8F81-4A3A-B91F-D3EA00748B5F}" type="slidenum">
              <a:rPr lang="pt-BR" altLang="pt-BR"/>
              <a:pPr algn="r" eaLnBrk="1" hangingPunct="1">
                <a:spcBef>
                  <a:spcPct val="0"/>
                </a:spcBef>
              </a:pPr>
              <a:t>9</a:t>
            </a:fld>
            <a:endParaRPr lang="pt-BR" altLang="pt-BR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E2E4188-1AEF-495A-83B3-DAA74CD3B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280D752-ECF3-402D-B1CF-FF0C0AA2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Esforço: 1 programadora durante 9 meses não é igual a 9 programadoras em 1 mês!!!</a:t>
            </a:r>
          </a:p>
        </p:txBody>
      </p:sp>
    </p:spTree>
    <p:extLst>
      <p:ext uri="{BB962C8B-B14F-4D97-AF65-F5344CB8AC3E}">
        <p14:creationId xmlns:p14="http://schemas.microsoft.com/office/powerpoint/2010/main" val="148387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573F605E-5B4A-466F-B9DE-F359993FE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70E3174-541C-4DE1-8E1F-7C266F0E017C}" type="slidenum">
              <a:rPr lang="pt-BR" altLang="pt-BR"/>
              <a:pPr algn="r" eaLnBrk="1" hangingPunct="1">
                <a:spcBef>
                  <a:spcPct val="0"/>
                </a:spcBef>
              </a:pPr>
              <a:t>10</a:t>
            </a:fld>
            <a:endParaRPr lang="pt-BR" altLang="pt-BR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00B6B72A-CA68-453A-B196-78B37602B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21DAC66-D560-4AFC-8275-EA04257C6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Especialista no domínio, na tecnologia, no tipo de projeto, em formular estimativas...</a:t>
            </a:r>
          </a:p>
          <a:p>
            <a:pPr eaLnBrk="1" hangingPunct="1"/>
            <a:r>
              <a:rPr lang="pt-BR" altLang="pt-BR"/>
              <a:t>Estimadores concentram-se na sua especialidade e descuidam do que não entendem profundamente.</a:t>
            </a:r>
          </a:p>
          <a:p>
            <a:pPr eaLnBrk="1" hangingPunct="1"/>
            <a:r>
              <a:rPr lang="pt-BR" altLang="pt-BR"/>
              <a:t>Granularidade: elicitação de requisitos, definição e arquitetura, projeto, codificação, teste, homologação...</a:t>
            </a:r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DC74CCAA-0B97-4886-BD59-8B579EB15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6E58F6C-3805-4644-8A28-A86F24DF45E6}" type="slidenum">
              <a:rPr lang="pt-BR" altLang="pt-BR"/>
              <a:pPr algn="r" eaLnBrk="1" hangingPunct="1">
                <a:spcBef>
                  <a:spcPct val="0"/>
                </a:spcBef>
              </a:pPr>
              <a:t>11</a:t>
            </a:fld>
            <a:endParaRPr lang="pt-BR" altLang="pt-BR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022DE50-D438-4C0F-BB89-A6871FA24B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F864EEF-B67D-444E-B8A3-B9EC4EB2D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Isto acontece porque ao estimar partes menores às vezes erra-se para mais, às vezes para menos, e os erros de certa forma se compensam, produzindo um agregado mais acurado.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6F94E-0960-443E-B207-7179266A7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DF65E1-B077-4A7B-BE11-C1AE312DE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B3EC98-F0FC-4BA9-9C20-3288DB82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95C15-B1E5-424E-9870-A1482CAB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4358C1-9461-4FC0-B035-0DF9940A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FD610-04F1-49D6-B584-D8D97081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07ECD2-94BC-449E-A8B3-7F66E3996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F5EE1-A294-4E40-9B09-5EA4A3E4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DB4C9-898E-4209-81CE-DD560D7C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783303-2685-4505-8718-379CB22C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00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352787-ED1B-4E5A-AAFF-12E12286A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827498-C274-400D-A19F-58C9A592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F37E17-8244-4C32-9803-50EA16E2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C23F5D-5FFE-47A2-95B1-FCE49AA6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871BAD-B3D9-4A4E-8745-B86A0F45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32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2EA1D-8AD8-40B3-99B3-701A1E28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B535A-9D23-49B2-9326-F2789AED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84C7BE-06A9-4B93-BE9F-BDB11F21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6905C6-3B3B-4CD2-9C54-81ED540F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B3484-7AC5-4284-A2AE-51B9FE0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11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200D3-68CB-4D64-AA59-A90A937F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FCEF49-6883-43F8-AA8C-8E37E95FF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C7A887-8E48-4EC1-8F74-56C7B05F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0B8088-BB89-4955-8885-660C9AE8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A09756-880B-4AA6-91F4-ED837C1D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80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DF928-BB1A-4E6B-A42A-247DFA35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5409F8-CD0B-449D-8440-F1E43B82D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4AFB74-E502-49DB-8613-77BB19CAC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43356A-FD5C-4938-B1F6-624BF3B6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790E62-5CFC-4453-B43F-E575F71E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1CF0B-6989-495E-8345-9C3C7C72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124A8-2E02-45E4-8AD8-09D17270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722EDD-F8A1-4811-8D19-E45740CF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008737-E87F-419A-A6B8-D649C238C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474842-4779-4AA0-A9A9-C3CC612D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B55F94-83A8-49C3-B29B-52F3CC42F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51CF8C-61BA-4198-9472-9F87ED15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E96BC3-67B0-41B7-A689-14EFF7B5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A4F9C6-1977-4D96-9126-1C83395B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99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50E20-50FB-46BF-9B18-2CCC5670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329905-17DC-4454-A20A-42BFF73E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A9F179-D3C4-4877-AAB3-AEE77FF1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C3AFFF-5F4D-498A-95DC-95EF1C9B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4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4CC950-BA28-4701-BC92-865AF07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C1C074-407A-4768-A600-347FCB66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2DE452-F29B-479F-8766-7288A45C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61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2F5E1-EA53-4E62-82D4-3011B92A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4C244-74DA-4791-B748-9F17A8220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BBB950-EBA3-49FD-AE6A-BD11F93BE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2DB64B-BEA2-45EF-8B39-8F67634B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324EB1-8EB5-41B0-B43C-98130600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C7F0A1-CFD8-43FB-AB3E-AA2BB42F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39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97193-7B49-4126-AE08-0860E992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2A4C96-1C82-4B25-A8D9-650394C3E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8DC90B-B628-4503-A364-8BF222070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3ACA13-94F3-4FB1-9F70-A7DBA318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51F3D4-49F2-435D-8A3F-C7F87449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842FC3-AAF3-4154-91D6-8283F277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5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5CE3D0-C759-4495-B796-7CBA1798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8633D8-1A32-49B8-BAA0-EF22D3C5F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694A1D-871E-4865-A9F9-ACFF71FC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31582C-385E-4DDB-8CE0-78F0BE1BF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B2ED7-A7FF-4524-8783-01E5BE654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1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0BAC4-6938-46B4-B8BC-254CE27E1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0894"/>
          </a:xfrm>
        </p:spPr>
        <p:txBody>
          <a:bodyPr/>
          <a:lstStyle/>
          <a:p>
            <a:r>
              <a:rPr lang="pt-BR"/>
              <a:t>Projeto Agenda todolist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5EACF-AE9E-4423-84A1-CAE4B8947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8981"/>
            <a:ext cx="9144000" cy="1472519"/>
          </a:xfrm>
        </p:spPr>
        <p:txBody>
          <a:bodyPr>
            <a:noAutofit/>
          </a:bodyPr>
          <a:lstStyle/>
          <a:p>
            <a:r>
              <a:rPr lang="pt-BR" dirty="0"/>
              <a:t>PUC-Minas     Ciência da Computação </a:t>
            </a:r>
          </a:p>
          <a:p>
            <a:pPr marL="0" indent="0" algn="l">
              <a:buNone/>
            </a:pPr>
            <a:r>
              <a:rPr lang="pt-BR" sz="2400" b="0" i="0" dirty="0">
                <a:solidFill>
                  <a:srgbClr val="2D3B45"/>
                </a:solidFill>
                <a:effectLst/>
                <a:latin typeface="Lato Extended"/>
              </a:rPr>
              <a:t>Eixo 2 - Projeto: Desenvolvimento de uma Aplicação Interativa </a:t>
            </a:r>
          </a:p>
          <a:p>
            <a:r>
              <a:rPr lang="pt-BR" dirty="0" err="1"/>
              <a:t>Prof</a:t>
            </a:r>
            <a:r>
              <a:rPr lang="pt-BR" dirty="0"/>
              <a:t>: Pietrobon</a:t>
            </a:r>
          </a:p>
          <a:p>
            <a:endParaRPr lang="pt-BR" dirty="0"/>
          </a:p>
          <a:p>
            <a:r>
              <a:rPr lang="pt-BR" dirty="0"/>
              <a:t>Grupo:</a:t>
            </a:r>
          </a:p>
          <a:p>
            <a:r>
              <a:rPr lang="pt-BR"/>
              <a:t>Vinicius </a:t>
            </a:r>
            <a:r>
              <a:rPr lang="pt-BR" dirty="0" err="1"/>
              <a:t>Fortino</a:t>
            </a:r>
            <a:endParaRPr lang="pt-BR" dirty="0"/>
          </a:p>
          <a:p>
            <a:r>
              <a:rPr lang="pt-BR" dirty="0"/>
              <a:t>Raquel Lins</a:t>
            </a:r>
          </a:p>
          <a:p>
            <a:r>
              <a:rPr lang="pt-BR" dirty="0"/>
              <a:t>26/06/2022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19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2" name="Rectangle 3175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7A391CD-3B86-42F1-802D-96F2C13D1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 eaLnBrk="1" hangingPunct="1"/>
            <a:r>
              <a:rPr lang="pt-BR" altLang="pt-BR" sz="5400"/>
              <a:t>Caso de uso</a:t>
            </a:r>
          </a:p>
        </p:txBody>
      </p:sp>
      <p:sp>
        <p:nvSpPr>
          <p:cNvPr id="3175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AE457C-6685-1245-B3F9-C4466944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BR" sz="2200"/>
              <a:t>O usuário deseja cadastrar uma tarefa que deseja fazer e deseja que a aplicação garanta a qualidade dos dados a serem salvo e os salve na nuvem. 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BCEC897-9417-704B-804A-67AE74D29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95" y="640080"/>
            <a:ext cx="3946321" cy="5577840"/>
          </a:xfrm>
          <a:prstGeom prst="rect">
            <a:avLst/>
          </a:prstGeom>
        </p:spPr>
      </p:pic>
      <p:sp>
        <p:nvSpPr>
          <p:cNvPr id="31746" name="Espaço Reservado para Número de Slide 5">
            <a:extLst>
              <a:ext uri="{FF2B5EF4-FFF2-40B4-BE49-F238E27FC236}">
                <a16:creationId xmlns:a16="http://schemas.microsoft.com/office/drawing/2014/main" id="{604B06FC-9C0E-4057-81EE-C6E40281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C65EF581-7D17-430B-9E79-408C24A1BE04}" type="slidenum">
              <a:rPr lang="pt-BR" altLang="pt-BR" sz="1800"/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10</a:t>
            </a:fld>
            <a:endParaRPr lang="pt-BR" altLang="pt-BR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777" name="Rectangle 3277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77CBB5C-339E-4985-8C12-CBCDB5C8F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pt-BR" altLang="pt-BR" sz="5400"/>
              <a:t>Tecnologias que utilizamos</a:t>
            </a:r>
          </a:p>
        </p:txBody>
      </p:sp>
      <p:pic>
        <p:nvPicPr>
          <p:cNvPr id="32773" name="Picture 32772" descr="Dispositivo móvel com aplicativos">
            <a:extLst>
              <a:ext uri="{FF2B5EF4-FFF2-40B4-BE49-F238E27FC236}">
                <a16:creationId xmlns:a16="http://schemas.microsoft.com/office/drawing/2014/main" id="{7B89C5CB-A3E8-A8A0-538A-2E0468FDC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6" r="13595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779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16B0C-A196-B146-9161-51820682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/>
              <a:t>Nosso projeto foi planejado e executado como grande parte das aplicações atuais. Dividimos a aplicação em front end e back end para que possamos aprender os dois lados e que vivenciamos algo mais parecido com a vida real das aplicações.</a:t>
            </a:r>
          </a:p>
          <a:p>
            <a:r>
              <a:rPr lang="pt-BR" sz="2200"/>
              <a:t>Nosso backend foi desenvolvido utilizando o framework ASP. Net 3.1 para a linguagem C#</a:t>
            </a:r>
          </a:p>
          <a:p>
            <a:r>
              <a:rPr lang="pt-BR" sz="2200"/>
              <a:t>Nosso front foi desenvolvido utilizando o framework react para linguagem Javascript, utilizando também o material ui para fazer o design da aplicação. </a:t>
            </a:r>
          </a:p>
        </p:txBody>
      </p:sp>
      <p:sp>
        <p:nvSpPr>
          <p:cNvPr id="32770" name="Espaço Reservado para Número de Slide 5">
            <a:extLst>
              <a:ext uri="{FF2B5EF4-FFF2-40B4-BE49-F238E27FC236}">
                <a16:creationId xmlns:a16="http://schemas.microsoft.com/office/drawing/2014/main" id="{115994FA-0467-4BBE-B1A9-6C5DB1A3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DB8798C6-291D-4FD2-A162-40B9BB300334}" type="slidenum">
              <a:rPr lang="pt-BR" altLang="pt-BR" sz="1800"/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11</a:t>
            </a:fld>
            <a:endParaRPr lang="pt-BR" altLang="pt-BR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827" name="Rectangle 3482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09202CA-CD6A-0F3D-2C07-0BE48EA5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3800"/>
              <a:t>Implementaçao</a:t>
            </a:r>
          </a:p>
        </p:txBody>
      </p:sp>
      <p:sp>
        <p:nvSpPr>
          <p:cNvPr id="3482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Espaço Reservado para Número de Slide 5">
            <a:extLst>
              <a:ext uri="{FF2B5EF4-FFF2-40B4-BE49-F238E27FC236}">
                <a16:creationId xmlns:a16="http://schemas.microsoft.com/office/drawing/2014/main" id="{EC697C37-B163-42FF-BD60-439F0AA2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443CE726-BD17-4C72-B04C-8524AECCC5A6}" type="slidenum">
              <a:rPr lang="pt-BR" altLang="pt-BR" sz="1800"/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12</a:t>
            </a:fld>
            <a:endParaRPr lang="pt-BR" altLang="pt-BR" sz="1800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5C812D96-86D9-460C-96ED-E77DABFBA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/>
          </a:p>
        </p:txBody>
      </p:sp>
      <p:graphicFrame>
        <p:nvGraphicFramePr>
          <p:cNvPr id="34823" name="Rectangle 5">
            <a:extLst>
              <a:ext uri="{FF2B5EF4-FFF2-40B4-BE49-F238E27FC236}">
                <a16:creationId xmlns:a16="http://schemas.microsoft.com/office/drawing/2014/main" id="{6FD90DB2-45DB-C550-26E4-74DE0EAF59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46156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0BAC4-6938-46B4-B8BC-254CE27E1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pt-BR" sz="3600" dirty="0" err="1"/>
              <a:t>Implementação</a:t>
            </a:r>
            <a:r>
              <a:rPr lang="en-US" altLang="pt-BR" sz="3600" dirty="0"/>
              <a:t> Back end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879BCCA-605F-39B4-B6BC-3E10E338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61" y="681273"/>
            <a:ext cx="10037363" cy="54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0BAC4-6938-46B4-B8BC-254CE27E1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pt-BR" sz="3600" dirty="0" err="1"/>
              <a:t>Implementação</a:t>
            </a:r>
            <a:r>
              <a:rPr lang="en-US" altLang="pt-BR" sz="3600" dirty="0"/>
              <a:t> Back end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E10E4A-B02E-2160-6B3B-289D9CE3C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272" y="726274"/>
            <a:ext cx="10428360" cy="57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2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E403741-B587-6940-7622-5ADF8798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pt-BR" sz="5600" dirty="0"/>
              <a:t>Plano de Testes de Software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07E0F24-5B28-DF50-6B81-2B01F2FC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598" y="1498279"/>
            <a:ext cx="7314046" cy="415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E403741-B587-6940-7622-5ADF8798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pt-BR" sz="5600" dirty="0"/>
              <a:t>Plano de Testes de Usabilidade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645DA00-BBB7-6580-6254-02F2B97C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385" y="640080"/>
            <a:ext cx="592043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2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0BAC4-6938-46B4-B8BC-254CE27E1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5123"/>
          </a:xfrm>
        </p:spPr>
        <p:txBody>
          <a:bodyPr>
            <a:normAutofit fontScale="90000"/>
          </a:bodyPr>
          <a:lstStyle/>
          <a:p>
            <a:r>
              <a:rPr lang="pt-BR" dirty="0"/>
              <a:t>Conclusões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EBEE4DE-BED5-0844-9F25-EE3E3EAD0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Enfrentamos percausos mas conseguimos concluir o projeto realizando quase tudo que foi proposto inicialmente, precisamos adaptar conforme encontramos dificuldades e também, aprender com elas. </a:t>
            </a:r>
          </a:p>
        </p:txBody>
      </p:sp>
    </p:spTree>
    <p:extLst>
      <p:ext uri="{BB962C8B-B14F-4D97-AF65-F5344CB8AC3E}">
        <p14:creationId xmlns:p14="http://schemas.microsoft.com/office/powerpoint/2010/main" val="271357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>
            <a:extLst>
              <a:ext uri="{FF2B5EF4-FFF2-40B4-BE49-F238E27FC236}">
                <a16:creationId xmlns:a16="http://schemas.microsoft.com/office/drawing/2014/main" id="{EB8729B5-C174-45BA-9C52-9C9E0C2BC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8930" y="4095750"/>
            <a:ext cx="5180245" cy="203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i="0">
                <a:effectLst/>
                <a:latin typeface="Roboto Slab"/>
              </a:rPr>
              <a:t>Obrigado !</a:t>
            </a:r>
            <a:endParaRPr lang="pt-BR" sz="6000" b="0" i="0" dirty="0">
              <a:effectLst/>
              <a:latin typeface="Roboto"/>
            </a:endParaRPr>
          </a:p>
        </p:txBody>
      </p:sp>
      <p:sp>
        <p:nvSpPr>
          <p:cNvPr id="34818" name="Espaço Reservado para Número de Slide 5">
            <a:extLst>
              <a:ext uri="{FF2B5EF4-FFF2-40B4-BE49-F238E27FC236}">
                <a16:creationId xmlns:a16="http://schemas.microsoft.com/office/drawing/2014/main" id="{EC697C37-B163-42FF-BD60-439F0AA2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443CE726-BD17-4C72-B04C-8524AECCC5A6}" type="slidenum">
              <a:rPr lang="pt-BR" altLang="pt-BR" sz="1800"/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18</a:t>
            </a:fld>
            <a:endParaRPr lang="pt-BR" altLang="pt-BR" sz="1800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5C812D96-86D9-460C-96ED-E77DABFBA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BA37709-AC2B-B542-AA7D-C72E3426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0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82" name="Rectangle 2868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FCB190F-7D2B-406E-B6ED-07AFF4C0C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pPr eaLnBrk="1" hangingPunct="1"/>
            <a:r>
              <a:rPr lang="pt-BR" altLang="pt-BR" sz="5600"/>
              <a:t>Sumário</a:t>
            </a:r>
          </a:p>
        </p:txBody>
      </p:sp>
      <p:sp>
        <p:nvSpPr>
          <p:cNvPr id="28684" name="Rectangle 2868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79" name="Graphic 28678" descr="Impressão digital">
            <a:extLst>
              <a:ext uri="{FF2B5EF4-FFF2-40B4-BE49-F238E27FC236}">
                <a16:creationId xmlns:a16="http://schemas.microsoft.com/office/drawing/2014/main" id="{E9F05F77-149E-BF46-BD72-A6CC7C10C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A12811-6E12-3174-1213-D6954744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3 – O projeto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4 – O que atacamos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5 – Como planejamos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6 – Especificação – Diagrama de casos de uso 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7 – Especificação – Quem irá utilizar ( personas)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8 – Design – Driagrama de classes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9 – Design – Modelo ER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10 – Caso de uso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11 – Tecnologias que utilizamos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12 – Implementação 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13 – Implementação – Backend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14 – Implementação  - Frontend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15 – Plano de testes de software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16 – Plano de teste de usabilidade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17 - Conclusões</a:t>
            </a:r>
          </a:p>
          <a:p>
            <a:endParaRPr lang="pt-BR" sz="800">
              <a:solidFill>
                <a:schemeClr val="tx1">
                  <a:alpha val="80000"/>
                </a:schemeClr>
              </a:solidFill>
            </a:endParaRPr>
          </a:p>
          <a:p>
            <a:endParaRPr lang="pt-BR" sz="800">
              <a:solidFill>
                <a:schemeClr val="tx1">
                  <a:alpha val="80000"/>
                </a:schemeClr>
              </a:solidFill>
            </a:endParaRPr>
          </a:p>
          <a:p>
            <a:endParaRPr lang="pt-BR" sz="800">
              <a:solidFill>
                <a:schemeClr val="tx1">
                  <a:alpha val="80000"/>
                </a:schemeClr>
              </a:solidFill>
            </a:endParaRPr>
          </a:p>
          <a:p>
            <a:endParaRPr lang="pt-BR" sz="8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8674" name="Espaço Reservado para Número de Slide 5">
            <a:extLst>
              <a:ext uri="{FF2B5EF4-FFF2-40B4-BE49-F238E27FC236}">
                <a16:creationId xmlns:a16="http://schemas.microsoft.com/office/drawing/2014/main" id="{EE516E23-40D2-43F6-93F4-ED7AD94D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99ABBD05-9DCB-46C7-9D13-017DBE3242A0}" type="slidenum">
              <a:rPr lang="pt-BR" altLang="pt-BR" sz="1800">
                <a:solidFill>
                  <a:schemeClr val="tx1">
                    <a:alpha val="60000"/>
                  </a:schemeClr>
                </a:solidFill>
              </a:rPr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2</a:t>
            </a:fld>
            <a:endParaRPr lang="pt-BR" altLang="pt-BR" sz="1800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28686" name="Straight Connector 2868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11" name="Rectangle 2971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13" name="Oval 2971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0EE2DE4-4559-43C1-9B38-0145CDAB0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pt-BR" altLang="pt-BR" sz="5600">
                <a:solidFill>
                  <a:srgbClr val="FFFFFF"/>
                </a:solidFill>
              </a:rPr>
              <a:t>O projeto</a:t>
            </a:r>
          </a:p>
        </p:txBody>
      </p:sp>
      <p:sp>
        <p:nvSpPr>
          <p:cNvPr id="297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7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21636-22EE-944C-8AE2-7E2EBB4EB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b="0" i="0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Em um mundo conectado, dinâmico e muitas demandas, otimizar o tempo e ser efetivo é cada vez mais importante, seja na vida pessoal ou no trabalho. É fácil perceber que existem centenas de aplicativos e outras ferramentas que existem para atacar a organização de tarefas. A imensa maioria dos aplicativos de gestão de tarefas seguem a tendência de serem caros e difíceis para gerenciar tanto a vida pessoal quanto a vida profissional, deixando assim uma lacuna para aplicativos simples e gratuitos</a:t>
            </a:r>
            <a:endParaRPr lang="pt-BR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97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698" name="Espaço Reservado para Número de Slide 5">
            <a:extLst>
              <a:ext uri="{FF2B5EF4-FFF2-40B4-BE49-F238E27FC236}">
                <a16:creationId xmlns:a16="http://schemas.microsoft.com/office/drawing/2014/main" id="{DBA13F68-B966-4118-9292-B295C48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A9673959-B694-4473-A076-58AF4588BF00}" type="slidenum">
              <a:rPr lang="pt-BR" altLang="pt-BR" sz="1800">
                <a:solidFill>
                  <a:schemeClr val="tx1">
                    <a:alpha val="60000"/>
                  </a:schemeClr>
                </a:solidFill>
              </a:rPr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</a:t>
            </a:fld>
            <a:endParaRPr lang="pt-BR" altLang="pt-BR" sz="1800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29721" name="Straight Connector 297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0BAC4-6938-46B4-B8BC-254CE27E1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1221"/>
            <a:ext cx="10515600" cy="13480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atacamos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5EACF-AE9E-4423-84A1-CAE4B8947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Problema: Hoje em dia existem diversos aplicativos muito funcionais para gestão de tarefas. Mas quando se trata de coisas simples, eles são complicados demais.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Objetivos: Criar uma aplicação web de gestão de tarefas que seja simples para cadastrar e ver as atividades propostas.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9425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4" name="Rectangle 2970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0EE2DE4-4559-43C1-9B38-0145CDAB0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 planejamos</a:t>
            </a:r>
          </a:p>
        </p:txBody>
      </p:sp>
      <p:sp>
        <p:nvSpPr>
          <p:cNvPr id="2970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Espaço Reservado para Número de Slide 5">
            <a:extLst>
              <a:ext uri="{FF2B5EF4-FFF2-40B4-BE49-F238E27FC236}">
                <a16:creationId xmlns:a16="http://schemas.microsoft.com/office/drawing/2014/main" id="{DBA13F68-B966-4118-9292-B295C48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fld id="{A9673959-B694-4473-A076-58AF4588BF00}" type="slidenum">
              <a:rPr lang="en-US" altLang="pt-BR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5</a:t>
            </a:fld>
            <a:endParaRPr lang="en-US" altLang="pt-BR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6AF949-36BC-79D3-4DF0-03ADA2128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946" y="527050"/>
            <a:ext cx="7416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6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28" name="Rectangle 30727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4090A9F-72D1-4301-B39B-B6531885B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pt-BR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Especificação – Diagrama de casos de uso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957B66-4FE7-D146-9A91-60D23DC94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444" y="591670"/>
            <a:ext cx="2996515" cy="2742004"/>
          </a:xfrm>
          <a:prstGeom prst="rect">
            <a:avLst/>
          </a:prstGeom>
        </p:spPr>
      </p:pic>
      <p:sp>
        <p:nvSpPr>
          <p:cNvPr id="30730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Espaço Reservado para Número de Slide 5">
            <a:extLst>
              <a:ext uri="{FF2B5EF4-FFF2-40B4-BE49-F238E27FC236}">
                <a16:creationId xmlns:a16="http://schemas.microsoft.com/office/drawing/2014/main" id="{B6574B16-576E-464A-8DC5-67F6169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fld id="{EB750568-B847-49B8-B757-D7132FD34603}" type="slidenum">
              <a:rPr lang="en-US" altLang="pt-BR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6</a:t>
            </a:fld>
            <a:endParaRPr lang="en-US" altLang="pt-BR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4" name="Rectangle 2970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0EE2DE4-4559-43C1-9B38-0145CDAB0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 altLang="pt-BR" sz="4800"/>
              <a:t>Quem irá utilizar! </a:t>
            </a:r>
          </a:p>
        </p:txBody>
      </p:sp>
      <p:sp>
        <p:nvSpPr>
          <p:cNvPr id="2970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A71020-94DC-404F-AE17-DC7B9E513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200"/>
              <a:t>Nossos usuários são pessoas conectadas que precisam de um lugar simples para gerenciar suas tarefas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D71813-D577-2541-8128-8D3801E8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43" y="2290936"/>
            <a:ext cx="10087521" cy="3959352"/>
          </a:xfrm>
          <a:prstGeom prst="rect">
            <a:avLst/>
          </a:prstGeom>
        </p:spPr>
      </p:pic>
      <p:sp>
        <p:nvSpPr>
          <p:cNvPr id="29698" name="Espaço Reservado para Número de Slide 5">
            <a:extLst>
              <a:ext uri="{FF2B5EF4-FFF2-40B4-BE49-F238E27FC236}">
                <a16:creationId xmlns:a16="http://schemas.microsoft.com/office/drawing/2014/main" id="{DBA13F68-B966-4118-9292-B295C48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A9673959-B694-4473-A076-58AF4588BF00}" type="slidenum">
              <a:rPr lang="pt-BR" altLang="pt-BR" sz="1800"/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7</a:t>
            </a:fld>
            <a:endParaRPr lang="pt-BR" altLang="pt-BR" sz="1800"/>
          </a:p>
        </p:txBody>
      </p:sp>
    </p:spTree>
    <p:extLst>
      <p:ext uri="{BB962C8B-B14F-4D97-AF65-F5344CB8AC3E}">
        <p14:creationId xmlns:p14="http://schemas.microsoft.com/office/powerpoint/2010/main" val="269430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4" name="Rectangle 2970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0EE2DE4-4559-43C1-9B38-0145CDAB0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- Diagrama de classes</a:t>
            </a:r>
          </a:p>
        </p:txBody>
      </p:sp>
      <p:sp>
        <p:nvSpPr>
          <p:cNvPr id="2970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FC5923-E59D-F842-B6FC-B40057722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53296"/>
            <a:ext cx="7214616" cy="4923975"/>
          </a:xfrm>
          <a:prstGeom prst="rect">
            <a:avLst/>
          </a:prstGeom>
        </p:spPr>
      </p:pic>
      <p:sp>
        <p:nvSpPr>
          <p:cNvPr id="29698" name="Espaço Reservado para Número de Slide 5">
            <a:extLst>
              <a:ext uri="{FF2B5EF4-FFF2-40B4-BE49-F238E27FC236}">
                <a16:creationId xmlns:a16="http://schemas.microsoft.com/office/drawing/2014/main" id="{DBA13F68-B966-4118-9292-B295C48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fld id="{A9673959-B694-4473-A076-58AF4588BF00}" type="slidenum">
              <a:rPr lang="en-US" altLang="pt-BR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8</a:t>
            </a:fld>
            <a:endParaRPr lang="en-US" altLang="pt-BR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518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4" name="Rectangle 2970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0EE2DE4-4559-43C1-9B38-0145CDAB0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pt-B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- Modelo ER</a:t>
            </a:r>
          </a:p>
        </p:txBody>
      </p:sp>
      <p:sp>
        <p:nvSpPr>
          <p:cNvPr id="2970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485152-C3BC-CF41-8E30-D938E498A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156273"/>
            <a:ext cx="11548872" cy="2540751"/>
          </a:xfrm>
          <a:prstGeom prst="rect">
            <a:avLst/>
          </a:prstGeom>
        </p:spPr>
      </p:pic>
      <p:sp>
        <p:nvSpPr>
          <p:cNvPr id="29698" name="Espaço Reservado para Número de Slide 5">
            <a:extLst>
              <a:ext uri="{FF2B5EF4-FFF2-40B4-BE49-F238E27FC236}">
                <a16:creationId xmlns:a16="http://schemas.microsoft.com/office/drawing/2014/main" id="{DBA13F68-B966-4118-9292-B295C48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fld id="{A9673959-B694-4473-A076-58AF4588BF00}" type="slidenum">
              <a:rPr lang="en-US" altLang="pt-BR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9</a:t>
            </a:fld>
            <a:endParaRPr lang="en-US" altLang="pt-BR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8576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C6D5B7E8CF6C42936D1FDC4422117A" ma:contentTypeVersion="12" ma:contentTypeDescription="Crie um novo documento." ma:contentTypeScope="" ma:versionID="4e7a96eb4a309b4e941996fcabf01cb3">
  <xsd:schema xmlns:xsd="http://www.w3.org/2001/XMLSchema" xmlns:xs="http://www.w3.org/2001/XMLSchema" xmlns:p="http://schemas.microsoft.com/office/2006/metadata/properties" xmlns:ns2="2849188a-aac6-4184-8103-630eed0f08a4" xmlns:ns3="585d4ce3-0b78-4260-a37a-67bff6d4dc58" targetNamespace="http://schemas.microsoft.com/office/2006/metadata/properties" ma:root="true" ma:fieldsID="f693f69d708933e945bea67935b0867c" ns2:_="" ns3:_="">
    <xsd:import namespace="2849188a-aac6-4184-8103-630eed0f08a4"/>
    <xsd:import namespace="585d4ce3-0b78-4260-a37a-67bff6d4d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9188a-aac6-4184-8103-630eed0f0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a3c6e446-f6e6-4b9f-9713-d8f03b62c6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d4ce3-0b78-4260-a37a-67bff6d4dc5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3353bf40-73ab-411f-84ef-97c99206917c}" ma:internalName="TaxCatchAll" ma:showField="CatchAllData" ma:web="585d4ce3-0b78-4260-a37a-67bff6d4dc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49188a-aac6-4184-8103-630eed0f08a4">
      <Terms xmlns="http://schemas.microsoft.com/office/infopath/2007/PartnerControls"/>
    </lcf76f155ced4ddcb4097134ff3c332f>
    <TaxCatchAll xmlns="585d4ce3-0b78-4260-a37a-67bff6d4dc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C6D746-1544-4CCF-8990-4ACC259184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849188a-aac6-4184-8103-630eed0f08a4"/>
    <ds:schemaRef ds:uri="585d4ce3-0b78-4260-a37a-67bff6d4dc58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CF2651-2C0A-4D5F-8141-1D54A1CFFE17}">
  <ds:schemaRefs>
    <ds:schemaRef ds:uri="http://schemas.microsoft.com/office/2006/metadata/properties"/>
    <ds:schemaRef ds:uri="http://www.w3.org/2000/xmlns/"/>
    <ds:schemaRef ds:uri="2849188a-aac6-4184-8103-630eed0f08a4"/>
    <ds:schemaRef ds:uri="http://schemas.microsoft.com/office/infopath/2007/PartnerControls"/>
    <ds:schemaRef ds:uri="585d4ce3-0b78-4260-a37a-67bff6d4dc58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310E63F3-6E59-43FA-ABED-DEF33146EF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694</Words>
  <Application>Microsoft Macintosh PowerPoint</Application>
  <PresentationFormat>Widescreen</PresentationFormat>
  <Paragraphs>88</Paragraphs>
  <Slides>18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Lato Extended</vt:lpstr>
      <vt:lpstr>Roboto</vt:lpstr>
      <vt:lpstr>Roboto Slab</vt:lpstr>
      <vt:lpstr>Times New Roman</vt:lpstr>
      <vt:lpstr>Tema do Office</vt:lpstr>
      <vt:lpstr>Projeto Agenda todolist</vt:lpstr>
      <vt:lpstr>Sumário</vt:lpstr>
      <vt:lpstr>O projeto</vt:lpstr>
      <vt:lpstr>O que atacamos</vt:lpstr>
      <vt:lpstr>Como planejamos</vt:lpstr>
      <vt:lpstr>Especificação – Diagrama de casos de uso</vt:lpstr>
      <vt:lpstr>Quem irá utilizar! </vt:lpstr>
      <vt:lpstr>Design - Diagrama de classes</vt:lpstr>
      <vt:lpstr>Design - Modelo ER</vt:lpstr>
      <vt:lpstr>Caso de uso</vt:lpstr>
      <vt:lpstr>Tecnologias que utilizamos</vt:lpstr>
      <vt:lpstr>Implementaçao</vt:lpstr>
      <vt:lpstr>Implementação Back end</vt:lpstr>
      <vt:lpstr>Implementação Back end</vt:lpstr>
      <vt:lpstr>Plano de Testes de Software</vt:lpstr>
      <vt:lpstr>Plano de Testes de Usabilidade</vt:lpstr>
      <vt:lpstr>Conclusões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Projeto de Software</dc:title>
  <dc:creator>Carlos Alberto Marques Pietrobon</dc:creator>
  <cp:lastModifiedBy>Vinicius Fortino</cp:lastModifiedBy>
  <cp:revision>21</cp:revision>
  <dcterms:created xsi:type="dcterms:W3CDTF">2021-05-27T02:27:27Z</dcterms:created>
  <dcterms:modified xsi:type="dcterms:W3CDTF">2022-06-25T16:52:16Z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0x0101000BC6D5B7E8CF6C42936D1FDC4422117A</vt:lpwstr>
  </property>
</Properties>
</file>