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9" r:id="rId3"/>
    <p:sldId id="258" r:id="rId4"/>
    <p:sldId id="297" r:id="rId5"/>
    <p:sldId id="282" r:id="rId6"/>
    <p:sldId id="257" r:id="rId7"/>
    <p:sldId id="261" r:id="rId8"/>
    <p:sldId id="260" r:id="rId9"/>
    <p:sldId id="267" r:id="rId10"/>
    <p:sldId id="262" r:id="rId11"/>
    <p:sldId id="288" r:id="rId12"/>
    <p:sldId id="295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92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C19D22C-B41D-419E-8EE6-CB357360371A}">
  <a:tblStyle styleId="{7C19D22C-B41D-419E-8EE6-CB35736037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7025F7D-8389-4E44-8A5F-64B26341C6B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98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618296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c661e22a1f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c661e22a1f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616577f25a_37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Google Shape;1391;g616577f25a_37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c661e22a1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c661e22a1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50275" y="2175625"/>
            <a:ext cx="3879000" cy="287046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74072" y="2340786"/>
            <a:ext cx="3879000" cy="262908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●"/>
              <a:defRPr sz="3200">
                <a:solidFill>
                  <a:schemeClr val="accent5"/>
                </a:solidFill>
              </a:defRPr>
            </a:lvl1pPr>
            <a:lvl2pPr marL="914400" lvl="1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chemeClr val="accent5"/>
                </a:solidFill>
              </a:defRPr>
            </a:lvl2pPr>
            <a:lvl3pPr marL="1371600" lvl="2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■"/>
              <a:defRPr sz="3200">
                <a:solidFill>
                  <a:schemeClr val="accent5"/>
                </a:solidFill>
              </a:defRPr>
            </a:lvl3pPr>
            <a:lvl4pPr marL="1828800" lvl="3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●"/>
              <a:defRPr sz="3200">
                <a:solidFill>
                  <a:schemeClr val="accent5"/>
                </a:solidFill>
              </a:defRPr>
            </a:lvl4pPr>
            <a:lvl5pPr marL="2286000" lvl="4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○"/>
              <a:defRPr sz="3200">
                <a:solidFill>
                  <a:schemeClr val="accent5"/>
                </a:solidFill>
              </a:defRPr>
            </a:lvl5pPr>
            <a:lvl6pPr marL="2743200" lvl="5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■"/>
              <a:defRPr sz="3200">
                <a:solidFill>
                  <a:schemeClr val="accent5"/>
                </a:solidFill>
              </a:defRPr>
            </a:lvl6pPr>
            <a:lvl7pPr marL="3200400" lvl="6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●"/>
              <a:defRPr sz="3200">
                <a:solidFill>
                  <a:schemeClr val="accent5"/>
                </a:solidFill>
              </a:defRPr>
            </a:lvl7pPr>
            <a:lvl8pPr marL="3657600" lvl="7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○"/>
              <a:defRPr sz="3200">
                <a:solidFill>
                  <a:schemeClr val="accent5"/>
                </a:solidFill>
              </a:defRPr>
            </a:lvl8pPr>
            <a:lvl9pPr marL="4114800" lvl="8" indent="-431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■"/>
              <a:defRPr sz="32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390571" y="571075"/>
            <a:ext cx="648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9600" b="1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58204" y="2372421"/>
            <a:ext cx="3533400" cy="2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993928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2725" y="2225700"/>
            <a:ext cx="3118876" cy="276539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no illustration">
  <p:cSld name="TITLE_ONLY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41170" y="2518284"/>
            <a:ext cx="3450425" cy="2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o illustration">
  <p:cSld name="BLANK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●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"/>
              <a:buChar char="○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Muli"/>
              <a:buChar char="■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●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○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■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●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○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■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5" r:id="rId5"/>
    <p:sldLayoutId id="2147483656" r:id="rId6"/>
    <p:sldLayoutId id="2147483658" r:id="rId7"/>
    <p:sldLayoutId id="2147483659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52536" y="51470"/>
            <a:ext cx="3563888" cy="5092030"/>
          </a:xfrm>
          <a:prstGeom prst="rect">
            <a:avLst/>
          </a:prstGeom>
        </p:spPr>
      </p:pic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0" y="123478"/>
            <a:ext cx="9144000" cy="96310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pt-BR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OBRA FEITA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-5274" y="987574"/>
            <a:ext cx="914927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rgbClr val="92D050"/>
                </a:solidFill>
              </a:rPr>
              <a:t>Analise e Desenvolvimento de Sistemas</a:t>
            </a:r>
          </a:p>
          <a:p>
            <a:pPr algn="ctr"/>
            <a:r>
              <a:rPr lang="pt-BR" sz="1100" b="1" dirty="0">
                <a:solidFill>
                  <a:srgbClr val="92D050"/>
                </a:solidFill>
              </a:rPr>
              <a:t>Desenvolvimento de uma Aplicação Móvel em um Ambiente de Negócio </a:t>
            </a:r>
            <a:endParaRPr lang="pt-BR" sz="1100" b="1" dirty="0" smtClean="0">
              <a:solidFill>
                <a:srgbClr val="92D050"/>
              </a:solidFill>
            </a:endParaRPr>
          </a:p>
          <a:p>
            <a:pPr algn="ctr"/>
            <a:r>
              <a:rPr lang="pt-BR" sz="1100" b="1" dirty="0" smtClean="0">
                <a:solidFill>
                  <a:srgbClr val="92D050"/>
                </a:solidFill>
              </a:rPr>
              <a:t>Turma 03,  1º </a:t>
            </a:r>
            <a:r>
              <a:rPr lang="pt-BR" sz="1100" b="1" dirty="0">
                <a:solidFill>
                  <a:srgbClr val="92D050"/>
                </a:solidFill>
              </a:rPr>
              <a:t>SEMESTRE 2022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9512" y="2787774"/>
            <a:ext cx="244827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 smtClean="0"/>
              <a:t>Grupo: Mãos a Obra:</a:t>
            </a:r>
          </a:p>
          <a:p>
            <a:r>
              <a:rPr lang="pt-BR" sz="1100" b="1" dirty="0"/>
              <a:t>Diego </a:t>
            </a:r>
            <a:r>
              <a:rPr lang="pt-BR" sz="1100" b="1" dirty="0" err="1"/>
              <a:t>Valdesi</a:t>
            </a:r>
            <a:r>
              <a:rPr lang="pt-BR" sz="1100" b="1" dirty="0"/>
              <a:t> Miranda</a:t>
            </a:r>
          </a:p>
          <a:p>
            <a:r>
              <a:rPr lang="pt-BR" sz="1100" b="1" dirty="0"/>
              <a:t>Emerson Rodrigues Gonçalves</a:t>
            </a:r>
          </a:p>
          <a:p>
            <a:r>
              <a:rPr lang="pt-BR" sz="1100" b="1" dirty="0"/>
              <a:t>Roberta Motta Pacheco</a:t>
            </a:r>
          </a:p>
          <a:p>
            <a:r>
              <a:rPr lang="pt-BR" sz="1100" b="1" dirty="0" err="1"/>
              <a:t>Thainá</a:t>
            </a:r>
            <a:r>
              <a:rPr lang="pt-BR" sz="1100" b="1" dirty="0"/>
              <a:t> </a:t>
            </a:r>
            <a:r>
              <a:rPr lang="pt-BR" sz="1100" b="1" dirty="0" err="1"/>
              <a:t>Luisa</a:t>
            </a:r>
            <a:r>
              <a:rPr lang="pt-BR" sz="1100" b="1" dirty="0"/>
              <a:t> Costa Siqueira</a:t>
            </a: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111238"/>
            <a:ext cx="1378743" cy="254874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3219822"/>
            <a:ext cx="1152128" cy="1872208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467544" y="4129236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Orientador: </a:t>
            </a:r>
            <a:r>
              <a:rPr lang="pt-BR" dirty="0"/>
              <a:t>Mateus </a:t>
            </a:r>
            <a:r>
              <a:rPr lang="pt-BR" dirty="0" err="1"/>
              <a:t>Curcino</a:t>
            </a:r>
            <a:r>
              <a:rPr lang="pt-BR" dirty="0"/>
              <a:t> de Lima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ctrTitle" idx="4294967295"/>
          </p:nvPr>
        </p:nvSpPr>
        <p:spPr>
          <a:xfrm>
            <a:off x="1883774" y="29860"/>
            <a:ext cx="49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APP. OBRA FEITA</a:t>
            </a:r>
            <a:endParaRPr sz="4400" dirty="0"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4294967295"/>
          </p:nvPr>
        </p:nvSpPr>
        <p:spPr>
          <a:xfrm>
            <a:off x="755576" y="1707654"/>
            <a:ext cx="49767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 smtClean="0"/>
              <a:t>INSERIR VIDEO:</a:t>
            </a:r>
            <a:endParaRPr dirty="0"/>
          </a:p>
        </p:txBody>
      </p:sp>
      <p:sp>
        <p:nvSpPr>
          <p:cNvPr id="120" name="Google Shape;120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8" name="Google Shape;794;p50"/>
          <p:cNvSpPr/>
          <p:nvPr/>
        </p:nvSpPr>
        <p:spPr>
          <a:xfrm>
            <a:off x="3491880" y="1419622"/>
            <a:ext cx="2160240" cy="345638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067694"/>
            <a:ext cx="1584176" cy="18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6"/>
          <p:cNvSpPr txBox="1">
            <a:spLocks noGrp="1"/>
          </p:cNvSpPr>
          <p:nvPr>
            <p:ph type="title" idx="4294967295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Presentation</a:t>
            </a:r>
            <a:endParaRPr dirty="0"/>
          </a:p>
        </p:txBody>
      </p:sp>
      <p:sp>
        <p:nvSpPr>
          <p:cNvPr id="520" name="Google Shape;520;p4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521" name="Google Shape;521;p46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457200" y="2218225"/>
            <a:ext cx="1199100" cy="11991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22" name="Google Shape;522;p46"/>
          <p:cNvSpPr txBox="1"/>
          <p:nvPr/>
        </p:nvSpPr>
        <p:spPr>
          <a:xfrm>
            <a:off x="461246" y="3521959"/>
            <a:ext cx="11991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Imani Jackson</a:t>
            </a: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/>
            </a:r>
            <a:b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JOB TITLE</a:t>
            </a:r>
            <a:endParaRPr sz="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523" name="Google Shape;523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51381" y="2218225"/>
            <a:ext cx="1199100" cy="11991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24" name="Google Shape;524;p46"/>
          <p:cNvSpPr txBox="1"/>
          <p:nvPr/>
        </p:nvSpPr>
        <p:spPr>
          <a:xfrm>
            <a:off x="2055428" y="3521959"/>
            <a:ext cx="11991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Marcos Galán</a:t>
            </a: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/>
            </a:r>
            <a:b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JOB TITLE</a:t>
            </a:r>
            <a:endParaRPr sz="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525" name="Google Shape;525;p46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3645563" y="2218225"/>
            <a:ext cx="1199100" cy="11991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26" name="Google Shape;526;p46"/>
          <p:cNvSpPr txBox="1"/>
          <p:nvPr/>
        </p:nvSpPr>
        <p:spPr>
          <a:xfrm>
            <a:off x="3649609" y="3521959"/>
            <a:ext cx="11991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Ixchel Valdía</a:t>
            </a: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/>
            </a:r>
            <a:b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JOB TITLE</a:t>
            </a:r>
            <a:endParaRPr sz="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527" name="Google Shape;527;p46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5239744" y="2218225"/>
            <a:ext cx="1199100" cy="11991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28" name="Google Shape;528;p46"/>
          <p:cNvSpPr txBox="1"/>
          <p:nvPr/>
        </p:nvSpPr>
        <p:spPr>
          <a:xfrm>
            <a:off x="5243791" y="3521959"/>
            <a:ext cx="11991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Nils Årud</a:t>
            </a:r>
            <a:r>
              <a:rPr lang="en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/>
            </a:r>
            <a:br>
              <a:rPr lang="en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en" sz="800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JOB TITLE</a:t>
            </a:r>
            <a:endParaRPr sz="8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Blue is the colour of the clear sky </a:t>
            </a:r>
            <a:r>
              <a:rPr lang="en" sz="900" dirty="0" smtClean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and the </a:t>
            </a:r>
            <a:r>
              <a:rPr lang="en" sz="900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deep sea</a:t>
            </a:r>
            <a:endParaRPr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3" name="Google Shape;1393;p5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4" name="Google Shape;1394;p53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95" name="Google Shape;1395;p53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396" name="Google Shape;1396;p53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397" name="Google Shape;1397;p53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98" name="Google Shape;1398;p53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99" name="Google Shape;1399;p53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400" name="Google Shape;1400;p53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01" name="Google Shape;1401;p53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02" name="Google Shape;1402;p53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403" name="Google Shape;1403;p53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04" name="Google Shape;1404;p53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05" name="Google Shape;1405;p53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406" name="Google Shape;1406;p53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07" name="Google Shape;1407;p53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408" name="Google Shape;1408;p5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ctrTitle"/>
          </p:nvPr>
        </p:nvSpPr>
        <p:spPr>
          <a:xfrm>
            <a:off x="323528" y="339502"/>
            <a:ext cx="8568952" cy="79976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1. </a:t>
            </a:r>
            <a:r>
              <a:rPr lang="pt-BR" sz="4400" dirty="0" smtClean="0"/>
              <a:t>Documentação </a:t>
            </a:r>
            <a:r>
              <a:rPr lang="pt-BR" sz="4400" dirty="0"/>
              <a:t>de Contexto</a:t>
            </a:r>
            <a:endParaRPr sz="4400" dirty="0"/>
          </a:p>
        </p:txBody>
      </p:sp>
      <p:sp>
        <p:nvSpPr>
          <p:cNvPr id="15" name="Google Shape;72;p15"/>
          <p:cNvSpPr txBox="1">
            <a:spLocks/>
          </p:cNvSpPr>
          <p:nvPr/>
        </p:nvSpPr>
        <p:spPr>
          <a:xfrm>
            <a:off x="251520" y="1090478"/>
            <a:ext cx="4032448" cy="237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5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5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5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5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5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5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5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5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5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pt-BR" b="1" dirty="0" smtClean="0">
                <a:solidFill>
                  <a:schemeClr val="accent6">
                    <a:lumMod val="75000"/>
                  </a:schemeClr>
                </a:solidFill>
              </a:rPr>
              <a:t>Problema</a:t>
            </a:r>
          </a:p>
          <a:p>
            <a:pPr algn="just"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pt-BR" sz="1000" dirty="0" smtClean="0">
                <a:solidFill>
                  <a:schemeClr val="accent6">
                    <a:lumMod val="75000"/>
                  </a:schemeClr>
                </a:solidFill>
              </a:rPr>
              <a:t>No dia a dia a competividade no mercado de trabalho formal e informal, faz com que os profissionais de melhores reputações se sobressaiam a outros que não tem uma divulgação melhor, ficamos com isso o nicho de profissionais que muitas das vezes nem sempre nos atendem, mas por falta de conhecimento e opção contratamos. O desenvolvimento de uma forma de divulgação igualitária acessível, e justa acaba por ser necessário para que todos tenham uma mesma chance dentro do mercado, e com isso criando o crescimento profissional do indivíduo.</a:t>
            </a:r>
            <a:endParaRPr lang="pt-BR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Google Shape;71;p15"/>
          <p:cNvSpPr txBox="1">
            <a:spLocks/>
          </p:cNvSpPr>
          <p:nvPr/>
        </p:nvSpPr>
        <p:spPr>
          <a:xfrm>
            <a:off x="179512" y="3363838"/>
            <a:ext cx="4176464" cy="1337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127000" indent="0">
              <a:buNone/>
            </a:pPr>
            <a:r>
              <a:rPr lang="pt-BR" sz="1800" b="1" dirty="0" smtClean="0"/>
              <a:t>Público-Alvo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1000" dirty="0" smtClean="0"/>
              <a:t>É possível definir dentro de nosso processo, que nossos públicos alvos são profissionais de diversas idades e eixo social, que queiram divulgar seus talentos profissionais, de forma eficaz e simples utilizando de um portfólio, e de feedbacks de seus trabalhos e para aqueles que queiram contratar um profissional específico.</a:t>
            </a:r>
          </a:p>
        </p:txBody>
      </p:sp>
      <p:sp>
        <p:nvSpPr>
          <p:cNvPr id="18" name="Google Shape;71;p15"/>
          <p:cNvSpPr txBox="1">
            <a:spLocks/>
          </p:cNvSpPr>
          <p:nvPr/>
        </p:nvSpPr>
        <p:spPr>
          <a:xfrm>
            <a:off x="4644008" y="1131590"/>
            <a:ext cx="3960440" cy="14401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endParaRPr lang="pt-BR" sz="1200" b="1" dirty="0">
              <a:solidFill>
                <a:srgbClr val="65617D"/>
              </a:solidFill>
            </a:endParaRPr>
          </a:p>
        </p:txBody>
      </p:sp>
      <p:sp>
        <p:nvSpPr>
          <p:cNvPr id="20" name="Google Shape;71;p15"/>
          <p:cNvSpPr txBox="1">
            <a:spLocks/>
          </p:cNvSpPr>
          <p:nvPr/>
        </p:nvSpPr>
        <p:spPr>
          <a:xfrm>
            <a:off x="4860032" y="1216957"/>
            <a:ext cx="4176464" cy="1337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None/>
            </a:pPr>
            <a:r>
              <a:rPr lang="pt-BR" sz="1800" b="1" dirty="0" smtClean="0"/>
              <a:t>Objetivos</a:t>
            </a:r>
            <a:endParaRPr lang="pt-BR" sz="1800" b="1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1000" dirty="0"/>
              <a:t>O objetivo desse projeto consiste na criação de uma aplicação móvel para auxiliar profissionais que estão em busca de divulgar seu trabalho de forma mais acessível e disponibilizar de forma clara e fácil esses serviços para os usuários que desejam contratar algum tipo de serviço.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pt-BR" sz="1000" dirty="0" smtClean="0"/>
          </a:p>
          <a:p>
            <a:pPr algn="just">
              <a:buFont typeface="Wingdings" panose="05000000000000000000" pitchFamily="2" charset="2"/>
              <a:buChar char="Ø"/>
            </a:pPr>
            <a:endParaRPr lang="pt-BR" sz="1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539552" y="123478"/>
            <a:ext cx="8208912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pt-BR" sz="4400" dirty="0" smtClean="0"/>
              <a:t>2. Especificações </a:t>
            </a:r>
            <a:r>
              <a:rPr lang="pt-BR" sz="4400" dirty="0"/>
              <a:t>do Projeto</a:t>
            </a:r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/>
              <a:pPr lvl="0"/>
              <a:t>3</a:t>
            </a:fld>
            <a:endParaRPr lang="en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779912" y="4587974"/>
            <a:ext cx="2669000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  <a:cs typeface="Arial" pitchFamily="34" charset="0"/>
              </a:rPr>
              <a:t>Fonte: Elaborado pelos autores (2022).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838256"/>
              </p:ext>
            </p:extLst>
          </p:nvPr>
        </p:nvGraphicFramePr>
        <p:xfrm>
          <a:off x="683568" y="1059582"/>
          <a:ext cx="7560840" cy="345638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525459"/>
                <a:gridCol w="3332034"/>
                <a:gridCol w="2703347"/>
              </a:tblGrid>
              <a:tr h="45545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effectLst/>
                        </a:rPr>
                        <a:t>EU COMO... PERSONA</a:t>
                      </a:r>
                    </a:p>
                  </a:txBody>
                  <a:tcPr marL="25885" marR="25885" marT="11947" marB="119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effectLst/>
                        </a:rPr>
                        <a:t>QUERO/PRECISO ... FUNCIONALIDADE</a:t>
                      </a:r>
                    </a:p>
                  </a:txBody>
                  <a:tcPr marL="25885" marR="25885" marT="11947" marB="119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effectLst/>
                        </a:rPr>
                        <a:t>PARA ... MOTIVO/VALOR</a:t>
                      </a:r>
                    </a:p>
                  </a:txBody>
                  <a:tcPr marL="25885" marR="25885" marT="11947" marB="11947" anchor="ctr"/>
                </a:tc>
              </a:tr>
              <a:tr h="446395">
                <a:tc>
                  <a:txBody>
                    <a:bodyPr/>
                    <a:lstStyle/>
                    <a:p>
                      <a:pPr algn="just"/>
                      <a:r>
                        <a:rPr lang="pt-BR" sz="1000">
                          <a:effectLst/>
                        </a:rPr>
                        <a:t>Ricardo Souza</a:t>
                      </a:r>
                    </a:p>
                  </a:txBody>
                  <a:tcPr marL="25885" marR="25885" marT="11947" marB="11947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000" dirty="0">
                          <a:effectLst/>
                        </a:rPr>
                        <a:t>Profissionais de reforma em geral</a:t>
                      </a:r>
                    </a:p>
                  </a:txBody>
                  <a:tcPr marL="25885" marR="25885" marT="11947" marB="11947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000">
                          <a:effectLst/>
                        </a:rPr>
                        <a:t>[UC-001]- Acesso às informações publicas dos colaboradores</a:t>
                      </a:r>
                    </a:p>
                  </a:txBody>
                  <a:tcPr marL="25885" marR="25885" marT="11947" marB="11947" anchor="ctr"/>
                </a:tc>
              </a:tr>
              <a:tr h="527036">
                <a:tc>
                  <a:txBody>
                    <a:bodyPr/>
                    <a:lstStyle/>
                    <a:p>
                      <a:pPr algn="just"/>
                      <a:r>
                        <a:rPr lang="pt-BR" sz="1000" dirty="0">
                          <a:effectLst/>
                        </a:rPr>
                        <a:t>Beatriz Menezes</a:t>
                      </a:r>
                    </a:p>
                  </a:txBody>
                  <a:tcPr marL="25885" marR="25885" marT="11947" marB="11947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000" dirty="0">
                          <a:effectLst/>
                        </a:rPr>
                        <a:t>Profissional com boas </a:t>
                      </a:r>
                      <a:r>
                        <a:rPr lang="pt-BR" sz="1000" dirty="0" smtClean="0">
                          <a:effectLst/>
                        </a:rPr>
                        <a:t>recomendações </a:t>
                      </a:r>
                      <a:r>
                        <a:rPr lang="pt-BR" sz="1000" dirty="0">
                          <a:effectLst/>
                        </a:rPr>
                        <a:t>e de confiança</a:t>
                      </a:r>
                    </a:p>
                  </a:txBody>
                  <a:tcPr marL="25885" marR="25885" marT="11947" marB="11947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000">
                          <a:effectLst/>
                        </a:rPr>
                        <a:t>[UC-002]- Acesso a relatorios e avaliações pertinentes dos colaboradores</a:t>
                      </a:r>
                    </a:p>
                  </a:txBody>
                  <a:tcPr marL="25885" marR="25885" marT="11947" marB="11947" anchor="ctr"/>
                </a:tc>
              </a:tr>
              <a:tr h="527036">
                <a:tc>
                  <a:txBody>
                    <a:bodyPr/>
                    <a:lstStyle/>
                    <a:p>
                      <a:pPr algn="just"/>
                      <a:r>
                        <a:rPr lang="pt-BR" sz="1000" dirty="0" smtClean="0">
                          <a:effectLst/>
                        </a:rPr>
                        <a:t>Ângela </a:t>
                      </a:r>
                      <a:r>
                        <a:rPr lang="pt-BR" sz="1000" dirty="0">
                          <a:effectLst/>
                        </a:rPr>
                        <a:t>Miranda</a:t>
                      </a:r>
                    </a:p>
                  </a:txBody>
                  <a:tcPr marL="25885" marR="25885" marT="11947" marB="11947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000" dirty="0">
                          <a:effectLst/>
                        </a:rPr>
                        <a:t>Divulgação de seu trabalho</a:t>
                      </a:r>
                    </a:p>
                  </a:txBody>
                  <a:tcPr marL="25885" marR="25885" marT="11947" marB="11947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000" dirty="0">
                          <a:effectLst/>
                        </a:rPr>
                        <a:t>[UC-003]- criar galeria de fotos para a apresentação e divulgação dos serviços</a:t>
                      </a:r>
                    </a:p>
                  </a:txBody>
                  <a:tcPr marL="25885" marR="25885" marT="11947" marB="11947" anchor="ctr"/>
                </a:tc>
              </a:tr>
              <a:tr h="446395">
                <a:tc>
                  <a:txBody>
                    <a:bodyPr/>
                    <a:lstStyle/>
                    <a:p>
                      <a:pPr algn="just"/>
                      <a:r>
                        <a:rPr lang="pt-BR" sz="1000">
                          <a:effectLst/>
                        </a:rPr>
                        <a:t>Marco Nascimento</a:t>
                      </a:r>
                    </a:p>
                  </a:txBody>
                  <a:tcPr marL="25885" marR="25885" marT="11947" marB="11947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000">
                          <a:effectLst/>
                        </a:rPr>
                        <a:t>Apresentar os trabalho realizados de forma simple e eficiente</a:t>
                      </a:r>
                    </a:p>
                  </a:txBody>
                  <a:tcPr marL="25885" marR="25885" marT="11947" marB="11947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000">
                          <a:effectLst/>
                        </a:rPr>
                        <a:t>[UC-004]- Criar um portifolio para melhor divulgar seu trabalho</a:t>
                      </a:r>
                    </a:p>
                  </a:txBody>
                  <a:tcPr marL="25885" marR="25885" marT="11947" marB="11947" anchor="ctr"/>
                </a:tc>
              </a:tr>
              <a:tr h="527036">
                <a:tc>
                  <a:txBody>
                    <a:bodyPr/>
                    <a:lstStyle/>
                    <a:p>
                      <a:pPr algn="just"/>
                      <a:r>
                        <a:rPr lang="pt-BR" sz="1000">
                          <a:effectLst/>
                        </a:rPr>
                        <a:t>Francisco Dias</a:t>
                      </a:r>
                    </a:p>
                  </a:txBody>
                  <a:tcPr marL="25885" marR="25885" marT="11947" marB="11947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000" dirty="0">
                          <a:effectLst/>
                        </a:rPr>
                        <a:t>Elabora uma melhor divulgação de seus serviços para novos clientes</a:t>
                      </a:r>
                    </a:p>
                  </a:txBody>
                  <a:tcPr marL="25885" marR="25885" marT="11947" marB="11947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000">
                          <a:effectLst/>
                        </a:rPr>
                        <a:t>[UC-005]- Criar relatorios de avaliação de serviços realizados</a:t>
                      </a:r>
                    </a:p>
                  </a:txBody>
                  <a:tcPr marL="25885" marR="25885" marT="11947" marB="11947" anchor="ctr"/>
                </a:tc>
              </a:tr>
              <a:tr h="527036">
                <a:tc>
                  <a:txBody>
                    <a:bodyPr/>
                    <a:lstStyle/>
                    <a:p>
                      <a:pPr algn="just"/>
                      <a:r>
                        <a:rPr lang="pt-BR" sz="1000">
                          <a:effectLst/>
                        </a:rPr>
                        <a:t>Luiz Souza</a:t>
                      </a:r>
                    </a:p>
                  </a:txBody>
                  <a:tcPr marL="25885" marR="25885" marT="11947" marB="11947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000" dirty="0">
                          <a:effectLst/>
                        </a:rPr>
                        <a:t>Bons profissionais de confiança</a:t>
                      </a:r>
                    </a:p>
                  </a:txBody>
                  <a:tcPr marL="25885" marR="25885" marT="11947" marB="11947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000" dirty="0">
                          <a:effectLst/>
                        </a:rPr>
                        <a:t>[UC-002]- Acesso a </a:t>
                      </a:r>
                      <a:r>
                        <a:rPr lang="pt-BR" sz="1000" dirty="0" smtClean="0">
                          <a:effectLst/>
                        </a:rPr>
                        <a:t>relatórios </a:t>
                      </a:r>
                      <a:r>
                        <a:rPr lang="pt-BR" sz="1000" dirty="0">
                          <a:effectLst/>
                        </a:rPr>
                        <a:t>e avaliações pertinentes dos colaboradores</a:t>
                      </a:r>
                    </a:p>
                  </a:txBody>
                  <a:tcPr marL="25885" marR="25885" marT="11947" marB="11947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123478"/>
            <a:ext cx="8352928" cy="857400"/>
          </a:xfrm>
        </p:spPr>
        <p:txBody>
          <a:bodyPr/>
          <a:lstStyle/>
          <a:p>
            <a:r>
              <a:rPr lang="pt-BR" sz="4400" dirty="0" smtClean="0"/>
              <a:t>MATRIZ DE RASTRIABILIDADE</a:t>
            </a:r>
            <a:endParaRPr lang="pt-BR" sz="44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</a:t>
            </a:fld>
            <a:endParaRPr lang="pt-BR"/>
          </a:p>
        </p:txBody>
      </p:sp>
      <p:pic>
        <p:nvPicPr>
          <p:cNvPr id="6" name="Google Shape;632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72200" y="1923678"/>
            <a:ext cx="2596992" cy="309634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975638"/>
              </p:ext>
            </p:extLst>
          </p:nvPr>
        </p:nvGraphicFramePr>
        <p:xfrm>
          <a:off x="539554" y="1059577"/>
          <a:ext cx="5909357" cy="324036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557587"/>
                <a:gridCol w="670354"/>
                <a:gridCol w="670354"/>
                <a:gridCol w="670354"/>
                <a:gridCol w="670354"/>
                <a:gridCol w="670354"/>
              </a:tblGrid>
              <a:tr h="169289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effectLst/>
                        </a:rPr>
                        <a:t>Requisitos X Casos de uso</a:t>
                      </a:r>
                      <a:endParaRPr lang="pt-BR" sz="1000" b="1" dirty="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effectLst/>
                        </a:rPr>
                        <a:t>UC-001</a:t>
                      </a:r>
                      <a:endParaRPr lang="pt-BR" sz="1000" b="1" dirty="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effectLst/>
                        </a:rPr>
                        <a:t>UC-002</a:t>
                      </a:r>
                      <a:endParaRPr lang="pt-BR" sz="1000" b="1" dirty="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effectLst/>
                        </a:rPr>
                        <a:t>UC-003</a:t>
                      </a:r>
                      <a:endParaRPr lang="pt-BR" sz="1000" b="1" dirty="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effectLst/>
                        </a:rPr>
                        <a:t>UC-004</a:t>
                      </a:r>
                      <a:endParaRPr lang="pt-BR" sz="1000" b="1" dirty="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effectLst/>
                        </a:rPr>
                        <a:t>UC-005</a:t>
                      </a:r>
                      <a:endParaRPr lang="pt-BR" sz="1000" b="1" dirty="0">
                        <a:effectLst/>
                      </a:endParaRPr>
                    </a:p>
                  </a:txBody>
                  <a:tcPr marL="9217" marR="9217" marT="4254" marB="4254" anchor="ctr"/>
                </a:tc>
              </a:tr>
              <a:tr h="169289">
                <a:tc gridSpan="6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effectLst/>
                        </a:rPr>
                        <a:t>Agente Fornecedor</a:t>
                      </a:r>
                    </a:p>
                  </a:txBody>
                  <a:tcPr marL="9217" marR="9217" marT="4254" marB="4254" anchor="ctr"/>
                </a:tc>
                <a:tc hMerge="1"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 hMerge="1"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 hMerge="1"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 hMerge="1"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 hMerge="1">
                  <a:txBody>
                    <a:bodyPr/>
                    <a:lstStyle/>
                    <a:p>
                      <a:endParaRPr lang="pt-BR" sz="1000" dirty="0">
                        <a:effectLst/>
                      </a:endParaRPr>
                    </a:p>
                  </a:txBody>
                  <a:tcPr marL="9217" marR="9217" marT="4254" marB="4254" anchor="ctr"/>
                </a:tc>
              </a:tr>
              <a:tr h="169289"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RF-001 - Cadastrar conta</a:t>
                      </a: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</a:tr>
              <a:tr h="169289">
                <a:tc>
                  <a:txBody>
                    <a:bodyPr/>
                    <a:lstStyle/>
                    <a:p>
                      <a:r>
                        <a:rPr lang="pt-BR" sz="1000" dirty="0">
                          <a:effectLst/>
                        </a:rPr>
                        <a:t>RF-002- Realizar </a:t>
                      </a:r>
                      <a:r>
                        <a:rPr lang="pt-BR" sz="1000" dirty="0" err="1">
                          <a:effectLst/>
                        </a:rPr>
                        <a:t>login</a:t>
                      </a:r>
                      <a:endParaRPr lang="pt-BR" sz="1000" dirty="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</a:tr>
              <a:tr h="169289">
                <a:tc>
                  <a:txBody>
                    <a:bodyPr/>
                    <a:lstStyle/>
                    <a:p>
                      <a:r>
                        <a:rPr lang="pt-BR" sz="1000" dirty="0">
                          <a:effectLst/>
                        </a:rPr>
                        <a:t>RF-003- Alterar conta</a:t>
                      </a: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</a:tr>
              <a:tr h="169289"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RF-004- Excluir conta</a:t>
                      </a: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 dirty="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</a:tr>
              <a:tr h="192262"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RF-005- Visualizar os seus dados</a:t>
                      </a: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 dirty="0">
                        <a:effectLst/>
                      </a:endParaRPr>
                    </a:p>
                  </a:txBody>
                  <a:tcPr marL="9217" marR="9217" marT="4254" marB="4254" anchor="ctr"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effectLst/>
                      </a:endParaRPr>
                    </a:p>
                  </a:txBody>
                  <a:tcPr marL="9217" marR="9217" marT="4254" marB="4254" anchor="ctr"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effectLst/>
                      </a:endParaRPr>
                    </a:p>
                  </a:txBody>
                  <a:tcPr marL="9217" marR="9217" marT="4254" marB="4254" anchor="ctr">
                    <a:solidFill>
                      <a:srgbClr val="292929"/>
                    </a:solidFill>
                  </a:tcPr>
                </a:tc>
              </a:tr>
              <a:tr h="169289"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RF-006- Visualizar feedback</a:t>
                      </a: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</a:tr>
              <a:tr h="169289"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RF-007- Alterar dados</a:t>
                      </a: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 dirty="0">
                        <a:effectLst/>
                      </a:endParaRPr>
                    </a:p>
                  </a:txBody>
                  <a:tcPr marL="9217" marR="9217" marT="4254" marB="4254" anchor="ctr"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effectLst/>
                      </a:endParaRPr>
                    </a:p>
                  </a:txBody>
                  <a:tcPr marL="9217" marR="9217" marT="4254" marB="4254" anchor="ctr">
                    <a:solidFill>
                      <a:srgbClr val="292929"/>
                    </a:solidFill>
                  </a:tcPr>
                </a:tc>
              </a:tr>
              <a:tr h="169289"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RF-008- Excluir dados</a:t>
                      </a: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</a:tr>
              <a:tr h="169739"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RF-009 Cadastro de serviço</a:t>
                      </a: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 dirty="0">
                        <a:effectLst/>
                      </a:endParaRPr>
                    </a:p>
                  </a:txBody>
                  <a:tcPr marL="9217" marR="9217" marT="4254" marB="4254" anchor="ctr"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effectLst/>
                      </a:endParaRPr>
                    </a:p>
                  </a:txBody>
                  <a:tcPr marL="9217" marR="9217" marT="4254" marB="4254" anchor="ctr"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effectLst/>
                      </a:endParaRPr>
                    </a:p>
                  </a:txBody>
                  <a:tcPr marL="9217" marR="9217" marT="4254" marB="4254" anchor="ctr">
                    <a:solidFill>
                      <a:srgbClr val="000000"/>
                    </a:solidFill>
                  </a:tcPr>
                </a:tc>
              </a:tr>
              <a:tr h="169289"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</a:tr>
              <a:tr h="169289">
                <a:tc gridSpan="6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effectLst/>
                        </a:rPr>
                        <a:t>Agente Empregador</a:t>
                      </a:r>
                    </a:p>
                  </a:txBody>
                  <a:tcPr marL="9217" marR="9217" marT="4254" marB="4254" anchor="ctr"/>
                </a:tc>
                <a:tc hMerge="1"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 hMerge="1"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 hMerge="1"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 hMerge="1"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 hMerge="1">
                  <a:txBody>
                    <a:bodyPr/>
                    <a:lstStyle/>
                    <a:p>
                      <a:endParaRPr lang="pt-BR" sz="1000" dirty="0">
                        <a:effectLst/>
                      </a:endParaRPr>
                    </a:p>
                  </a:txBody>
                  <a:tcPr marL="9217" marR="9217" marT="4254" marB="4254" anchor="ctr"/>
                </a:tc>
              </a:tr>
              <a:tr h="169289"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RF-001- Cadastrar conta</a:t>
                      </a: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 dirty="0">
                        <a:effectLst/>
                      </a:endParaRPr>
                    </a:p>
                  </a:txBody>
                  <a:tcPr marL="9217" marR="9217" marT="4254" marB="4254" anchor="ctr"/>
                </a:tc>
              </a:tr>
              <a:tr h="169289"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RF-003- Alterar conta</a:t>
                      </a: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</a:tr>
              <a:tr h="169289"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RF-004- Excluir conta</a:t>
                      </a: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</a:tr>
              <a:tr h="169739"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RF-005- Visualizar profissionais</a:t>
                      </a: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 dirty="0">
                        <a:effectLst/>
                      </a:endParaRPr>
                    </a:p>
                  </a:txBody>
                  <a:tcPr marL="9217" marR="9217" marT="4254" marB="4254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</a:tr>
              <a:tr h="169289"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RF-006- Realizar feedback</a:t>
                      </a: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 dirty="0">
                        <a:effectLst/>
                      </a:endParaRPr>
                    </a:p>
                  </a:txBody>
                  <a:tcPr marL="9217" marR="9217" marT="4254" marB="4254" anchor="ctr"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</a:tr>
              <a:tr h="169289"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RF-007- Visualizar FeedBack</a:t>
                      </a: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 dirty="0">
                        <a:effectLst/>
                      </a:endParaRPr>
                    </a:p>
                  </a:txBody>
                  <a:tcPr marL="9217" marR="9217" marT="4254" marB="4254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effectLst/>
                      </a:endParaRPr>
                    </a:p>
                  </a:txBody>
                  <a:tcPr marL="9217" marR="9217" marT="4254" marB="4254" anchor="ctr"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9217" marR="9217" marT="4254" marB="4254" anchor="ctr"/>
                </a:tc>
                <a:tc>
                  <a:txBody>
                    <a:bodyPr/>
                    <a:lstStyle/>
                    <a:p>
                      <a:endParaRPr lang="pt-BR" sz="1000" dirty="0">
                        <a:effectLst/>
                      </a:endParaRPr>
                    </a:p>
                  </a:txBody>
                  <a:tcPr marL="9217" marR="9217" marT="4254" marB="4254" anchor="ctr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779912" y="4681835"/>
            <a:ext cx="2669000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  <a:cs typeface="Arial" pitchFamily="34" charset="0"/>
              </a:rPr>
              <a:t>Fonte: Elaborado pelos autores (2022).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1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0"/>
          <p:cNvSpPr txBox="1">
            <a:spLocks noGrp="1"/>
          </p:cNvSpPr>
          <p:nvPr>
            <p:ph type="title" idx="4294967295"/>
          </p:nvPr>
        </p:nvSpPr>
        <p:spPr>
          <a:xfrm>
            <a:off x="390831" y="123478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CRONOGRAMA</a:t>
            </a:r>
            <a:endParaRPr dirty="0"/>
          </a:p>
        </p:txBody>
      </p:sp>
      <p:sp>
        <p:nvSpPr>
          <p:cNvPr id="354" name="Google Shape;354;p4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85" name="Imagem 8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059581"/>
            <a:ext cx="5544616" cy="3835577"/>
          </a:xfrm>
          <a:prstGeom prst="rect">
            <a:avLst/>
          </a:prstGeom>
        </p:spPr>
      </p:pic>
      <p:pic>
        <p:nvPicPr>
          <p:cNvPr id="81" name="Imagem 8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579862"/>
            <a:ext cx="4620965" cy="1315297"/>
          </a:xfrm>
          <a:prstGeom prst="rect">
            <a:avLst/>
          </a:prstGeom>
        </p:spPr>
      </p:pic>
      <p:pic>
        <p:nvPicPr>
          <p:cNvPr id="135" name="Google Shape;637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3414" y="339502"/>
            <a:ext cx="3396829" cy="3024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251520" y="123478"/>
            <a:ext cx="864096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pt-BR" sz="4400" dirty="0" smtClean="0"/>
              <a:t>PROJETO DE INTERFACE</a:t>
            </a:r>
            <a:endParaRPr lang="pt-BR" sz="4400" b="0"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6" name="Google Shape;63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8520" y="2211710"/>
            <a:ext cx="3384376" cy="2808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" t="1855" r="2139"/>
          <a:stretch/>
        </p:blipFill>
        <p:spPr>
          <a:xfrm>
            <a:off x="2771800" y="1203597"/>
            <a:ext cx="6372200" cy="39361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63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4128" y="51470"/>
            <a:ext cx="3419872" cy="259228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48677"/>
            <a:ext cx="5132045" cy="2397271"/>
          </a:xfrm>
          <a:prstGeom prst="rect">
            <a:avLst/>
          </a:prstGeom>
        </p:spPr>
      </p:pic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467544" y="1131590"/>
            <a:ext cx="7859216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ARQUITETURA DA SOLUÇÃO</a:t>
            </a:r>
            <a:br>
              <a:rPr lang="en" sz="4400" dirty="0" smtClean="0"/>
            </a:br>
            <a:endParaRPr sz="4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3" y="2643757"/>
            <a:ext cx="4896543" cy="2376263"/>
          </a:xfrm>
          <a:prstGeom prst="rect">
            <a:avLst/>
          </a:prstGeom>
        </p:spPr>
      </p:pic>
      <p:grpSp>
        <p:nvGrpSpPr>
          <p:cNvPr id="16" name="Google Shape;802;p50"/>
          <p:cNvGrpSpPr/>
          <p:nvPr/>
        </p:nvGrpSpPr>
        <p:grpSpPr>
          <a:xfrm>
            <a:off x="611560" y="29344"/>
            <a:ext cx="1656184" cy="1311611"/>
            <a:chOff x="5255200" y="3006475"/>
            <a:chExt cx="511700" cy="378575"/>
          </a:xfrm>
          <a:solidFill>
            <a:srgbClr val="92D050"/>
          </a:solidFill>
        </p:grpSpPr>
        <p:sp>
          <p:nvSpPr>
            <p:cNvPr id="17" name="Google Shape;803;p50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04;p50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425723"/>
              </p:ext>
            </p:extLst>
          </p:nvPr>
        </p:nvGraphicFramePr>
        <p:xfrm>
          <a:off x="395536" y="1275607"/>
          <a:ext cx="3524547" cy="3672407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116106"/>
                <a:gridCol w="2408441"/>
              </a:tblGrid>
              <a:tr h="179087">
                <a:tc>
                  <a:txBody>
                    <a:bodyPr/>
                    <a:lstStyle/>
                    <a:p>
                      <a:r>
                        <a:rPr lang="pt-BR" sz="800" dirty="0">
                          <a:effectLst/>
                        </a:rPr>
                        <a:t>CASO DE TESTE</a:t>
                      </a:r>
                      <a:endParaRPr lang="pt-BR" sz="800" b="1" dirty="0">
                        <a:effectLst/>
                      </a:endParaRPr>
                    </a:p>
                  </a:txBody>
                  <a:tcPr marL="36239" marR="36239" marT="16726" marB="16726" anchor="ctr"/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effectLst/>
                        </a:rPr>
                        <a:t>CT-01 – CADASTRO E LOGIN INCORRETOS</a:t>
                      </a:r>
                      <a:endParaRPr lang="pt-BR" sz="800" b="1" dirty="0">
                        <a:effectLst/>
                      </a:endParaRPr>
                    </a:p>
                  </a:txBody>
                  <a:tcPr marL="36239" marR="36239" marT="16726" marB="16726" anchor="ctr"/>
                </a:tc>
              </a:tr>
              <a:tr h="324641">
                <a:tc>
                  <a:txBody>
                    <a:bodyPr/>
                    <a:lstStyle/>
                    <a:p>
                      <a:r>
                        <a:rPr lang="pt-BR" sz="800" dirty="0">
                          <a:effectLst/>
                        </a:rPr>
                        <a:t>REQUISITOS ASSOCIADOS</a:t>
                      </a:r>
                    </a:p>
                  </a:txBody>
                  <a:tcPr marL="36239" marR="36239" marT="16726" marB="16726" anchor="ctr"/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effectLst/>
                        </a:rPr>
                        <a:t>RF-001-RF-002</a:t>
                      </a:r>
                    </a:p>
                  </a:txBody>
                  <a:tcPr marL="36239" marR="36239" marT="16726" marB="16726" anchor="ctr"/>
                </a:tc>
              </a:tr>
              <a:tr h="708723">
                <a:tc>
                  <a:txBody>
                    <a:bodyPr/>
                    <a:lstStyle/>
                    <a:p>
                      <a:r>
                        <a:rPr lang="pt-BR" sz="800" dirty="0">
                          <a:effectLst/>
                        </a:rPr>
                        <a:t>OBJETIVO DO TESTE</a:t>
                      </a:r>
                    </a:p>
                  </a:txBody>
                  <a:tcPr marL="36239" marR="36239" marT="16726" marB="16726" anchor="ctr"/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effectLst/>
                        </a:rPr>
                        <a:t>Verificar se todos os redirecionamento e validação do formulário de cadastro e </a:t>
                      </a:r>
                      <a:r>
                        <a:rPr lang="pt-BR" sz="800" dirty="0" err="1">
                          <a:effectLst/>
                        </a:rPr>
                        <a:t>login</a:t>
                      </a:r>
                      <a:r>
                        <a:rPr lang="pt-BR" sz="800" dirty="0">
                          <a:effectLst/>
                        </a:rPr>
                        <a:t> estão com validação.</a:t>
                      </a:r>
                    </a:p>
                  </a:txBody>
                  <a:tcPr marL="36239" marR="36239" marT="16726" marB="16726" anchor="ctr"/>
                </a:tc>
              </a:tr>
              <a:tr h="196614">
                <a:tc>
                  <a:txBody>
                    <a:bodyPr/>
                    <a:lstStyle/>
                    <a:p>
                      <a:endParaRPr lang="pt-BR" sz="800">
                        <a:effectLst/>
                      </a:endParaRPr>
                    </a:p>
                  </a:txBody>
                  <a:tcPr marL="36239" marR="36239" marT="16726" marB="16726" anchor="ctr"/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effectLst/>
                        </a:rPr>
                        <a:t>1) Acessar o app</a:t>
                      </a:r>
                    </a:p>
                  </a:txBody>
                  <a:tcPr marL="36239" marR="36239" marT="16726" marB="16726" anchor="ctr"/>
                </a:tc>
              </a:tr>
              <a:tr h="324641">
                <a:tc>
                  <a:txBody>
                    <a:bodyPr/>
                    <a:lstStyle/>
                    <a:p>
                      <a:r>
                        <a:rPr lang="pt-BR" sz="800">
                          <a:effectLst/>
                        </a:rPr>
                        <a:t>Passos</a:t>
                      </a:r>
                    </a:p>
                  </a:txBody>
                  <a:tcPr marL="36239" marR="36239" marT="16726" marB="16726" anchor="ctr"/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effectLst/>
                        </a:rPr>
                        <a:t>2) Clicar no botão de cadastro</a:t>
                      </a:r>
                    </a:p>
                  </a:txBody>
                  <a:tcPr marL="36239" marR="36239" marT="16726" marB="16726" anchor="ctr"/>
                </a:tc>
              </a:tr>
              <a:tr h="324641">
                <a:tc>
                  <a:txBody>
                    <a:bodyPr/>
                    <a:lstStyle/>
                    <a:p>
                      <a:endParaRPr lang="pt-BR" sz="800">
                        <a:effectLst/>
                      </a:endParaRPr>
                    </a:p>
                  </a:txBody>
                  <a:tcPr marL="36239" marR="36239" marT="16726" marB="16726" anchor="ctr"/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effectLst/>
                        </a:rPr>
                        <a:t>3) Digitar vários caracteres especiais</a:t>
                      </a:r>
                    </a:p>
                  </a:txBody>
                  <a:tcPr marL="36239" marR="36239" marT="16726" marB="16726" anchor="ctr"/>
                </a:tc>
              </a:tr>
              <a:tr h="196614">
                <a:tc>
                  <a:txBody>
                    <a:bodyPr/>
                    <a:lstStyle/>
                    <a:p>
                      <a:endParaRPr lang="pt-BR" sz="800">
                        <a:effectLst/>
                      </a:endParaRPr>
                    </a:p>
                  </a:txBody>
                  <a:tcPr marL="36239" marR="36239" marT="16726" marB="16726" anchor="ctr"/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effectLst/>
                        </a:rPr>
                        <a:t>4) Clicar em cadastrar</a:t>
                      </a:r>
                    </a:p>
                  </a:txBody>
                  <a:tcPr marL="36239" marR="36239" marT="16726" marB="16726" anchor="ctr"/>
                </a:tc>
              </a:tr>
              <a:tr h="708723">
                <a:tc>
                  <a:txBody>
                    <a:bodyPr/>
                    <a:lstStyle/>
                    <a:p>
                      <a:endParaRPr lang="pt-BR" sz="800">
                        <a:effectLst/>
                      </a:endParaRPr>
                    </a:p>
                  </a:txBody>
                  <a:tcPr marL="36239" marR="36239" marT="16726" marB="16726" anchor="ctr"/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effectLst/>
                        </a:rPr>
                        <a:t>● Clicar no botão cadastro e digitar caracteres especiais e validar se ocorre o redirecionamento para tela cadastro</a:t>
                      </a:r>
                    </a:p>
                  </a:txBody>
                  <a:tcPr marL="36239" marR="36239" marT="16726" marB="16726" anchor="ctr"/>
                </a:tc>
              </a:tr>
              <a:tr h="708723">
                <a:tc>
                  <a:txBody>
                    <a:bodyPr/>
                    <a:lstStyle/>
                    <a:p>
                      <a:r>
                        <a:rPr lang="pt-BR" sz="800">
                          <a:effectLst/>
                        </a:rPr>
                        <a:t>Critérios de Êxito</a:t>
                      </a:r>
                    </a:p>
                  </a:txBody>
                  <a:tcPr marL="36239" marR="36239" marT="16726" marB="16726" anchor="ctr"/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effectLst/>
                        </a:rPr>
                        <a:t>● Clicar no botão </a:t>
                      </a:r>
                      <a:r>
                        <a:rPr lang="pt-BR" sz="800" dirty="0" err="1">
                          <a:effectLst/>
                        </a:rPr>
                        <a:t>login</a:t>
                      </a:r>
                      <a:r>
                        <a:rPr lang="pt-BR" sz="800" dirty="0">
                          <a:effectLst/>
                        </a:rPr>
                        <a:t> e digitar caracteres especiais e validar se ocorre o redirecionamento para tela cadastro</a:t>
                      </a:r>
                    </a:p>
                  </a:txBody>
                  <a:tcPr marL="36239" marR="36239" marT="16726" marB="16726" anchor="ctr"/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130353"/>
              </p:ext>
            </p:extLst>
          </p:nvPr>
        </p:nvGraphicFramePr>
        <p:xfrm>
          <a:off x="4283968" y="699542"/>
          <a:ext cx="4536504" cy="428438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491455"/>
                <a:gridCol w="3045049"/>
              </a:tblGrid>
              <a:tr h="308541">
                <a:tc>
                  <a:txBody>
                    <a:bodyPr/>
                    <a:lstStyle/>
                    <a:p>
                      <a:r>
                        <a:rPr lang="pt-BR" sz="1000" dirty="0">
                          <a:effectLst/>
                        </a:rPr>
                        <a:t>CASO DE TESTE</a:t>
                      </a:r>
                      <a:endParaRPr lang="pt-BR" sz="1000" b="1" dirty="0">
                        <a:effectLst/>
                      </a:endParaRPr>
                    </a:p>
                  </a:txBody>
                  <a:tcPr marL="21801" marR="21801" marT="10062" marB="10062" anchor="ctr"/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CT-02 – LOGIN , ALTERAÇÃO E EXCLUSÃO DE CONTA DO AGENTE EMPREGADOR</a:t>
                      </a:r>
                      <a:endParaRPr lang="pt-BR" sz="1000" b="1">
                        <a:effectLst/>
                      </a:endParaRPr>
                    </a:p>
                  </a:txBody>
                  <a:tcPr marL="21801" marR="21801" marT="10062" marB="10062" anchor="ctr"/>
                </a:tc>
              </a:tr>
              <a:tr h="308541"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REQUISITOS ASSOCIADOS</a:t>
                      </a:r>
                    </a:p>
                  </a:txBody>
                  <a:tcPr marL="21801" marR="21801" marT="10062" marB="10062" anchor="ctr"/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RF-002 – RF-003 – RF-004</a:t>
                      </a:r>
                    </a:p>
                  </a:txBody>
                  <a:tcPr marL="21801" marR="21801" marT="10062" marB="10062" anchor="ctr"/>
                </a:tc>
              </a:tr>
              <a:tr h="453257"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OBJETIVO DO TESTE</a:t>
                      </a:r>
                    </a:p>
                  </a:txBody>
                  <a:tcPr marL="21801" marR="21801" marT="10062" marB="10062"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effectLst/>
                        </a:rPr>
                        <a:t>Verificar se os botões estão posicionados de forma correta e se está ocorrendo o </a:t>
                      </a:r>
                      <a:r>
                        <a:rPr lang="pt-BR" sz="1000" dirty="0" err="1">
                          <a:effectLst/>
                        </a:rPr>
                        <a:t>login,alteração</a:t>
                      </a:r>
                      <a:r>
                        <a:rPr lang="pt-BR" sz="1000" dirty="0">
                          <a:effectLst/>
                        </a:rPr>
                        <a:t> e exclusão da conta de forma efetiva.</a:t>
                      </a:r>
                    </a:p>
                  </a:txBody>
                  <a:tcPr marL="21801" marR="21801" marT="10062" marB="10062" anchor="ctr"/>
                </a:tc>
              </a:tr>
              <a:tr h="163825"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21801" marR="21801" marT="10062" marB="10062" anchor="ctr"/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1) Acessar o app</a:t>
                      </a:r>
                    </a:p>
                  </a:txBody>
                  <a:tcPr marL="21801" marR="21801" marT="10062" marB="10062" anchor="ctr"/>
                </a:tc>
              </a:tr>
              <a:tr h="163825"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21801" marR="21801" marT="10062" marB="10062" anchor="ctr"/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2) Clicar no botão de Login</a:t>
                      </a:r>
                    </a:p>
                  </a:txBody>
                  <a:tcPr marL="21801" marR="21801" marT="10062" marB="10062" anchor="ctr"/>
                </a:tc>
              </a:tr>
              <a:tr h="163825"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21801" marR="21801" marT="10062" marB="10062" anchor="ctr"/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3) Fazer o Login</a:t>
                      </a:r>
                    </a:p>
                  </a:txBody>
                  <a:tcPr marL="21801" marR="21801" marT="10062" marB="10062" anchor="ctr"/>
                </a:tc>
              </a:tr>
              <a:tr h="163825"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21801" marR="21801" marT="10062" marB="10062" anchor="ctr"/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4) Clicar em Meu Perfil</a:t>
                      </a:r>
                    </a:p>
                  </a:txBody>
                  <a:tcPr marL="21801" marR="21801" marT="10062" marB="10062" anchor="ctr"/>
                </a:tc>
              </a:tr>
              <a:tr h="163825"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Passos</a:t>
                      </a:r>
                    </a:p>
                  </a:txBody>
                  <a:tcPr marL="21801" marR="21801" marT="10062" marB="10062" anchor="ctr"/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5) Clicar em Alterar Conta</a:t>
                      </a:r>
                    </a:p>
                  </a:txBody>
                  <a:tcPr marL="21801" marR="21801" marT="10062" marB="10062" anchor="ctr"/>
                </a:tc>
              </a:tr>
              <a:tr h="163825"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21801" marR="21801" marT="10062" marB="10062" anchor="ctr"/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6) Digitar os dados a serem alterados</a:t>
                      </a:r>
                    </a:p>
                  </a:txBody>
                  <a:tcPr marL="21801" marR="21801" marT="10062" marB="10062" anchor="ctr"/>
                </a:tc>
              </a:tr>
              <a:tr h="163825"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21801" marR="21801" marT="10062" marB="10062" anchor="ctr"/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7) Clicar em concluir</a:t>
                      </a:r>
                    </a:p>
                  </a:txBody>
                  <a:tcPr marL="21801" marR="21801" marT="10062" marB="10062" anchor="ctr"/>
                </a:tc>
              </a:tr>
              <a:tr h="163825"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21801" marR="21801" marT="10062" marB="10062" anchor="ctr"/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8) Clicar no botão Excluir Conta</a:t>
                      </a:r>
                    </a:p>
                  </a:txBody>
                  <a:tcPr marL="21801" marR="21801" marT="10062" marB="10062" anchor="ctr"/>
                </a:tc>
              </a:tr>
              <a:tr h="163825"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21801" marR="21801" marT="10062" marB="10062" anchor="ctr"/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9) Clicar em Concluir</a:t>
                      </a:r>
                    </a:p>
                  </a:txBody>
                  <a:tcPr marL="21801" marR="21801" marT="10062" marB="10062" anchor="ctr"/>
                </a:tc>
              </a:tr>
              <a:tr h="163825"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21801" marR="21801" marT="10062" marB="10062" anchor="ctr"/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10) Sair da Conta</a:t>
                      </a:r>
                    </a:p>
                  </a:txBody>
                  <a:tcPr marL="21801" marR="21801" marT="10062" marB="10062" anchor="ctr"/>
                </a:tc>
              </a:tr>
              <a:tr h="453257"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21801" marR="21801" marT="10062" marB="10062" anchor="ctr"/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● Após realização do login o app deve apresentar um menu central com todas as opções para buscar um profissional</a:t>
                      </a:r>
                    </a:p>
                  </a:txBody>
                  <a:tcPr marL="21801" marR="21801" marT="10062" marB="10062" anchor="ctr"/>
                </a:tc>
              </a:tr>
              <a:tr h="453257">
                <a:tc>
                  <a:txBody>
                    <a:bodyPr/>
                    <a:lstStyle/>
                    <a:p>
                      <a:r>
                        <a:rPr lang="pt-BR" sz="1000" dirty="0">
                          <a:effectLst/>
                        </a:rPr>
                        <a:t>CRITÉRIO DE ÊXITO</a:t>
                      </a:r>
                    </a:p>
                  </a:txBody>
                  <a:tcPr marL="21801" marR="21801" marT="10062" marB="10062" anchor="ctr"/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● Após realização do login o app deve apresentar a opção meu perfil com o botão Alterar Conta e redirecionando para tela de alterar os dados.</a:t>
                      </a:r>
                    </a:p>
                  </a:txBody>
                  <a:tcPr marL="21801" marR="21801" marT="10062" marB="10062" anchor="ctr"/>
                </a:tc>
              </a:tr>
              <a:tr h="453257">
                <a:tc>
                  <a:txBody>
                    <a:bodyPr/>
                    <a:lstStyle/>
                    <a:p>
                      <a:endParaRPr lang="pt-BR" sz="1000">
                        <a:effectLst/>
                      </a:endParaRPr>
                    </a:p>
                  </a:txBody>
                  <a:tcPr marL="21801" marR="21801" marT="10062" marB="10062" anchor="ctr"/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effectLst/>
                        </a:rPr>
                        <a:t>● Após realização do </a:t>
                      </a:r>
                      <a:r>
                        <a:rPr lang="pt-BR" sz="1000" dirty="0" err="1">
                          <a:effectLst/>
                        </a:rPr>
                        <a:t>login</a:t>
                      </a:r>
                      <a:r>
                        <a:rPr lang="pt-BR" sz="1000" dirty="0">
                          <a:effectLst/>
                        </a:rPr>
                        <a:t> o site deve apresentar a opção meu perfil com o botão Excluir Conta e redirecionando para tela de excluir os dados.</a:t>
                      </a:r>
                    </a:p>
                  </a:txBody>
                  <a:tcPr marL="21801" marR="21801" marT="10062" marB="10062" anchor="ctr"/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487613" y="2038350"/>
            <a:ext cx="9144000" cy="0"/>
          </a:xfrm>
          <a:prstGeom prst="rect">
            <a:avLst/>
          </a:prstGeom>
          <a:solidFill>
            <a:srgbClr val="0A0C1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251520" y="339502"/>
            <a:ext cx="4032448" cy="857400"/>
          </a:xfrm>
        </p:spPr>
        <p:txBody>
          <a:bodyPr/>
          <a:lstStyle/>
          <a:p>
            <a:pPr algn="ctr"/>
            <a:r>
              <a:rPr lang="pt-BR" sz="4000" dirty="0" smtClean="0"/>
              <a:t>PLANO DE TESTE</a:t>
            </a:r>
            <a:endParaRPr lang="pt-BR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C00000"/>
                </a:solidFill>
              </a:rPr>
              <a:t>REGISTRO DE TESTES --- a finalizar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157" name="Google Shape;157;p2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158" name="Google Shape;158;p25"/>
          <p:cNvGrpSpPr/>
          <p:nvPr/>
        </p:nvGrpSpPr>
        <p:grpSpPr>
          <a:xfrm>
            <a:off x="381000" y="3655791"/>
            <a:ext cx="5951905" cy="670509"/>
            <a:chOff x="1431325" y="2473842"/>
            <a:chExt cx="5951905" cy="670509"/>
          </a:xfrm>
        </p:grpSpPr>
        <p:sp>
          <p:nvSpPr>
            <p:cNvPr id="159" name="Google Shape;159;p25"/>
            <p:cNvSpPr/>
            <p:nvPr/>
          </p:nvSpPr>
          <p:spPr>
            <a:xfrm rot="-5400000">
              <a:off x="4308625" y="126650"/>
              <a:ext cx="670500" cy="5364900"/>
            </a:xfrm>
            <a:prstGeom prst="roundRect">
              <a:avLst>
                <a:gd name="adj" fmla="val 50000"/>
              </a:avLst>
            </a:pr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5"/>
            <p:cNvSpPr txBox="1"/>
            <p:nvPr/>
          </p:nvSpPr>
          <p:spPr>
            <a:xfrm>
              <a:off x="504533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61" name="Google Shape;161;p25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62" name="Google Shape;162;p25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name="adj" fmla="val 50000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5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5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name="adj1" fmla="val 16226349"/>
                <a:gd name="adj2" fmla="val 10795968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5"/>
            <p:cNvSpPr/>
            <p:nvPr/>
          </p:nvSpPr>
          <p:spPr>
            <a:xfrm>
              <a:off x="2025174" y="2616792"/>
              <a:ext cx="6084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75%</a:t>
              </a:r>
              <a:endPara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cxnSp>
          <p:nvCxnSpPr>
            <p:cNvPr id="166" name="Google Shape;166;p25"/>
            <p:cNvCxnSpPr/>
            <p:nvPr/>
          </p:nvCxnSpPr>
          <p:spPr>
            <a:xfrm>
              <a:off x="5057491" y="2585784"/>
              <a:ext cx="0" cy="4446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grpSp>
        <p:nvGrpSpPr>
          <p:cNvPr id="167" name="Google Shape;167;p25"/>
          <p:cNvGrpSpPr/>
          <p:nvPr/>
        </p:nvGrpSpPr>
        <p:grpSpPr>
          <a:xfrm>
            <a:off x="381000" y="2974516"/>
            <a:ext cx="5951905" cy="670509"/>
            <a:chOff x="1431325" y="2473842"/>
            <a:chExt cx="5951905" cy="670509"/>
          </a:xfrm>
        </p:grpSpPr>
        <p:sp>
          <p:nvSpPr>
            <p:cNvPr id="168" name="Google Shape;168;p25"/>
            <p:cNvSpPr/>
            <p:nvPr/>
          </p:nvSpPr>
          <p:spPr>
            <a:xfrm rot="-5400000">
              <a:off x="4308625" y="126650"/>
              <a:ext cx="670500" cy="5364900"/>
            </a:xfrm>
            <a:prstGeom prst="roundRect">
              <a:avLst>
                <a:gd name="adj" fmla="val 50000"/>
              </a:avLst>
            </a:pr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5"/>
            <p:cNvSpPr txBox="1"/>
            <p:nvPr/>
          </p:nvSpPr>
          <p:spPr>
            <a:xfrm>
              <a:off x="504533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70" name="Google Shape;170;p25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71" name="Google Shape;171;p25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name="adj" fmla="val 50000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5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5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name="adj1" fmla="val 16226349"/>
                <a:gd name="adj2" fmla="val 10795968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5"/>
            <p:cNvSpPr/>
            <p:nvPr/>
          </p:nvSpPr>
          <p:spPr>
            <a:xfrm>
              <a:off x="2025174" y="2616792"/>
              <a:ext cx="6084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75%</a:t>
              </a:r>
              <a:endPara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cxnSp>
          <p:nvCxnSpPr>
            <p:cNvPr id="175" name="Google Shape;175;p25"/>
            <p:cNvCxnSpPr/>
            <p:nvPr/>
          </p:nvCxnSpPr>
          <p:spPr>
            <a:xfrm>
              <a:off x="5057491" y="2585784"/>
              <a:ext cx="0" cy="4446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grpSp>
        <p:nvGrpSpPr>
          <p:cNvPr id="176" name="Google Shape;176;p25"/>
          <p:cNvGrpSpPr/>
          <p:nvPr/>
        </p:nvGrpSpPr>
        <p:grpSpPr>
          <a:xfrm>
            <a:off x="381000" y="2293241"/>
            <a:ext cx="5951905" cy="670509"/>
            <a:chOff x="1431325" y="2473842"/>
            <a:chExt cx="5951905" cy="670509"/>
          </a:xfrm>
        </p:grpSpPr>
        <p:sp>
          <p:nvSpPr>
            <p:cNvPr id="177" name="Google Shape;177;p25"/>
            <p:cNvSpPr/>
            <p:nvPr/>
          </p:nvSpPr>
          <p:spPr>
            <a:xfrm rot="-5400000">
              <a:off x="4317925" y="117350"/>
              <a:ext cx="670500" cy="5383500"/>
            </a:xfrm>
            <a:prstGeom prst="roundRect">
              <a:avLst>
                <a:gd name="adj" fmla="val 50000"/>
              </a:avLst>
            </a:pr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5"/>
            <p:cNvSpPr txBox="1"/>
            <p:nvPr/>
          </p:nvSpPr>
          <p:spPr>
            <a:xfrm>
              <a:off x="504533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79" name="Google Shape;179;p25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 dirty="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Donec risus dolor porta venenatis </a:t>
              </a:r>
              <a:endParaRPr sz="80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 dirty="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Pharetra luctus felis</a:t>
              </a:r>
              <a:endParaRPr sz="80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 dirty="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Proin vel tellus in felis volutpat </a:t>
              </a:r>
              <a:endParaRPr sz="80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80" name="Google Shape;180;p25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name="adj" fmla="val 50000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5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name="adj1" fmla="val 16226349"/>
                <a:gd name="adj2" fmla="val 10795968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5"/>
            <p:cNvSpPr/>
            <p:nvPr/>
          </p:nvSpPr>
          <p:spPr>
            <a:xfrm>
              <a:off x="2025174" y="2616792"/>
              <a:ext cx="6084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75%</a:t>
              </a:r>
              <a:endPara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cxnSp>
          <p:nvCxnSpPr>
            <p:cNvPr id="184" name="Google Shape;184;p25"/>
            <p:cNvCxnSpPr/>
            <p:nvPr/>
          </p:nvCxnSpPr>
          <p:spPr>
            <a:xfrm>
              <a:off x="5057491" y="2585784"/>
              <a:ext cx="0" cy="4446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65617D"/>
      </a:dk1>
      <a:lt1>
        <a:srgbClr val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909</Words>
  <Application>Microsoft Office PowerPoint</Application>
  <PresentationFormat>Apresentação na tela (16:9)</PresentationFormat>
  <Paragraphs>152</Paragraphs>
  <Slides>12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Gower template</vt:lpstr>
      <vt:lpstr>OBRA FEITA</vt:lpstr>
      <vt:lpstr>1. Documentação de Contexto</vt:lpstr>
      <vt:lpstr>2. Especificações do Projeto</vt:lpstr>
      <vt:lpstr>MATRIZ DE RASTRIABILIDADE</vt:lpstr>
      <vt:lpstr>CRONOGRAMA</vt:lpstr>
      <vt:lpstr>PROJETO DE INTERFACE</vt:lpstr>
      <vt:lpstr>ARQUITETURA DA SOLUÇÃO </vt:lpstr>
      <vt:lpstr>PLANO DE TESTE</vt:lpstr>
      <vt:lpstr>REGISTRO DE TESTES --- a finalizar</vt:lpstr>
      <vt:lpstr>APP. OBRA FEITA</vt:lpstr>
      <vt:lpstr>Team Presentation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OBRA FEITA</dc:title>
  <dc:creator>Diego Miranda</dc:creator>
  <cp:lastModifiedBy>Diego Miranda</cp:lastModifiedBy>
  <cp:revision>22</cp:revision>
  <dcterms:modified xsi:type="dcterms:W3CDTF">2022-06-12T19:38:17Z</dcterms:modified>
</cp:coreProperties>
</file>