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97" r:id="rId5"/>
    <p:sldId id="282" r:id="rId6"/>
    <p:sldId id="257" r:id="rId7"/>
    <p:sldId id="261" r:id="rId8"/>
    <p:sldId id="298" r:id="rId9"/>
    <p:sldId id="260" r:id="rId10"/>
    <p:sldId id="267" r:id="rId11"/>
    <p:sldId id="262" r:id="rId12"/>
    <p:sldId id="29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182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616577f25a_3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616577f25a_3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661e22a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661e22a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52536" y="51470"/>
            <a:ext cx="3563888" cy="5092030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0" y="123478"/>
            <a:ext cx="9144000" cy="9631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OBRA FEITA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-5274" y="987574"/>
            <a:ext cx="91492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92D050"/>
                </a:solidFill>
              </a:rPr>
              <a:t>Analise e Desenvolvimento de Sistemas</a:t>
            </a:r>
          </a:p>
          <a:p>
            <a:pPr algn="ctr"/>
            <a:r>
              <a:rPr lang="pt-BR" sz="1100" b="1" dirty="0">
                <a:solidFill>
                  <a:srgbClr val="92D050"/>
                </a:solidFill>
              </a:rPr>
              <a:t>Desenvolvimento de uma Aplicação Móvel em um Ambiente de Negócio </a:t>
            </a:r>
            <a:endParaRPr lang="pt-BR" sz="1100" b="1" dirty="0" smtClean="0">
              <a:solidFill>
                <a:srgbClr val="92D050"/>
              </a:solidFill>
            </a:endParaRPr>
          </a:p>
          <a:p>
            <a:pPr algn="ctr"/>
            <a:r>
              <a:rPr lang="pt-BR" sz="1100" b="1" dirty="0" smtClean="0">
                <a:solidFill>
                  <a:srgbClr val="92D050"/>
                </a:solidFill>
              </a:rPr>
              <a:t>Turma 03,  1º </a:t>
            </a:r>
            <a:r>
              <a:rPr lang="pt-BR" sz="1100" b="1" dirty="0">
                <a:solidFill>
                  <a:srgbClr val="92D050"/>
                </a:solidFill>
              </a:rPr>
              <a:t>SEMESTRE 2022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2787774"/>
            <a:ext cx="24482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Grupo: Mãos a Obra:</a:t>
            </a:r>
          </a:p>
          <a:p>
            <a:r>
              <a:rPr lang="pt-BR" sz="1100" b="1" dirty="0"/>
              <a:t>Diego </a:t>
            </a:r>
            <a:r>
              <a:rPr lang="pt-BR" sz="1100" b="1" dirty="0" err="1"/>
              <a:t>Valdesi</a:t>
            </a:r>
            <a:r>
              <a:rPr lang="pt-BR" sz="1100" b="1" dirty="0"/>
              <a:t> Miranda</a:t>
            </a:r>
          </a:p>
          <a:p>
            <a:r>
              <a:rPr lang="pt-BR" sz="1100" b="1" dirty="0"/>
              <a:t>Emerson Rodrigues Gonçalves</a:t>
            </a:r>
          </a:p>
          <a:p>
            <a:r>
              <a:rPr lang="pt-BR" sz="1100" b="1" dirty="0"/>
              <a:t>Roberta Motta Pacheco</a:t>
            </a:r>
          </a:p>
          <a:p>
            <a:r>
              <a:rPr lang="pt-BR" sz="1100" b="1" dirty="0" err="1"/>
              <a:t>Thainá</a:t>
            </a:r>
            <a:r>
              <a:rPr lang="pt-BR" sz="1100" b="1" dirty="0"/>
              <a:t> </a:t>
            </a:r>
            <a:r>
              <a:rPr lang="pt-BR" sz="1100" b="1" dirty="0" err="1"/>
              <a:t>Luisa</a:t>
            </a:r>
            <a:r>
              <a:rPr lang="pt-BR" sz="1100" b="1" dirty="0"/>
              <a:t> Costa Siqueira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111238"/>
            <a:ext cx="1378743" cy="25487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219822"/>
            <a:ext cx="1152128" cy="18722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7544" y="412923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Orientador: </a:t>
            </a:r>
            <a:r>
              <a:rPr lang="pt-BR" dirty="0"/>
              <a:t>Mateus </a:t>
            </a:r>
            <a:r>
              <a:rPr lang="pt-BR" dirty="0" err="1"/>
              <a:t>Curcino</a:t>
            </a:r>
            <a:r>
              <a:rPr lang="pt-BR" dirty="0"/>
              <a:t> de Lima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 idx="4294967295"/>
          </p:nvPr>
        </p:nvSpPr>
        <p:spPr>
          <a:xfrm>
            <a:off x="0" y="195486"/>
            <a:ext cx="914400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 smtClean="0">
                <a:solidFill>
                  <a:schemeClr val="bg2">
                    <a:lumMod val="75000"/>
                  </a:schemeClr>
                </a:solidFill>
              </a:rPr>
              <a:t>REGISTRO DE TESTES</a:t>
            </a:r>
            <a:endParaRPr sz="4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76" name="Google Shape;176;p25"/>
          <p:cNvGrpSpPr/>
          <p:nvPr/>
        </p:nvGrpSpPr>
        <p:grpSpPr>
          <a:xfrm>
            <a:off x="251522" y="1195094"/>
            <a:ext cx="8513803" cy="1088625"/>
            <a:chOff x="1431326" y="2473839"/>
            <a:chExt cx="5913599" cy="670511"/>
          </a:xfrm>
        </p:grpSpPr>
        <p:sp>
          <p:nvSpPr>
            <p:cNvPr id="177" name="Google Shape;177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4382269" y="2473839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Todos os requisitos a nota foi  0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 rot="16200000">
              <a:off x="1896332" y="2008834"/>
              <a:ext cx="670500" cy="1600511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005018" y="2616792"/>
              <a:ext cx="1026819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Cadastro </a:t>
              </a: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Usuário 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881789" y="2542922"/>
              <a:ext cx="1513313" cy="582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Visibilidade</a:t>
              </a:r>
              <a:r>
                <a:rPr lang="en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	 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Controle</a:t>
              </a: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Eficiência</a:t>
              </a: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Erros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84" name="Google Shape;184;p25"/>
            <p:cNvCxnSpPr/>
            <p:nvPr/>
          </p:nvCxnSpPr>
          <p:spPr>
            <a:xfrm>
              <a:off x="4378958" y="2580041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49" name="Google Shape;176;p25"/>
          <p:cNvGrpSpPr/>
          <p:nvPr/>
        </p:nvGrpSpPr>
        <p:grpSpPr>
          <a:xfrm>
            <a:off x="261565" y="2394112"/>
            <a:ext cx="8513803" cy="1088625"/>
            <a:chOff x="1431326" y="2473839"/>
            <a:chExt cx="5913599" cy="670511"/>
          </a:xfrm>
        </p:grpSpPr>
        <p:sp>
          <p:nvSpPr>
            <p:cNvPr id="50" name="Google Shape;177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;p25"/>
            <p:cNvSpPr txBox="1"/>
            <p:nvPr/>
          </p:nvSpPr>
          <p:spPr>
            <a:xfrm>
              <a:off x="4382269" y="2473839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Todos os requisitos a nota foi  0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" name="Google Shape;180;p25"/>
            <p:cNvSpPr/>
            <p:nvPr/>
          </p:nvSpPr>
          <p:spPr>
            <a:xfrm rot="16200000">
              <a:off x="1896332" y="2008834"/>
              <a:ext cx="670500" cy="1600511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3;p25"/>
            <p:cNvSpPr/>
            <p:nvPr/>
          </p:nvSpPr>
          <p:spPr>
            <a:xfrm>
              <a:off x="2005018" y="2616792"/>
              <a:ext cx="1026819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dirty="0" err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Login</a:t>
              </a:r>
              <a:r>
                <a:rPr lang="pt-BR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	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6" name="Google Shape;179;p25"/>
            <p:cNvSpPr txBox="1"/>
            <p:nvPr/>
          </p:nvSpPr>
          <p:spPr>
            <a:xfrm>
              <a:off x="2881789" y="2542922"/>
              <a:ext cx="1513313" cy="582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Visibilidade</a:t>
              </a:r>
              <a:r>
                <a:rPr lang="en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	 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Controle</a:t>
              </a: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Eficiência</a:t>
              </a: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Erros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57" name="Google Shape;184;p25"/>
            <p:cNvCxnSpPr/>
            <p:nvPr/>
          </p:nvCxnSpPr>
          <p:spPr>
            <a:xfrm>
              <a:off x="4378958" y="2580041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58" name="Google Shape;176;p25"/>
          <p:cNvGrpSpPr/>
          <p:nvPr/>
        </p:nvGrpSpPr>
        <p:grpSpPr>
          <a:xfrm>
            <a:off x="261565" y="3692988"/>
            <a:ext cx="8513803" cy="1088625"/>
            <a:chOff x="1431326" y="2473839"/>
            <a:chExt cx="5913599" cy="670511"/>
          </a:xfrm>
        </p:grpSpPr>
        <p:sp>
          <p:nvSpPr>
            <p:cNvPr id="59" name="Google Shape;177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;p25"/>
            <p:cNvSpPr txBox="1"/>
            <p:nvPr/>
          </p:nvSpPr>
          <p:spPr>
            <a:xfrm>
              <a:off x="4382269" y="2473839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Todos os requisitos a nota foi  0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1" name="Google Shape;180;p25"/>
            <p:cNvSpPr/>
            <p:nvPr/>
          </p:nvSpPr>
          <p:spPr>
            <a:xfrm rot="16200000">
              <a:off x="1896332" y="2008834"/>
              <a:ext cx="670500" cy="1600511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3;p25"/>
            <p:cNvSpPr/>
            <p:nvPr/>
          </p:nvSpPr>
          <p:spPr>
            <a:xfrm>
              <a:off x="2005018" y="2616792"/>
              <a:ext cx="1026819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dirty="0" err="1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Login</a:t>
              </a: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 Incorreto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5" name="Google Shape;179;p25"/>
            <p:cNvSpPr txBox="1"/>
            <p:nvPr/>
          </p:nvSpPr>
          <p:spPr>
            <a:xfrm>
              <a:off x="2881789" y="2542922"/>
              <a:ext cx="1513313" cy="582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Visibilidade</a:t>
              </a:r>
              <a:r>
                <a:rPr lang="en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	 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Controle</a:t>
              </a: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Eficiência</a:t>
              </a: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pt-BR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Erros</a:t>
              </a:r>
              <a:endParaRPr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66" name="Google Shape;184;p25"/>
            <p:cNvCxnSpPr/>
            <p:nvPr/>
          </p:nvCxnSpPr>
          <p:spPr>
            <a:xfrm>
              <a:off x="4378958" y="2580041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1883774" y="2986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APP. OBRA FEITA</a:t>
            </a:r>
            <a:endParaRPr sz="44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755576" y="1707654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" name="Google Shape;794;p50"/>
          <p:cNvSpPr/>
          <p:nvPr/>
        </p:nvSpPr>
        <p:spPr>
          <a:xfrm>
            <a:off x="3491880" y="1419622"/>
            <a:ext cx="2160240" cy="345638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67694"/>
            <a:ext cx="1584176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3"/>
          <p:cNvSpPr txBox="1"/>
          <p:nvPr/>
        </p:nvSpPr>
        <p:spPr>
          <a:xfrm>
            <a:off x="0" y="1995686"/>
            <a:ext cx="91440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OBRIGADO!!</a:t>
            </a:r>
            <a:endParaRPr lang="pt-BR" sz="6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5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23528" y="339502"/>
            <a:ext cx="8568952" cy="7997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1. </a:t>
            </a:r>
            <a:r>
              <a:rPr lang="pt-BR" sz="4400" dirty="0" smtClean="0"/>
              <a:t>Documentação </a:t>
            </a:r>
            <a:r>
              <a:rPr lang="pt-BR" sz="4400" dirty="0"/>
              <a:t>de Contexto</a:t>
            </a:r>
            <a:endParaRPr sz="4400" dirty="0"/>
          </a:p>
        </p:txBody>
      </p:sp>
      <p:sp>
        <p:nvSpPr>
          <p:cNvPr id="15" name="Google Shape;72;p15"/>
          <p:cNvSpPr txBox="1">
            <a:spLocks/>
          </p:cNvSpPr>
          <p:nvPr/>
        </p:nvSpPr>
        <p:spPr>
          <a:xfrm>
            <a:off x="251520" y="1090478"/>
            <a:ext cx="4032448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Problema</a:t>
            </a:r>
          </a:p>
          <a:p>
            <a:pPr algn="just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000" dirty="0" smtClean="0">
                <a:solidFill>
                  <a:schemeClr val="accent6">
                    <a:lumMod val="75000"/>
                  </a:schemeClr>
                </a:solidFill>
              </a:rPr>
              <a:t>No dia a dia a competividade no mercado de trabalho formal e informal, faz com que os profissionais de melhores reputações se sobressaiam a outros que não tem uma divulgação melhor, ficamos com isso o nicho de profissionais que muitas das vezes nem sempre nos atendem, mas por falta de conhecimento e opção contratamos. O desenvolvimento de uma forma de divulgação igualitária acessível, e justa acaba por ser necessário para que todos tenham uma mesma chance dentro do mercado, e com isso criando o crescimento profissional do indivíduo.</a:t>
            </a:r>
            <a:endParaRPr lang="pt-B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Google Shape;71;p15"/>
          <p:cNvSpPr txBox="1">
            <a:spLocks/>
          </p:cNvSpPr>
          <p:nvPr/>
        </p:nvSpPr>
        <p:spPr>
          <a:xfrm>
            <a:off x="179512" y="3363838"/>
            <a:ext cx="4176464" cy="133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None/>
            </a:pPr>
            <a:r>
              <a:rPr lang="pt-BR" sz="1800" b="1" dirty="0" smtClean="0"/>
              <a:t>Público-Alvo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000" dirty="0" smtClean="0"/>
              <a:t>É possível definir dentro de nosso processo, que nossos públicos alvos são profissionais de diversas idades e eixo social, que queiram divulgar seus talentos profissionais, de forma eficaz e simples utilizando de um portfólio, e de feedbacks de seus trabalhos e para aqueles que queiram contratar um profissional específico.</a:t>
            </a:r>
          </a:p>
        </p:txBody>
      </p:sp>
      <p:sp>
        <p:nvSpPr>
          <p:cNvPr id="18" name="Google Shape;71;p15"/>
          <p:cNvSpPr txBox="1">
            <a:spLocks/>
          </p:cNvSpPr>
          <p:nvPr/>
        </p:nvSpPr>
        <p:spPr>
          <a:xfrm>
            <a:off x="4644008" y="1131590"/>
            <a:ext cx="3960440" cy="14401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pt-BR" sz="1200" b="1" dirty="0">
              <a:solidFill>
                <a:srgbClr val="65617D"/>
              </a:solidFill>
            </a:endParaRPr>
          </a:p>
        </p:txBody>
      </p:sp>
      <p:sp>
        <p:nvSpPr>
          <p:cNvPr id="20" name="Google Shape;71;p15"/>
          <p:cNvSpPr txBox="1">
            <a:spLocks/>
          </p:cNvSpPr>
          <p:nvPr/>
        </p:nvSpPr>
        <p:spPr>
          <a:xfrm>
            <a:off x="4860032" y="1216957"/>
            <a:ext cx="4176464" cy="133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pt-BR" sz="1800" b="1" dirty="0" smtClean="0"/>
              <a:t>Objetivos</a:t>
            </a:r>
            <a:endParaRPr lang="pt-BR" sz="1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000" dirty="0"/>
              <a:t>O objetivo desse projeto consiste na criação de uma aplicação móvel para auxiliar profissionais que estão em busca de divulgar seu trabalho de forma mais acessível e disponibilizar de forma clara e fácil esses serviços para os usuários que desejam contratar algum tipo de serviço.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1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pt-B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39552" y="123478"/>
            <a:ext cx="820891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4400" dirty="0" smtClean="0"/>
              <a:t>2. Especificações </a:t>
            </a:r>
            <a:r>
              <a:rPr lang="pt-BR" sz="4400" dirty="0"/>
              <a:t>do Projeto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</a:t>
            </a:fld>
            <a:endParaRPr lang="e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79912" y="4587974"/>
            <a:ext cx="2669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  <a:cs typeface="Arial" pitchFamily="34" charset="0"/>
              </a:rPr>
              <a:t>Fonte: Elaborado pelos autores (2022).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38256"/>
              </p:ext>
            </p:extLst>
          </p:nvPr>
        </p:nvGraphicFramePr>
        <p:xfrm>
          <a:off x="683568" y="1059582"/>
          <a:ext cx="7560840" cy="34563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5459"/>
                <a:gridCol w="3332034"/>
                <a:gridCol w="2703347"/>
              </a:tblGrid>
              <a:tr h="45545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EU COMO... PERSONA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QUERO/PRECISO ... FUNCIONALIDADE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PARA ... MOTIVO/VALOR</a:t>
                      </a:r>
                    </a:p>
                  </a:txBody>
                  <a:tcPr marL="25885" marR="25885" marT="11947" marB="11947" anchor="ctr"/>
                </a:tc>
              </a:tr>
              <a:tr h="446395"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Ricardo Souza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Profissionais de reforma em geral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[UC-001]- Acesso às informações publicas dos colaboradores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Beatriz Menezes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Profissional com boas </a:t>
                      </a:r>
                      <a:r>
                        <a:rPr lang="pt-BR" sz="1000" dirty="0" smtClean="0">
                          <a:effectLst/>
                        </a:rPr>
                        <a:t>recomendações </a:t>
                      </a:r>
                      <a:r>
                        <a:rPr lang="pt-BR" sz="1000" dirty="0">
                          <a:effectLst/>
                        </a:rPr>
                        <a:t>e de confiança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[UC-002]- Acesso a relatorios e avaliações pertinentes dos colaboradores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 smtClean="0">
                          <a:effectLst/>
                        </a:rPr>
                        <a:t>Ângela </a:t>
                      </a:r>
                      <a:r>
                        <a:rPr lang="pt-BR" sz="1000" dirty="0">
                          <a:effectLst/>
                        </a:rPr>
                        <a:t>Miranda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Divulgação de seu trabalho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[UC-003]- criar galeria de fotos para a apresentação e divulgação dos serviços</a:t>
                      </a:r>
                    </a:p>
                  </a:txBody>
                  <a:tcPr marL="25885" marR="25885" marT="11947" marB="11947" anchor="ctr"/>
                </a:tc>
              </a:tr>
              <a:tr h="446395"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Marco Nascimento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Apresentar os trabalho realizados de forma simple e eficiente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[UC-004]- Criar um portifolio para melhor divulgar seu trabalho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Francisco Dias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Elabora uma melhor divulgação de seus serviços para novos clientes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[UC-005]- Criar </a:t>
                      </a:r>
                      <a:r>
                        <a:rPr lang="pt-BR" sz="1000" dirty="0" err="1">
                          <a:effectLst/>
                        </a:rPr>
                        <a:t>relatorios</a:t>
                      </a:r>
                      <a:r>
                        <a:rPr lang="pt-BR" sz="1000" dirty="0">
                          <a:effectLst/>
                        </a:rPr>
                        <a:t> de avaliação de serviços realizados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Luiz Souza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Bons profissionais de confiança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[UC-002]- Acesso a </a:t>
                      </a:r>
                      <a:r>
                        <a:rPr lang="pt-BR" sz="1000" dirty="0" smtClean="0">
                          <a:effectLst/>
                        </a:rPr>
                        <a:t>relatórios </a:t>
                      </a:r>
                      <a:r>
                        <a:rPr lang="pt-BR" sz="1000" dirty="0">
                          <a:effectLst/>
                        </a:rPr>
                        <a:t>e avaliações pertinentes dos colaboradores</a:t>
                      </a:r>
                    </a:p>
                  </a:txBody>
                  <a:tcPr marL="25885" marR="25885" marT="11947" marB="1194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352928" cy="857400"/>
          </a:xfrm>
        </p:spPr>
        <p:txBody>
          <a:bodyPr/>
          <a:lstStyle/>
          <a:p>
            <a:r>
              <a:rPr lang="pt-BR" sz="4400" dirty="0" smtClean="0"/>
              <a:t>MATRIZ DE RASTRIABILIDADE</a:t>
            </a:r>
            <a:endParaRPr lang="pt-BR" sz="4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6" name="Google Shape;632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2200" y="1923678"/>
            <a:ext cx="2596992" cy="30963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01183"/>
              </p:ext>
            </p:extLst>
          </p:nvPr>
        </p:nvGraphicFramePr>
        <p:xfrm>
          <a:off x="539554" y="1059577"/>
          <a:ext cx="5909357" cy="32403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57587"/>
                <a:gridCol w="670354"/>
                <a:gridCol w="670354"/>
                <a:gridCol w="670354"/>
                <a:gridCol w="670354"/>
                <a:gridCol w="670354"/>
              </a:tblGrid>
              <a:tr h="16928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Requisitos X Casos de uso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UC-001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UC-002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UC-003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UC-004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UC-005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 gridSpan="6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Agente Fornecedor</a:t>
                      </a: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RF-001 - Cadastrar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RF-002- Realizar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RF-003- Alterar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RF-004- Excluir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9226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RF-005- Visualizar os seus dados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RF-006- Visualizar feedback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RF-007- Alterar dados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RF-008- Excluir dados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73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RF-009 Cadastro de serviço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</a:tr>
              <a:tr h="169289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 gridSpan="6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Agente Empregador</a:t>
                      </a: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RF-001- Cadastrar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RF-003- Alterar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RF-004- Excluir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73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RF-005- Visualizar profissionais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RF-006- Realizar feedback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RF-007- Visualizar FeedBack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79912" y="4681835"/>
            <a:ext cx="2669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  <a:cs typeface="Arial" pitchFamily="34" charset="0"/>
              </a:rPr>
              <a:t>Fonte: Elaborado pelos autores (2022).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idx="4294967295"/>
          </p:nvPr>
        </p:nvSpPr>
        <p:spPr>
          <a:xfrm>
            <a:off x="390831" y="12347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CRONOGRAMA</a:t>
            </a:r>
            <a:endParaRPr dirty="0"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5" name="Google Shape;6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414" y="339502"/>
            <a:ext cx="3396829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9581"/>
            <a:ext cx="5760640" cy="3835577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79862"/>
            <a:ext cx="4620965" cy="1315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64096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4400" dirty="0" smtClean="0"/>
              <a:t>PROJETO DE INTERFACE</a:t>
            </a:r>
            <a:endParaRPr lang="pt-BR" sz="4400" b="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1855" r="2139"/>
          <a:stretch/>
        </p:blipFill>
        <p:spPr>
          <a:xfrm>
            <a:off x="539552" y="915567"/>
            <a:ext cx="8604448" cy="4224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3" y="1059582"/>
            <a:ext cx="8496049" cy="3968658"/>
          </a:xfrm>
          <a:prstGeom prst="rect">
            <a:avLst/>
          </a:prstGeom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67544" y="1131590"/>
            <a:ext cx="785921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ARQUITETURA DA SOLUÇÃO</a:t>
            </a:r>
            <a:br>
              <a:rPr lang="en" sz="4400" dirty="0" smtClean="0"/>
            </a:br>
            <a:endParaRPr sz="4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252143" y="4207718"/>
            <a:ext cx="3476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>
                    <a:lumMod val="75000"/>
                  </a:schemeClr>
                </a:solidFill>
                <a:latin typeface="Poppins"/>
              </a:rPr>
              <a:t>Modelo ER</a:t>
            </a:r>
          </a:p>
          <a:p>
            <a:pPr algn="ctr"/>
            <a:endParaRPr lang="pt-BR" sz="4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7494"/>
            <a:ext cx="8136904" cy="44644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9880" y="4515966"/>
            <a:ext cx="6300300" cy="857400"/>
          </a:xfrm>
        </p:spPr>
        <p:txBody>
          <a:bodyPr/>
          <a:lstStyle/>
          <a:p>
            <a:r>
              <a:rPr lang="pt-BR" dirty="0"/>
              <a:t>Esquema Relacional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25723"/>
              </p:ext>
            </p:extLst>
          </p:nvPr>
        </p:nvGraphicFramePr>
        <p:xfrm>
          <a:off x="395536" y="1275607"/>
          <a:ext cx="3524547" cy="367240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16106"/>
                <a:gridCol w="2408441"/>
              </a:tblGrid>
              <a:tr h="179087"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CASO DE TESTE</a:t>
                      </a:r>
                      <a:endParaRPr lang="pt-BR" sz="800" b="1" dirty="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CT-01 – CADASTRO E LOGIN INCORRETOS</a:t>
                      </a:r>
                      <a:endParaRPr lang="pt-BR" sz="800" b="1" dirty="0">
                        <a:effectLst/>
                      </a:endParaRPr>
                    </a:p>
                  </a:txBody>
                  <a:tcPr marL="36239" marR="36239" marT="16726" marB="16726" anchor="ctr"/>
                </a:tc>
              </a:tr>
              <a:tr h="324641"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REQUISITOS ASSOCIADOS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RF-001-RF-002</a:t>
                      </a:r>
                    </a:p>
                  </a:txBody>
                  <a:tcPr marL="36239" marR="36239" marT="16726" marB="16726" anchor="ctr"/>
                </a:tc>
              </a:tr>
              <a:tr h="708723"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OBJETIVO DO TESTE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Verificar se todos os redirecionamento e validação do formulário de cadastro e </a:t>
                      </a:r>
                      <a:r>
                        <a:rPr lang="pt-BR" sz="800" dirty="0" err="1">
                          <a:effectLst/>
                        </a:rPr>
                        <a:t>login</a:t>
                      </a:r>
                      <a:r>
                        <a:rPr lang="pt-BR" sz="800" dirty="0">
                          <a:effectLst/>
                        </a:rPr>
                        <a:t> estão com validação.</a:t>
                      </a:r>
                    </a:p>
                  </a:txBody>
                  <a:tcPr marL="36239" marR="36239" marT="16726" marB="16726" anchor="ctr"/>
                </a:tc>
              </a:tr>
              <a:tr h="196614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1) Acessar o app</a:t>
                      </a:r>
                    </a:p>
                  </a:txBody>
                  <a:tcPr marL="36239" marR="36239" marT="16726" marB="16726" anchor="ctr"/>
                </a:tc>
              </a:tr>
              <a:tr h="324641"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Passos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2) Clicar no botão de cadastro</a:t>
                      </a:r>
                    </a:p>
                  </a:txBody>
                  <a:tcPr marL="36239" marR="36239" marT="16726" marB="16726" anchor="ctr"/>
                </a:tc>
              </a:tr>
              <a:tr h="324641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3) Digitar vários caracteres especiais</a:t>
                      </a:r>
                    </a:p>
                  </a:txBody>
                  <a:tcPr marL="36239" marR="36239" marT="16726" marB="16726" anchor="ctr"/>
                </a:tc>
              </a:tr>
              <a:tr h="196614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4) Clicar em cadastrar</a:t>
                      </a:r>
                    </a:p>
                  </a:txBody>
                  <a:tcPr marL="36239" marR="36239" marT="16726" marB="16726" anchor="ctr"/>
                </a:tc>
              </a:tr>
              <a:tr h="708723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● Clicar no botão cadastro e digitar caracteres especiais e validar se ocorre o redirecionamento para tela cadastro</a:t>
                      </a:r>
                    </a:p>
                  </a:txBody>
                  <a:tcPr marL="36239" marR="36239" marT="16726" marB="16726" anchor="ctr"/>
                </a:tc>
              </a:tr>
              <a:tr h="708723"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Critérios de Êxito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● Clicar no botão </a:t>
                      </a:r>
                      <a:r>
                        <a:rPr lang="pt-BR" sz="800" dirty="0" err="1">
                          <a:effectLst/>
                        </a:rPr>
                        <a:t>login</a:t>
                      </a:r>
                      <a:r>
                        <a:rPr lang="pt-BR" sz="800" dirty="0">
                          <a:effectLst/>
                        </a:rPr>
                        <a:t> e digitar caracteres especiais e validar se ocorre o redirecionamento para tela cadastro</a:t>
                      </a:r>
                    </a:p>
                  </a:txBody>
                  <a:tcPr marL="36239" marR="36239" marT="16726" marB="16726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30353"/>
              </p:ext>
            </p:extLst>
          </p:nvPr>
        </p:nvGraphicFramePr>
        <p:xfrm>
          <a:off x="4283968" y="699542"/>
          <a:ext cx="4536504" cy="42843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91455"/>
                <a:gridCol w="3045049"/>
              </a:tblGrid>
              <a:tr h="308541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CASO DE TESTE</a:t>
                      </a:r>
                      <a:endParaRPr lang="pt-BR" sz="1000" b="1" dirty="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CT-02 – LOGIN , ALTERAÇÃO E EXCLUSÃO DE CONTA DO AGENTE EMPREGADOR</a:t>
                      </a:r>
                      <a:endParaRPr lang="pt-BR" sz="1000" b="1">
                        <a:effectLst/>
                      </a:endParaRPr>
                    </a:p>
                  </a:txBody>
                  <a:tcPr marL="21801" marR="21801" marT="10062" marB="10062" anchor="ctr"/>
                </a:tc>
              </a:tr>
              <a:tr h="308541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REQUISITOS ASSOCIADOS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RF-002 – RF-003 – RF-004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OBJETIVO DO TESTE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Verificar se os botões estão posicionados de forma correta e se está ocorrendo o </a:t>
                      </a:r>
                      <a:r>
                        <a:rPr lang="pt-BR" sz="1000" dirty="0" err="1">
                          <a:effectLst/>
                        </a:rPr>
                        <a:t>login,alteração</a:t>
                      </a:r>
                      <a:r>
                        <a:rPr lang="pt-BR" sz="1000" dirty="0">
                          <a:effectLst/>
                        </a:rPr>
                        <a:t> e exclusão da conta de forma efetiva.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1) Acessar o app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2) Clicar no botão de Login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3) Fazer o Login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4) Clicar em Meu Perfil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Passos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5) Clicar em Alterar Conta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6) Digitar os dados a serem alterados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7) Clicar em concluir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8) Clicar no botão Excluir Conta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9) Clicar em Concluir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10) Sair da Conta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● Após realização do login o app deve apresentar um menu central com todas as opções para buscar um profissional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CRITÉRIO DE ÊXITO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● Após realização do login o app deve apresentar a opção meu perfil com o botão Alterar Conta e redirecionando para tela de alterar os dados.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● Após realização do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r>
                        <a:rPr lang="pt-BR" sz="1000" dirty="0">
                          <a:effectLst/>
                        </a:rPr>
                        <a:t> o site deve apresentar a opção meu perfil com o botão Excluir Conta e redirecionando para tela de excluir os dados.</a:t>
                      </a:r>
                    </a:p>
                  </a:txBody>
                  <a:tcPr marL="21801" marR="21801" marT="10062" marB="10062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7613" y="2038350"/>
            <a:ext cx="9144000" cy="0"/>
          </a:xfrm>
          <a:prstGeom prst="rect">
            <a:avLst/>
          </a:prstGeom>
          <a:solidFill>
            <a:srgbClr val="0A0C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51520" y="339502"/>
            <a:ext cx="4032448" cy="857400"/>
          </a:xfrm>
        </p:spPr>
        <p:txBody>
          <a:bodyPr/>
          <a:lstStyle/>
          <a:p>
            <a:pPr algn="ctr"/>
            <a:r>
              <a:rPr lang="pt-BR" sz="4000" dirty="0" smtClean="0"/>
              <a:t>PLANO DE TESTE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804</Words>
  <Application>Microsoft Office PowerPoint</Application>
  <PresentationFormat>Apresentação na tela (16:9)</PresentationFormat>
  <Paragraphs>137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Gower template</vt:lpstr>
      <vt:lpstr>OBRA FEITA</vt:lpstr>
      <vt:lpstr>1. Documentação de Contexto</vt:lpstr>
      <vt:lpstr>2. Especificações do Projeto</vt:lpstr>
      <vt:lpstr>MATRIZ DE RASTRIABILIDADE</vt:lpstr>
      <vt:lpstr>CRONOGRAMA</vt:lpstr>
      <vt:lpstr>PROJETO DE INTERFACE</vt:lpstr>
      <vt:lpstr>ARQUITETURA DA SOLUÇÃO </vt:lpstr>
      <vt:lpstr>Esquema Relacional </vt:lpstr>
      <vt:lpstr>PLANO DE TESTE</vt:lpstr>
      <vt:lpstr>REGISTRO DE TESTES</vt:lpstr>
      <vt:lpstr>APP. OBRA FEITA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 FEITA</dc:title>
  <dc:creator>Diego Miranda</dc:creator>
  <cp:lastModifiedBy>Diego Miranda</cp:lastModifiedBy>
  <cp:revision>29</cp:revision>
  <dcterms:modified xsi:type="dcterms:W3CDTF">2022-06-21T00:42:40Z</dcterms:modified>
</cp:coreProperties>
</file>