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9" r:id="rId6"/>
    <p:sldId id="283" r:id="rId7"/>
    <p:sldId id="281" r:id="rId8"/>
    <p:sldId id="259" r:id="rId9"/>
    <p:sldId id="264" r:id="rId10"/>
    <p:sldId id="257" r:id="rId11"/>
    <p:sldId id="267" r:id="rId12"/>
    <p:sldId id="277" r:id="rId13"/>
    <p:sldId id="278" r:id="rId14"/>
    <p:sldId id="280" r:id="rId15"/>
    <p:sldId id="272" r:id="rId1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9E00"/>
    <a:srgbClr val="186877"/>
    <a:srgbClr val="616161"/>
    <a:srgbClr val="0D2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 rtlCol="0"/>
        <a:lstStyle/>
        <a:p>
          <a:pPr rtl="0"/>
          <a:endParaRPr lang="en-US"/>
        </a:p>
      </dgm:t>
    </dgm:pt>
    <dgm:pt modelId="{0D51337A-31FA-4717-B2BF-9243F96D2B9B}">
      <dgm:prSet phldrT="[Text]" custT="1"/>
      <dgm:spPr/>
      <dgm:t>
        <a:bodyPr rtlCol="0"/>
        <a:lstStyle/>
        <a:p>
          <a:pPr algn="ctr" rtl="0"/>
          <a:r>
            <a:rPr lang="pt-BR" sz="2800" noProof="0" dirty="0">
              <a:latin typeface="Calibri"/>
              <a:ea typeface="Tahoma"/>
              <a:cs typeface="Calibri"/>
            </a:rPr>
            <a:t>Qual é o problema?</a:t>
          </a:r>
        </a:p>
      </dgm:t>
    </dgm:pt>
    <dgm:pt modelId="{A9294D65-F371-46C8-A624-E557E9DF1A30}" type="parTrans" cxnId="{9E6BB655-7FE4-4F8D-B1D2-F885E60B8754}">
      <dgm:prSet/>
      <dgm:spPr/>
      <dgm:t>
        <a:bodyPr rtlCol="0"/>
        <a:lstStyle/>
        <a:p>
          <a:pPr rtl="0"/>
          <a:endParaRPr lang="pt-BR" noProof="0"/>
        </a:p>
      </dgm:t>
    </dgm:pt>
    <dgm:pt modelId="{6799645E-F42F-43D8-B2EA-A1377D84D0B3}" type="sibTrans" cxnId="{9E6BB655-7FE4-4F8D-B1D2-F885E60B8754}">
      <dgm:prSet/>
      <dgm:spPr/>
      <dgm:t>
        <a:bodyPr rtlCol="0"/>
        <a:lstStyle/>
        <a:p>
          <a:pPr rtl="0"/>
          <a:endParaRPr lang="pt-BR" noProof="0"/>
        </a:p>
      </dgm:t>
    </dgm:pt>
    <dgm:pt modelId="{E40970FA-9468-4353-8343-FE5E2BEBB8B0}">
      <dgm:prSet phldrT="[Text]" custT="1"/>
      <dgm:spPr/>
      <dgm:t>
        <a:bodyPr rtlCol="0"/>
        <a:lstStyle/>
        <a:p>
          <a:pPr rtl="0"/>
          <a:r>
            <a:rPr lang="pt-BR" sz="2400" b="0" i="0" dirty="0">
              <a:latin typeface="Calibri"/>
              <a:cs typeface="Calibri"/>
            </a:rPr>
            <a:t>Dificuldade para criação de senhas seguras</a:t>
          </a:r>
          <a:endParaRPr lang="pt-BR" sz="2400" noProof="0" dirty="0">
            <a:latin typeface="Calibri"/>
            <a:ea typeface="Tahoma" panose="020B0604030504040204" pitchFamily="34" charset="0"/>
            <a:cs typeface="Calibri"/>
          </a:endParaRPr>
        </a:p>
      </dgm:t>
    </dgm:pt>
    <dgm:pt modelId="{85FA6A33-9FA9-4134-A6A3-A5D4748A1779}" type="parTrans" cxnId="{A316347C-9D1A-43C6-BE2B-DC184440E1C9}">
      <dgm:prSet/>
      <dgm:spPr/>
      <dgm:t>
        <a:bodyPr rtlCol="0"/>
        <a:lstStyle/>
        <a:p>
          <a:pPr rtl="0"/>
          <a:endParaRPr lang="pt-BR" noProof="0"/>
        </a:p>
      </dgm:t>
    </dgm:pt>
    <dgm:pt modelId="{04FF68DF-CF36-4D12-9ECE-A3519B0AC88A}" type="sibTrans" cxnId="{A316347C-9D1A-43C6-BE2B-DC184440E1C9}">
      <dgm:prSet/>
      <dgm:spPr/>
      <dgm:t>
        <a:bodyPr rtlCol="0"/>
        <a:lstStyle/>
        <a:p>
          <a:pPr rtl="0"/>
          <a:endParaRPr lang="pt-BR" noProof="0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1" custScaleX="112300" custScaleY="100098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5249DF-16D8-4230-9E6F-E2F6C8EF67CD}" type="doc">
      <dgm:prSet loTypeId="urn:microsoft.com/office/officeart/2005/8/layout/funnel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007E238E-4CF0-46CB-9CAE-0948256841BC}">
      <dgm:prSet phldrT="[Texto]" custT="1"/>
      <dgm:spPr>
        <a:solidFill>
          <a:schemeClr val="accent5"/>
        </a:solidFill>
      </dgm:spPr>
      <dgm:t>
        <a:bodyPr/>
        <a:lstStyle/>
        <a:p>
          <a:r>
            <a:rPr lang="pt-BR" sz="1600" b="1" dirty="0">
              <a:latin typeface="Calibri" panose="020F0502020204030204" pitchFamily="34" charset="0"/>
              <a:cs typeface="Calibri" panose="020F0502020204030204" pitchFamily="34" charset="0"/>
            </a:rPr>
            <a:t>Avaliar</a:t>
          </a:r>
          <a:r>
            <a:rPr lang="pt-BR" sz="1600" dirty="0">
              <a:latin typeface="Calibri" panose="020F0502020204030204" pitchFamily="34" charset="0"/>
              <a:cs typeface="Calibri" panose="020F0502020204030204" pitchFamily="34" charset="0"/>
            </a:rPr>
            <a:t> senha +</a:t>
          </a:r>
          <a:br>
            <a:rPr lang="pt-BR" sz="16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pt-BR" sz="1600" b="1" dirty="0">
              <a:latin typeface="Calibri" panose="020F0502020204030204" pitchFamily="34" charset="0"/>
              <a:cs typeface="Calibri" panose="020F0502020204030204" pitchFamily="34" charset="0"/>
            </a:rPr>
            <a:t>Sugerir</a:t>
          </a:r>
          <a:r>
            <a:rPr lang="pt-BR" sz="1600" dirty="0">
              <a:latin typeface="Calibri" panose="020F0502020204030204" pitchFamily="34" charset="0"/>
              <a:cs typeface="Calibri" panose="020F0502020204030204" pitchFamily="34" charset="0"/>
            </a:rPr>
            <a:t> senha forte</a:t>
          </a:r>
        </a:p>
      </dgm:t>
    </dgm:pt>
    <dgm:pt modelId="{C3DC00A2-C601-4138-98FB-D5B0A25FEB1A}" type="parTrans" cxnId="{A0A53CA9-D5FB-45D6-B20E-E85F27B08DD7}">
      <dgm:prSet/>
      <dgm:spPr/>
      <dgm:t>
        <a:bodyPr/>
        <a:lstStyle/>
        <a:p>
          <a:endParaRPr lang="pt-BR"/>
        </a:p>
      </dgm:t>
    </dgm:pt>
    <dgm:pt modelId="{0BB12BCA-7BFB-4226-B013-D8A595B6853C}" type="sibTrans" cxnId="{A0A53CA9-D5FB-45D6-B20E-E85F27B08DD7}">
      <dgm:prSet/>
      <dgm:spPr/>
      <dgm:t>
        <a:bodyPr/>
        <a:lstStyle/>
        <a:p>
          <a:endParaRPr lang="pt-BR"/>
        </a:p>
      </dgm:t>
    </dgm:pt>
    <dgm:pt modelId="{B169D7F6-A0B6-42D2-BD25-E254D0AD4480}">
      <dgm:prSet phldrT="[Texto]" custT="1"/>
      <dgm:spPr>
        <a:solidFill>
          <a:schemeClr val="accent4"/>
        </a:solidFill>
      </dgm:spPr>
      <dgm:t>
        <a:bodyPr/>
        <a:lstStyle/>
        <a:p>
          <a:r>
            <a:rPr lang="pt-BR" sz="1600" b="1" dirty="0">
              <a:latin typeface="Calibri" panose="020F0502020204030204" pitchFamily="34" charset="0"/>
              <a:cs typeface="Calibri" panose="020F0502020204030204" pitchFamily="34" charset="0"/>
            </a:rPr>
            <a:t>Informações</a:t>
          </a:r>
          <a:r>
            <a:rPr lang="pt-BR" sz="1600" dirty="0">
              <a:latin typeface="Calibri" panose="020F0502020204030204" pitchFamily="34" charset="0"/>
              <a:cs typeface="Calibri" panose="020F0502020204030204" pitchFamily="34" charset="0"/>
            </a:rPr>
            <a:t> sobre segurança</a:t>
          </a:r>
        </a:p>
      </dgm:t>
    </dgm:pt>
    <dgm:pt modelId="{A2A4053F-40C6-45F3-8135-116B4471885F}" type="parTrans" cxnId="{01BA6F85-6EA2-457E-8ABF-7DEFED2A66AE}">
      <dgm:prSet/>
      <dgm:spPr/>
      <dgm:t>
        <a:bodyPr/>
        <a:lstStyle/>
        <a:p>
          <a:endParaRPr lang="pt-BR"/>
        </a:p>
      </dgm:t>
    </dgm:pt>
    <dgm:pt modelId="{803B4E6C-5F01-4C64-82FA-DF18D8133745}" type="sibTrans" cxnId="{01BA6F85-6EA2-457E-8ABF-7DEFED2A66AE}">
      <dgm:prSet/>
      <dgm:spPr/>
      <dgm:t>
        <a:bodyPr/>
        <a:lstStyle/>
        <a:p>
          <a:endParaRPr lang="pt-BR"/>
        </a:p>
      </dgm:t>
    </dgm:pt>
    <dgm:pt modelId="{85D6B42E-D12E-46D7-B3F0-22DBBF588939}">
      <dgm:prSet phldrT="[Texto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pt-BR" sz="1600" b="1" dirty="0">
              <a:latin typeface="Calibri" panose="020F0502020204030204" pitchFamily="34" charset="0"/>
              <a:cs typeface="Calibri" panose="020F0502020204030204" pitchFamily="34" charset="0"/>
            </a:rPr>
            <a:t>Quiz</a:t>
          </a:r>
        </a:p>
      </dgm:t>
    </dgm:pt>
    <dgm:pt modelId="{82906AA4-F47C-4CA5-9B82-014394289138}" type="parTrans" cxnId="{BDEE5B13-46F3-4111-B8CF-876FEEA4DF69}">
      <dgm:prSet/>
      <dgm:spPr/>
      <dgm:t>
        <a:bodyPr/>
        <a:lstStyle/>
        <a:p>
          <a:endParaRPr lang="pt-BR"/>
        </a:p>
      </dgm:t>
    </dgm:pt>
    <dgm:pt modelId="{16F35809-A9CB-4D9A-9296-542529AC07BF}" type="sibTrans" cxnId="{BDEE5B13-46F3-4111-B8CF-876FEEA4DF69}">
      <dgm:prSet/>
      <dgm:spPr/>
      <dgm:t>
        <a:bodyPr/>
        <a:lstStyle/>
        <a:p>
          <a:endParaRPr lang="pt-BR"/>
        </a:p>
      </dgm:t>
    </dgm:pt>
    <dgm:pt modelId="{949F118B-F0F0-4CB0-9519-A287F27FDC5E}">
      <dgm:prSet phldrT="[Texto]" custT="1"/>
      <dgm:spPr/>
      <dgm:t>
        <a:bodyPr/>
        <a:lstStyle/>
        <a:p>
          <a:r>
            <a:rPr lang="pt-BR" sz="3200" dirty="0">
              <a:latin typeface="Calibri" panose="020F0502020204030204" pitchFamily="34" charset="0"/>
              <a:cs typeface="Calibri" panose="020F0502020204030204" pitchFamily="34" charset="0"/>
            </a:rPr>
            <a:t>Criar senhas seguras</a:t>
          </a:r>
        </a:p>
      </dgm:t>
    </dgm:pt>
    <dgm:pt modelId="{FBCA8A70-51B8-4AE7-B94E-B1AA43957521}" type="parTrans" cxnId="{D20944BB-DABC-425C-8B45-F74980BE2181}">
      <dgm:prSet/>
      <dgm:spPr/>
      <dgm:t>
        <a:bodyPr/>
        <a:lstStyle/>
        <a:p>
          <a:endParaRPr lang="pt-BR"/>
        </a:p>
      </dgm:t>
    </dgm:pt>
    <dgm:pt modelId="{60BE4758-86F4-4C39-B0BA-4AABF43EDF29}" type="sibTrans" cxnId="{D20944BB-DABC-425C-8B45-F74980BE2181}">
      <dgm:prSet/>
      <dgm:spPr/>
      <dgm:t>
        <a:bodyPr/>
        <a:lstStyle/>
        <a:p>
          <a:endParaRPr lang="pt-BR"/>
        </a:p>
      </dgm:t>
    </dgm:pt>
    <dgm:pt modelId="{949D14E7-3000-4D27-9F99-99529CCB11DB}" type="pres">
      <dgm:prSet presAssocID="{1A5249DF-16D8-4230-9E6F-E2F6C8EF67CD}" presName="Name0" presStyleCnt="0">
        <dgm:presLayoutVars>
          <dgm:chMax val="4"/>
          <dgm:resizeHandles val="exact"/>
        </dgm:presLayoutVars>
      </dgm:prSet>
      <dgm:spPr/>
    </dgm:pt>
    <dgm:pt modelId="{55FA37CB-2DFC-4864-A9FE-21B5748F0E8C}" type="pres">
      <dgm:prSet presAssocID="{1A5249DF-16D8-4230-9E6F-E2F6C8EF67CD}" presName="ellipse" presStyleLbl="trBgShp" presStyleIdx="0" presStyleCnt="1"/>
      <dgm:spPr/>
    </dgm:pt>
    <dgm:pt modelId="{CBE6B880-FAEC-44FB-A483-0DCDBF8ABF85}" type="pres">
      <dgm:prSet presAssocID="{1A5249DF-16D8-4230-9E6F-E2F6C8EF67CD}" presName="arrow1" presStyleLbl="fgShp" presStyleIdx="0" presStyleCnt="1" custLinFactNeighborY="18385"/>
      <dgm:spPr/>
    </dgm:pt>
    <dgm:pt modelId="{FD8FD39D-644B-4947-89C8-652582AF8C59}" type="pres">
      <dgm:prSet presAssocID="{1A5249DF-16D8-4230-9E6F-E2F6C8EF67CD}" presName="rectangle" presStyleLbl="revTx" presStyleIdx="0" presStyleCnt="1" custLinFactNeighborY="-4426">
        <dgm:presLayoutVars>
          <dgm:bulletEnabled val="1"/>
        </dgm:presLayoutVars>
      </dgm:prSet>
      <dgm:spPr/>
    </dgm:pt>
    <dgm:pt modelId="{ADA27A09-FD66-440D-A115-83A82992111D}" type="pres">
      <dgm:prSet presAssocID="{B169D7F6-A0B6-42D2-BD25-E254D0AD4480}" presName="item1" presStyleLbl="node1" presStyleIdx="0" presStyleCnt="3" custScaleX="87346" custScaleY="87346" custLinFactNeighborX="-5690" custLinFactNeighborY="5021">
        <dgm:presLayoutVars>
          <dgm:bulletEnabled val="1"/>
        </dgm:presLayoutVars>
      </dgm:prSet>
      <dgm:spPr/>
    </dgm:pt>
    <dgm:pt modelId="{DC368EFC-CEF6-4609-82D0-F9089EEBAE3D}" type="pres">
      <dgm:prSet presAssocID="{85D6B42E-D12E-46D7-B3F0-22DBBF588939}" presName="item2" presStyleLbl="node1" presStyleIdx="1" presStyleCnt="3" custLinFactNeighborX="-3724" custLinFactNeighborY="-2177">
        <dgm:presLayoutVars>
          <dgm:bulletEnabled val="1"/>
        </dgm:presLayoutVars>
      </dgm:prSet>
      <dgm:spPr/>
    </dgm:pt>
    <dgm:pt modelId="{DB4A0F2B-53E0-42B4-BFD1-2B83DEC512F0}" type="pres">
      <dgm:prSet presAssocID="{949F118B-F0F0-4CB0-9519-A287F27FDC5E}" presName="item3" presStyleLbl="node1" presStyleIdx="2" presStyleCnt="3" custScaleX="95455" custScaleY="95454" custLinFactNeighborX="8560" custLinFactNeighborY="6553">
        <dgm:presLayoutVars>
          <dgm:bulletEnabled val="1"/>
        </dgm:presLayoutVars>
      </dgm:prSet>
      <dgm:spPr/>
    </dgm:pt>
    <dgm:pt modelId="{70231133-779E-49F6-ACB3-5212FEF1A124}" type="pres">
      <dgm:prSet presAssocID="{1A5249DF-16D8-4230-9E6F-E2F6C8EF67CD}" presName="funnel" presStyleLbl="trAlignAcc1" presStyleIdx="0" presStyleCnt="1"/>
      <dgm:spPr/>
    </dgm:pt>
  </dgm:ptLst>
  <dgm:cxnLst>
    <dgm:cxn modelId="{BDEE5B13-46F3-4111-B8CF-876FEEA4DF69}" srcId="{1A5249DF-16D8-4230-9E6F-E2F6C8EF67CD}" destId="{85D6B42E-D12E-46D7-B3F0-22DBBF588939}" srcOrd="2" destOrd="0" parTransId="{82906AA4-F47C-4CA5-9B82-014394289138}" sibTransId="{16F35809-A9CB-4D9A-9296-542529AC07BF}"/>
    <dgm:cxn modelId="{214ECA2C-7A73-4FA1-A0A5-FEAE30E40EDE}" type="presOf" srcId="{949F118B-F0F0-4CB0-9519-A287F27FDC5E}" destId="{FD8FD39D-644B-4947-89C8-652582AF8C59}" srcOrd="0" destOrd="0" presId="urn:microsoft.com/office/officeart/2005/8/layout/funnel1"/>
    <dgm:cxn modelId="{90B0B969-8363-4497-8B49-AF696463BF35}" type="presOf" srcId="{1A5249DF-16D8-4230-9E6F-E2F6C8EF67CD}" destId="{949D14E7-3000-4D27-9F99-99529CCB11DB}" srcOrd="0" destOrd="0" presId="urn:microsoft.com/office/officeart/2005/8/layout/funnel1"/>
    <dgm:cxn modelId="{01BA6F85-6EA2-457E-8ABF-7DEFED2A66AE}" srcId="{1A5249DF-16D8-4230-9E6F-E2F6C8EF67CD}" destId="{B169D7F6-A0B6-42D2-BD25-E254D0AD4480}" srcOrd="1" destOrd="0" parTransId="{A2A4053F-40C6-45F3-8135-116B4471885F}" sibTransId="{803B4E6C-5F01-4C64-82FA-DF18D8133745}"/>
    <dgm:cxn modelId="{A0A53CA9-D5FB-45D6-B20E-E85F27B08DD7}" srcId="{1A5249DF-16D8-4230-9E6F-E2F6C8EF67CD}" destId="{007E238E-4CF0-46CB-9CAE-0948256841BC}" srcOrd="0" destOrd="0" parTransId="{C3DC00A2-C601-4138-98FB-D5B0A25FEB1A}" sibTransId="{0BB12BCA-7BFB-4226-B013-D8A595B6853C}"/>
    <dgm:cxn modelId="{D20944BB-DABC-425C-8B45-F74980BE2181}" srcId="{1A5249DF-16D8-4230-9E6F-E2F6C8EF67CD}" destId="{949F118B-F0F0-4CB0-9519-A287F27FDC5E}" srcOrd="3" destOrd="0" parTransId="{FBCA8A70-51B8-4AE7-B94E-B1AA43957521}" sibTransId="{60BE4758-86F4-4C39-B0BA-4AABF43EDF29}"/>
    <dgm:cxn modelId="{51052DD3-4FAC-4750-A446-4C591F30AF4A}" type="presOf" srcId="{007E238E-4CF0-46CB-9CAE-0948256841BC}" destId="{DB4A0F2B-53E0-42B4-BFD1-2B83DEC512F0}" srcOrd="0" destOrd="0" presId="urn:microsoft.com/office/officeart/2005/8/layout/funnel1"/>
    <dgm:cxn modelId="{06DE04DC-8F91-40DF-98D3-77348A6FFD35}" type="presOf" srcId="{85D6B42E-D12E-46D7-B3F0-22DBBF588939}" destId="{ADA27A09-FD66-440D-A115-83A82992111D}" srcOrd="0" destOrd="0" presId="urn:microsoft.com/office/officeart/2005/8/layout/funnel1"/>
    <dgm:cxn modelId="{D0EDABE2-F7E1-4442-ABE9-3EDC4301BC3D}" type="presOf" srcId="{B169D7F6-A0B6-42D2-BD25-E254D0AD4480}" destId="{DC368EFC-CEF6-4609-82D0-F9089EEBAE3D}" srcOrd="0" destOrd="0" presId="urn:microsoft.com/office/officeart/2005/8/layout/funnel1"/>
    <dgm:cxn modelId="{6A1F8166-2B59-4A01-B127-757B76791D37}" type="presParOf" srcId="{949D14E7-3000-4D27-9F99-99529CCB11DB}" destId="{55FA37CB-2DFC-4864-A9FE-21B5748F0E8C}" srcOrd="0" destOrd="0" presId="urn:microsoft.com/office/officeart/2005/8/layout/funnel1"/>
    <dgm:cxn modelId="{302DB7FE-9179-4BD0-90B1-D2EE46D17702}" type="presParOf" srcId="{949D14E7-3000-4D27-9F99-99529CCB11DB}" destId="{CBE6B880-FAEC-44FB-A483-0DCDBF8ABF85}" srcOrd="1" destOrd="0" presId="urn:microsoft.com/office/officeart/2005/8/layout/funnel1"/>
    <dgm:cxn modelId="{0DD74269-8539-40D8-B87D-1311419E7F64}" type="presParOf" srcId="{949D14E7-3000-4D27-9F99-99529CCB11DB}" destId="{FD8FD39D-644B-4947-89C8-652582AF8C59}" srcOrd="2" destOrd="0" presId="urn:microsoft.com/office/officeart/2005/8/layout/funnel1"/>
    <dgm:cxn modelId="{DCEEEBBD-8ABB-470D-8E18-9A3E889C371E}" type="presParOf" srcId="{949D14E7-3000-4D27-9F99-99529CCB11DB}" destId="{ADA27A09-FD66-440D-A115-83A82992111D}" srcOrd="3" destOrd="0" presId="urn:microsoft.com/office/officeart/2005/8/layout/funnel1"/>
    <dgm:cxn modelId="{0416863B-BC76-4894-BD03-1D0B3DC50654}" type="presParOf" srcId="{949D14E7-3000-4D27-9F99-99529CCB11DB}" destId="{DC368EFC-CEF6-4609-82D0-F9089EEBAE3D}" srcOrd="4" destOrd="0" presId="urn:microsoft.com/office/officeart/2005/8/layout/funnel1"/>
    <dgm:cxn modelId="{B66A703B-29AC-48B1-877F-CC9FB1A09CAF}" type="presParOf" srcId="{949D14E7-3000-4D27-9F99-99529CCB11DB}" destId="{DB4A0F2B-53E0-42B4-BFD1-2B83DEC512F0}" srcOrd="5" destOrd="0" presId="urn:microsoft.com/office/officeart/2005/8/layout/funnel1"/>
    <dgm:cxn modelId="{5E7FE171-C84E-44AA-B950-6B5CC9E77687}" type="presParOf" srcId="{949D14E7-3000-4D27-9F99-99529CCB11DB}" destId="{70231133-779E-49F6-ACB3-5212FEF1A124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 rtlCol="0"/>
        <a:lstStyle/>
        <a:p>
          <a:pPr rtl="0"/>
          <a:endParaRPr lang="en-US"/>
        </a:p>
      </dgm:t>
    </dgm:pt>
    <dgm:pt modelId="{0D51337A-31FA-4717-B2BF-9243F96D2B9B}">
      <dgm:prSet phldrT="[Text]" custT="1"/>
      <dgm:spPr/>
      <dgm:t>
        <a:bodyPr rtlCol="0"/>
        <a:lstStyle/>
        <a:p>
          <a:pPr algn="ctr" rtl="0"/>
          <a:r>
            <a:rPr lang="pt-BR" sz="28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Qual é o publico alvo?</a:t>
          </a:r>
        </a:p>
      </dgm:t>
    </dgm:pt>
    <dgm:pt modelId="{A9294D65-F371-46C8-A624-E557E9DF1A30}" type="parTrans" cxnId="{9E6BB655-7FE4-4F8D-B1D2-F885E60B8754}">
      <dgm:prSet/>
      <dgm:spPr/>
      <dgm:t>
        <a:bodyPr rtlCol="0"/>
        <a:lstStyle/>
        <a:p>
          <a:pPr rtl="0"/>
          <a:endParaRPr lang="pt-BR" noProof="0"/>
        </a:p>
      </dgm:t>
    </dgm:pt>
    <dgm:pt modelId="{6799645E-F42F-43D8-B2EA-A1377D84D0B3}" type="sibTrans" cxnId="{9E6BB655-7FE4-4F8D-B1D2-F885E60B8754}">
      <dgm:prSet/>
      <dgm:spPr/>
      <dgm:t>
        <a:bodyPr rtlCol="0"/>
        <a:lstStyle/>
        <a:p>
          <a:pPr rtl="0"/>
          <a:endParaRPr lang="pt-BR" noProof="0"/>
        </a:p>
      </dgm:t>
    </dgm:pt>
    <dgm:pt modelId="{E40970FA-9468-4353-8343-FE5E2BEBB8B0}">
      <dgm:prSet phldrT="[Text]" custT="1"/>
      <dgm:spPr/>
      <dgm:t>
        <a:bodyPr rtlCol="0"/>
        <a:lstStyle/>
        <a:p>
          <a:pPr rtl="0"/>
          <a:r>
            <a:rPr lang="pt-BR" sz="2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Pessoas entre </a:t>
          </a:r>
          <a:r>
            <a:rPr lang="pt-BR" sz="24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15 e 65 anos</a:t>
          </a:r>
          <a:r>
            <a:rPr lang="pt-BR" sz="2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, que fazem uso frequente de serviços web</a:t>
          </a:r>
          <a:endParaRPr lang="pt-BR" sz="2400" b="0" i="0" kern="1200" noProof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04FF68DF-CF36-4D12-9ECE-A3519B0AC88A}" type="sibTrans" cxnId="{A316347C-9D1A-43C6-BE2B-DC184440E1C9}">
      <dgm:prSet/>
      <dgm:spPr/>
      <dgm:t>
        <a:bodyPr rtlCol="0"/>
        <a:lstStyle/>
        <a:p>
          <a:pPr rtl="0"/>
          <a:endParaRPr lang="pt-BR" noProof="0"/>
        </a:p>
      </dgm:t>
    </dgm:pt>
    <dgm:pt modelId="{85FA6A33-9FA9-4134-A6A3-A5D4748A1779}" type="parTrans" cxnId="{A316347C-9D1A-43C6-BE2B-DC184440E1C9}">
      <dgm:prSet/>
      <dgm:spPr/>
      <dgm:t>
        <a:bodyPr rtlCol="0"/>
        <a:lstStyle/>
        <a:p>
          <a:pPr rtl="0"/>
          <a:endParaRPr lang="pt-BR" noProof="0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1" custScaleX="112300" custScaleY="89400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41D95A-9E66-47CF-A466-076A3C15A36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3BC4EC7-5309-4C84-835B-DA103B1FD7B5}">
      <dgm:prSet phldrT="[Texto]" custT="1"/>
      <dgm:spPr>
        <a:solidFill>
          <a:schemeClr val="accent3">
            <a:lumMod val="50000"/>
          </a:schemeClr>
        </a:solidFill>
      </dgm:spPr>
      <dgm:t>
        <a:bodyPr/>
        <a:lstStyle/>
        <a:p>
          <a:pPr algn="ctr">
            <a:buFont typeface="Wingdings" panose="05000000000000000000" pitchFamily="2" charset="2"/>
            <a:buNone/>
          </a:pPr>
          <a:r>
            <a:rPr lang="pt-BR" sz="2000" b="0" i="0" dirty="0">
              <a:latin typeface="Calibri" panose="020F0502020204030204" pitchFamily="34" charset="0"/>
              <a:cs typeface="Calibri" panose="020F0502020204030204" pitchFamily="34" charset="0"/>
            </a:rPr>
            <a:t>Inúmeras ocorrências de vazamento de dados</a:t>
          </a:r>
          <a:endParaRPr lang="pt-BR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621AC6A-00D4-46C5-81AC-5192E5A9138C}" type="parTrans" cxnId="{C63D7E26-FCCB-41B3-9BF7-21BCFE42D9CB}">
      <dgm:prSet/>
      <dgm:spPr/>
      <dgm:t>
        <a:bodyPr/>
        <a:lstStyle/>
        <a:p>
          <a:endParaRPr lang="pt-BR"/>
        </a:p>
      </dgm:t>
    </dgm:pt>
    <dgm:pt modelId="{714AEC78-3046-4AEE-8F37-D54898735179}" type="sibTrans" cxnId="{C63D7E26-FCCB-41B3-9BF7-21BCFE42D9CB}">
      <dgm:prSet/>
      <dgm:spPr/>
      <dgm:t>
        <a:bodyPr/>
        <a:lstStyle/>
        <a:p>
          <a:endParaRPr lang="pt-BR"/>
        </a:p>
      </dgm:t>
    </dgm:pt>
    <dgm:pt modelId="{69955EE7-B48C-4B34-BF11-344ABB301F2D}">
      <dgm:prSet phldrT="[Texto]" custT="1"/>
      <dgm:spPr>
        <a:solidFill>
          <a:schemeClr val="accent3">
            <a:lumMod val="50000"/>
          </a:schemeClr>
        </a:solidFill>
      </dgm:spPr>
      <dgm:t>
        <a:bodyPr/>
        <a:lstStyle/>
        <a:p>
          <a:pPr algn="ctr"/>
          <a:r>
            <a:rPr lang="pt-BR" sz="2000" b="0" i="0" dirty="0">
              <a:latin typeface="Calibri" panose="020F0502020204030204" pitchFamily="34" charset="0"/>
              <a:cs typeface="Calibri" panose="020F0502020204030204" pitchFamily="34" charset="0"/>
            </a:rPr>
            <a:t>Falta de conhecimento básico para a criação de senhas fortes</a:t>
          </a:r>
          <a:endParaRPr lang="pt-br" sz="2000" dirty="0">
            <a:latin typeface="Calibri" panose="020F0502020204030204" pitchFamily="34" charset="0"/>
            <a:ea typeface="Tahoma" panose="020B0604030504040204" pitchFamily="34" charset="0"/>
            <a:cs typeface="Calibri" panose="020F0502020204030204" pitchFamily="34" charset="0"/>
          </a:endParaRPr>
        </a:p>
      </dgm:t>
    </dgm:pt>
    <dgm:pt modelId="{A8E5A00D-BE91-4088-B12D-92EA486C5AA6}" type="parTrans" cxnId="{DE23074B-1CCE-407A-96A3-1BBBBE397BC5}">
      <dgm:prSet/>
      <dgm:spPr/>
      <dgm:t>
        <a:bodyPr/>
        <a:lstStyle/>
        <a:p>
          <a:endParaRPr lang="pt-BR"/>
        </a:p>
      </dgm:t>
    </dgm:pt>
    <dgm:pt modelId="{31A7D335-A31C-4FBA-A739-B4D31ECDCDA3}" type="sibTrans" cxnId="{DE23074B-1CCE-407A-96A3-1BBBBE397BC5}">
      <dgm:prSet/>
      <dgm:spPr/>
      <dgm:t>
        <a:bodyPr/>
        <a:lstStyle/>
        <a:p>
          <a:endParaRPr lang="pt-BR"/>
        </a:p>
      </dgm:t>
    </dgm:pt>
    <dgm:pt modelId="{3711D5BE-2063-48D9-A31B-9C3DD2C17909}">
      <dgm:prSet phldrT="[Texto]" custT="1"/>
      <dgm:spPr>
        <a:solidFill>
          <a:schemeClr val="accent3">
            <a:lumMod val="50000"/>
          </a:schemeClr>
        </a:solidFill>
      </dgm:spPr>
      <dgm:t>
        <a:bodyPr/>
        <a:lstStyle/>
        <a:p>
          <a:pPr algn="ctr"/>
          <a:r>
            <a:rPr lang="pt-BR" sz="20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rPr>
            <a:t>Uso de padrões primários: </a:t>
          </a:r>
          <a:r>
            <a:rPr lang="pt-BR" sz="2000" b="0" i="0" dirty="0">
              <a:latin typeface="Calibri" panose="020F0502020204030204" pitchFamily="34" charset="0"/>
              <a:cs typeface="Calibri" panose="020F0502020204030204" pitchFamily="34" charset="0"/>
            </a:rPr>
            <a:t>“123456”, “abc12345”, “a1b2c3d4e5”</a:t>
          </a:r>
          <a:endParaRPr lang="pt-BR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283D941-8CE1-4312-8A01-DBFDE0E38E9F}" type="parTrans" cxnId="{681C1350-2101-4164-B35E-B63C27D4B12B}">
      <dgm:prSet/>
      <dgm:spPr/>
      <dgm:t>
        <a:bodyPr/>
        <a:lstStyle/>
        <a:p>
          <a:endParaRPr lang="pt-BR"/>
        </a:p>
      </dgm:t>
    </dgm:pt>
    <dgm:pt modelId="{99BAFAAD-700A-4550-927D-3CE7F9357CC7}" type="sibTrans" cxnId="{681C1350-2101-4164-B35E-B63C27D4B12B}">
      <dgm:prSet/>
      <dgm:spPr/>
      <dgm:t>
        <a:bodyPr/>
        <a:lstStyle/>
        <a:p>
          <a:endParaRPr lang="pt-BR"/>
        </a:p>
      </dgm:t>
    </dgm:pt>
    <dgm:pt modelId="{32C5F14B-3244-4881-8532-AA61D62A2DFE}">
      <dgm:prSet phldrT="[Texto]" custT="1"/>
      <dgm:spPr>
        <a:solidFill>
          <a:schemeClr val="accent5">
            <a:lumMod val="75000"/>
          </a:schemeClr>
        </a:solidFill>
        <a:effectLst>
          <a:glow rad="203200">
            <a:schemeClr val="tx1">
              <a:alpha val="60000"/>
            </a:schemeClr>
          </a:glow>
        </a:effectLst>
      </dgm:spPr>
      <dgm:t>
        <a:bodyPr/>
        <a:lstStyle/>
        <a:p>
          <a:pPr algn="ctr"/>
          <a:r>
            <a:rPr lang="pt-BR" sz="2000" dirty="0">
              <a:latin typeface="Calibri" panose="020F0502020204030204" pitchFamily="34" charset="0"/>
              <a:cs typeface="Calibri" panose="020F0502020204030204" pitchFamily="34" charset="0"/>
            </a:rPr>
            <a:t>O projeto justifica-se por ser uma opção viável para automatizar a criação de senhas fortes e disponibilizá-las para os usuários</a:t>
          </a:r>
        </a:p>
      </dgm:t>
    </dgm:pt>
    <dgm:pt modelId="{BF098FB9-46C5-4F18-A64F-4091735C403F}" type="parTrans" cxnId="{D6E342BC-28F5-44DD-8F7B-21FEF0FBF745}">
      <dgm:prSet/>
      <dgm:spPr/>
      <dgm:t>
        <a:bodyPr/>
        <a:lstStyle/>
        <a:p>
          <a:endParaRPr lang="pt-BR"/>
        </a:p>
      </dgm:t>
    </dgm:pt>
    <dgm:pt modelId="{F590FC17-E3D4-4232-BD28-7ED72D5A5EB0}" type="sibTrans" cxnId="{D6E342BC-28F5-44DD-8F7B-21FEF0FBF745}">
      <dgm:prSet/>
      <dgm:spPr/>
      <dgm:t>
        <a:bodyPr/>
        <a:lstStyle/>
        <a:p>
          <a:endParaRPr lang="pt-BR"/>
        </a:p>
      </dgm:t>
    </dgm:pt>
    <dgm:pt modelId="{44D62883-A9B0-4881-82B0-84296C0AFC3B}">
      <dgm:prSet custT="1"/>
      <dgm:spPr>
        <a:solidFill>
          <a:srgbClr val="27CED7">
            <a:lumMod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algn="ctr"/>
          <a:r>
            <a:rPr lang="pt-BR" sz="2000" b="0" i="0" u="sng" kern="1200" dirty="0">
              <a:latin typeface="Calibri" panose="020F0502020204030204" pitchFamily="34" charset="0"/>
              <a:cs typeface="Calibri" panose="020F0502020204030204" pitchFamily="34" charset="0"/>
            </a:rPr>
            <a:t>Pesquisa da Kaspersky Lab</a:t>
          </a:r>
        </a:p>
        <a:p>
          <a:pPr algn="l"/>
          <a:r>
            <a:rPr lang="pt-BR" sz="20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1. Utilização de mesma senha</a:t>
          </a:r>
        </a:p>
        <a:p>
          <a:pPr algn="l"/>
          <a:r>
            <a:rPr lang="pt-BR" sz="20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2. Senhas fracas</a:t>
          </a:r>
        </a:p>
        <a:p>
          <a:pPr algn="l"/>
          <a:r>
            <a:rPr lang="pt-BR" sz="20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3. Armazenamento ruim</a:t>
          </a:r>
          <a:endParaRPr lang="pt-BR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7CB965C-EB79-414C-8DAC-BE99A30C7A4C}" type="parTrans" cxnId="{940DFB3F-7337-4BA8-AC6A-C9D537AE6771}">
      <dgm:prSet/>
      <dgm:spPr/>
      <dgm:t>
        <a:bodyPr/>
        <a:lstStyle/>
        <a:p>
          <a:endParaRPr lang="pt-BR"/>
        </a:p>
      </dgm:t>
    </dgm:pt>
    <dgm:pt modelId="{98C612DE-A3FA-4950-8FD9-BDA02DA6265C}" type="sibTrans" cxnId="{940DFB3F-7337-4BA8-AC6A-C9D537AE6771}">
      <dgm:prSet/>
      <dgm:spPr/>
      <dgm:t>
        <a:bodyPr/>
        <a:lstStyle/>
        <a:p>
          <a:endParaRPr lang="pt-BR"/>
        </a:p>
      </dgm:t>
    </dgm:pt>
    <dgm:pt modelId="{4C5CDD39-B243-4E28-8420-8A728B5919BE}">
      <dgm:prSet custT="1"/>
      <dgm:spPr>
        <a:solidFill>
          <a:srgbClr val="27CED7">
            <a:lumMod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/>
        <a:lstStyle/>
        <a:p>
          <a:pPr algn="ctr"/>
          <a:r>
            <a:rPr lang="pt-BR" sz="2000" b="0" i="0" dirty="0">
              <a:latin typeface="Calibri" panose="020F0502020204030204" pitchFamily="34" charset="0"/>
              <a:cs typeface="Calibri" panose="020F0502020204030204" pitchFamily="34" charset="0"/>
            </a:rPr>
            <a:t>Criação de senhas fortes é considerada como um desafio para os usuários</a:t>
          </a:r>
          <a:endParaRPr lang="pt-BR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CA6934D-0452-4E77-A1AB-6712F2E60EB0}" type="parTrans" cxnId="{50BB1AE9-1766-49BC-AE87-5567481BA66F}">
      <dgm:prSet/>
      <dgm:spPr/>
      <dgm:t>
        <a:bodyPr/>
        <a:lstStyle/>
        <a:p>
          <a:endParaRPr lang="pt-BR"/>
        </a:p>
      </dgm:t>
    </dgm:pt>
    <dgm:pt modelId="{C4977390-BF3A-498A-AE3C-54A252FF74CE}" type="sibTrans" cxnId="{50BB1AE9-1766-49BC-AE87-5567481BA66F}">
      <dgm:prSet/>
      <dgm:spPr/>
      <dgm:t>
        <a:bodyPr/>
        <a:lstStyle/>
        <a:p>
          <a:endParaRPr lang="pt-BR"/>
        </a:p>
      </dgm:t>
    </dgm:pt>
    <dgm:pt modelId="{EB7938D7-5347-4570-957C-5529F824C8D0}" type="pres">
      <dgm:prSet presAssocID="{5641D95A-9E66-47CF-A466-076A3C15A368}" presName="diagram" presStyleCnt="0">
        <dgm:presLayoutVars>
          <dgm:dir/>
          <dgm:resizeHandles val="exact"/>
        </dgm:presLayoutVars>
      </dgm:prSet>
      <dgm:spPr/>
    </dgm:pt>
    <dgm:pt modelId="{87046B6C-971B-4B7F-B6CC-DEB7AAEA9CAD}" type="pres">
      <dgm:prSet presAssocID="{63BC4EC7-5309-4C84-835B-DA103B1FD7B5}" presName="node" presStyleLbl="node1" presStyleIdx="0" presStyleCnt="6">
        <dgm:presLayoutVars>
          <dgm:bulletEnabled val="1"/>
        </dgm:presLayoutVars>
      </dgm:prSet>
      <dgm:spPr/>
    </dgm:pt>
    <dgm:pt modelId="{ABF1340E-88DF-44AB-8BA7-0D0B67D18765}" type="pres">
      <dgm:prSet presAssocID="{714AEC78-3046-4AEE-8F37-D54898735179}" presName="sibTrans" presStyleCnt="0"/>
      <dgm:spPr/>
    </dgm:pt>
    <dgm:pt modelId="{9CA995FA-D615-4F8D-90B9-69650EDF9635}" type="pres">
      <dgm:prSet presAssocID="{69955EE7-B48C-4B34-BF11-344ABB301F2D}" presName="node" presStyleLbl="node1" presStyleIdx="1" presStyleCnt="6">
        <dgm:presLayoutVars>
          <dgm:bulletEnabled val="1"/>
        </dgm:presLayoutVars>
      </dgm:prSet>
      <dgm:spPr/>
    </dgm:pt>
    <dgm:pt modelId="{05663589-444D-446A-A52B-508AE8BCB8E7}" type="pres">
      <dgm:prSet presAssocID="{31A7D335-A31C-4FBA-A739-B4D31ECDCDA3}" presName="sibTrans" presStyleCnt="0"/>
      <dgm:spPr/>
    </dgm:pt>
    <dgm:pt modelId="{FBF7F3D4-7F55-4005-BFE4-DB9016E15AE4}" type="pres">
      <dgm:prSet presAssocID="{3711D5BE-2063-48D9-A31B-9C3DD2C17909}" presName="node" presStyleLbl="node1" presStyleIdx="2" presStyleCnt="6">
        <dgm:presLayoutVars>
          <dgm:bulletEnabled val="1"/>
        </dgm:presLayoutVars>
      </dgm:prSet>
      <dgm:spPr/>
    </dgm:pt>
    <dgm:pt modelId="{056F3B07-2711-481D-8A1E-327A59B2E1C8}" type="pres">
      <dgm:prSet presAssocID="{99BAFAAD-700A-4550-927D-3CE7F9357CC7}" presName="sibTrans" presStyleCnt="0"/>
      <dgm:spPr/>
    </dgm:pt>
    <dgm:pt modelId="{4A573F16-B001-4FFE-8EE8-7194EB0ED94D}" type="pres">
      <dgm:prSet presAssocID="{44D62883-A9B0-4881-82B0-84296C0AFC3B}" presName="node" presStyleLbl="node1" presStyleIdx="3" presStyleCnt="6">
        <dgm:presLayoutVars>
          <dgm:bulletEnabled val="1"/>
        </dgm:presLayoutVars>
      </dgm:prSet>
      <dgm:spPr>
        <a:xfrm>
          <a:off x="913260" y="1927052"/>
          <a:ext cx="2750160" cy="1650096"/>
        </a:xfrm>
        <a:prstGeom prst="rect">
          <a:avLst/>
        </a:prstGeom>
      </dgm:spPr>
    </dgm:pt>
    <dgm:pt modelId="{39722D75-E148-4B7C-B771-2D82AA18AF63}" type="pres">
      <dgm:prSet presAssocID="{98C612DE-A3FA-4950-8FD9-BDA02DA6265C}" presName="sibTrans" presStyleCnt="0"/>
      <dgm:spPr/>
    </dgm:pt>
    <dgm:pt modelId="{A56E6149-BF25-44D2-988D-54C60F4D7DC7}" type="pres">
      <dgm:prSet presAssocID="{4C5CDD39-B243-4E28-8420-8A728B5919BE}" presName="node" presStyleLbl="node1" presStyleIdx="4" presStyleCnt="6">
        <dgm:presLayoutVars>
          <dgm:bulletEnabled val="1"/>
        </dgm:presLayoutVars>
      </dgm:prSet>
      <dgm:spPr>
        <a:xfrm>
          <a:off x="3938436" y="1927052"/>
          <a:ext cx="2750160" cy="1650096"/>
        </a:xfrm>
        <a:prstGeom prst="rect">
          <a:avLst/>
        </a:prstGeom>
      </dgm:spPr>
    </dgm:pt>
    <dgm:pt modelId="{25CBAE69-2E82-4E16-950B-E33221D04A05}" type="pres">
      <dgm:prSet presAssocID="{C4977390-BF3A-498A-AE3C-54A252FF74CE}" presName="sibTrans" presStyleCnt="0"/>
      <dgm:spPr/>
    </dgm:pt>
    <dgm:pt modelId="{E90429BF-B987-400F-8190-C191732FFDDC}" type="pres">
      <dgm:prSet presAssocID="{32C5F14B-3244-4881-8532-AA61D62A2DFE}" presName="node" presStyleLbl="node1" presStyleIdx="5" presStyleCnt="6">
        <dgm:presLayoutVars>
          <dgm:bulletEnabled val="1"/>
        </dgm:presLayoutVars>
      </dgm:prSet>
      <dgm:spPr/>
    </dgm:pt>
  </dgm:ptLst>
  <dgm:cxnLst>
    <dgm:cxn modelId="{F7E13704-ACBA-44F1-B5B6-4025395A5E71}" type="presOf" srcId="{32C5F14B-3244-4881-8532-AA61D62A2DFE}" destId="{E90429BF-B987-400F-8190-C191732FFDDC}" srcOrd="0" destOrd="0" presId="urn:microsoft.com/office/officeart/2005/8/layout/default"/>
    <dgm:cxn modelId="{C63D7E26-FCCB-41B3-9BF7-21BCFE42D9CB}" srcId="{5641D95A-9E66-47CF-A466-076A3C15A368}" destId="{63BC4EC7-5309-4C84-835B-DA103B1FD7B5}" srcOrd="0" destOrd="0" parTransId="{7621AC6A-00D4-46C5-81AC-5192E5A9138C}" sibTransId="{714AEC78-3046-4AEE-8F37-D54898735179}"/>
    <dgm:cxn modelId="{89806835-A922-40BE-8355-FD3CD36EC990}" type="presOf" srcId="{44D62883-A9B0-4881-82B0-84296C0AFC3B}" destId="{4A573F16-B001-4FFE-8EE8-7194EB0ED94D}" srcOrd="0" destOrd="0" presId="urn:microsoft.com/office/officeart/2005/8/layout/default"/>
    <dgm:cxn modelId="{940DFB3F-7337-4BA8-AC6A-C9D537AE6771}" srcId="{5641D95A-9E66-47CF-A466-076A3C15A368}" destId="{44D62883-A9B0-4881-82B0-84296C0AFC3B}" srcOrd="3" destOrd="0" parTransId="{97CB965C-EB79-414C-8DAC-BE99A30C7A4C}" sibTransId="{98C612DE-A3FA-4950-8FD9-BDA02DA6265C}"/>
    <dgm:cxn modelId="{DE23074B-1CCE-407A-96A3-1BBBBE397BC5}" srcId="{5641D95A-9E66-47CF-A466-076A3C15A368}" destId="{69955EE7-B48C-4B34-BF11-344ABB301F2D}" srcOrd="1" destOrd="0" parTransId="{A8E5A00D-BE91-4088-B12D-92EA486C5AA6}" sibTransId="{31A7D335-A31C-4FBA-A739-B4D31ECDCDA3}"/>
    <dgm:cxn modelId="{681C1350-2101-4164-B35E-B63C27D4B12B}" srcId="{5641D95A-9E66-47CF-A466-076A3C15A368}" destId="{3711D5BE-2063-48D9-A31B-9C3DD2C17909}" srcOrd="2" destOrd="0" parTransId="{3283D941-8CE1-4312-8A01-DBFDE0E38E9F}" sibTransId="{99BAFAAD-700A-4550-927D-3CE7F9357CC7}"/>
    <dgm:cxn modelId="{BDB94A98-EC00-4CA5-AD1E-F38591511711}" type="presOf" srcId="{4C5CDD39-B243-4E28-8420-8A728B5919BE}" destId="{A56E6149-BF25-44D2-988D-54C60F4D7DC7}" srcOrd="0" destOrd="0" presId="urn:microsoft.com/office/officeart/2005/8/layout/default"/>
    <dgm:cxn modelId="{08BBF59D-9EA7-47EC-9AE1-AAB3BBD82640}" type="presOf" srcId="{63BC4EC7-5309-4C84-835B-DA103B1FD7B5}" destId="{87046B6C-971B-4B7F-B6CC-DEB7AAEA9CAD}" srcOrd="0" destOrd="0" presId="urn:microsoft.com/office/officeart/2005/8/layout/default"/>
    <dgm:cxn modelId="{1B2E98B1-05C4-4420-BC3F-0508AB60501E}" type="presOf" srcId="{3711D5BE-2063-48D9-A31B-9C3DD2C17909}" destId="{FBF7F3D4-7F55-4005-BFE4-DB9016E15AE4}" srcOrd="0" destOrd="0" presId="urn:microsoft.com/office/officeart/2005/8/layout/default"/>
    <dgm:cxn modelId="{D05D2FB3-2ADF-4219-B4FF-D3024A1E7566}" type="presOf" srcId="{69955EE7-B48C-4B34-BF11-344ABB301F2D}" destId="{9CA995FA-D615-4F8D-90B9-69650EDF9635}" srcOrd="0" destOrd="0" presId="urn:microsoft.com/office/officeart/2005/8/layout/default"/>
    <dgm:cxn modelId="{D6E342BC-28F5-44DD-8F7B-21FEF0FBF745}" srcId="{5641D95A-9E66-47CF-A466-076A3C15A368}" destId="{32C5F14B-3244-4881-8532-AA61D62A2DFE}" srcOrd="5" destOrd="0" parTransId="{BF098FB9-46C5-4F18-A64F-4091735C403F}" sibTransId="{F590FC17-E3D4-4232-BD28-7ED72D5A5EB0}"/>
    <dgm:cxn modelId="{A340FBC6-B479-4925-8B73-816ECA35EABC}" type="presOf" srcId="{5641D95A-9E66-47CF-A466-076A3C15A368}" destId="{EB7938D7-5347-4570-957C-5529F824C8D0}" srcOrd="0" destOrd="0" presId="urn:microsoft.com/office/officeart/2005/8/layout/default"/>
    <dgm:cxn modelId="{50BB1AE9-1766-49BC-AE87-5567481BA66F}" srcId="{5641D95A-9E66-47CF-A466-076A3C15A368}" destId="{4C5CDD39-B243-4E28-8420-8A728B5919BE}" srcOrd="4" destOrd="0" parTransId="{3CA6934D-0452-4E77-A1AB-6712F2E60EB0}" sibTransId="{C4977390-BF3A-498A-AE3C-54A252FF74CE}"/>
    <dgm:cxn modelId="{1E6CC064-5D10-46B9-B5A0-D69AB145BCAF}" type="presParOf" srcId="{EB7938D7-5347-4570-957C-5529F824C8D0}" destId="{87046B6C-971B-4B7F-B6CC-DEB7AAEA9CAD}" srcOrd="0" destOrd="0" presId="urn:microsoft.com/office/officeart/2005/8/layout/default"/>
    <dgm:cxn modelId="{6160E357-42A9-4F1B-ADFA-6630C16F343D}" type="presParOf" srcId="{EB7938D7-5347-4570-957C-5529F824C8D0}" destId="{ABF1340E-88DF-44AB-8BA7-0D0B67D18765}" srcOrd="1" destOrd="0" presId="urn:microsoft.com/office/officeart/2005/8/layout/default"/>
    <dgm:cxn modelId="{F1D4B65F-0F72-43A6-BD68-27F19C105F48}" type="presParOf" srcId="{EB7938D7-5347-4570-957C-5529F824C8D0}" destId="{9CA995FA-D615-4F8D-90B9-69650EDF9635}" srcOrd="2" destOrd="0" presId="urn:microsoft.com/office/officeart/2005/8/layout/default"/>
    <dgm:cxn modelId="{014431D7-7713-4FFF-B4B8-94059BD4DE73}" type="presParOf" srcId="{EB7938D7-5347-4570-957C-5529F824C8D0}" destId="{05663589-444D-446A-A52B-508AE8BCB8E7}" srcOrd="3" destOrd="0" presId="urn:microsoft.com/office/officeart/2005/8/layout/default"/>
    <dgm:cxn modelId="{C4F5AB1C-E27E-4E72-9162-BFF31B944D5D}" type="presParOf" srcId="{EB7938D7-5347-4570-957C-5529F824C8D0}" destId="{FBF7F3D4-7F55-4005-BFE4-DB9016E15AE4}" srcOrd="4" destOrd="0" presId="urn:microsoft.com/office/officeart/2005/8/layout/default"/>
    <dgm:cxn modelId="{38978091-D3D6-49C6-9F5A-B726FE2FA946}" type="presParOf" srcId="{EB7938D7-5347-4570-957C-5529F824C8D0}" destId="{056F3B07-2711-481D-8A1E-327A59B2E1C8}" srcOrd="5" destOrd="0" presId="urn:microsoft.com/office/officeart/2005/8/layout/default"/>
    <dgm:cxn modelId="{50A4DE35-A4BE-4C6F-8656-22D7B06F404C}" type="presParOf" srcId="{EB7938D7-5347-4570-957C-5529F824C8D0}" destId="{4A573F16-B001-4FFE-8EE8-7194EB0ED94D}" srcOrd="6" destOrd="0" presId="urn:microsoft.com/office/officeart/2005/8/layout/default"/>
    <dgm:cxn modelId="{D1614946-ECD7-4E78-BFC7-3E34DE9CC9DC}" type="presParOf" srcId="{EB7938D7-5347-4570-957C-5529F824C8D0}" destId="{39722D75-E148-4B7C-B771-2D82AA18AF63}" srcOrd="7" destOrd="0" presId="urn:microsoft.com/office/officeart/2005/8/layout/default"/>
    <dgm:cxn modelId="{5C73C226-30C8-4B0E-A48B-13E42B2A249F}" type="presParOf" srcId="{EB7938D7-5347-4570-957C-5529F824C8D0}" destId="{A56E6149-BF25-44D2-988D-54C60F4D7DC7}" srcOrd="8" destOrd="0" presId="urn:microsoft.com/office/officeart/2005/8/layout/default"/>
    <dgm:cxn modelId="{BC751C5D-51EF-4768-9F64-23D9161C3D19}" type="presParOf" srcId="{EB7938D7-5347-4570-957C-5529F824C8D0}" destId="{25CBAE69-2E82-4E16-950B-E33221D04A05}" srcOrd="9" destOrd="0" presId="urn:microsoft.com/office/officeart/2005/8/layout/default"/>
    <dgm:cxn modelId="{3B65E53F-C5B5-42F6-8F71-E60B429CB4C2}" type="presParOf" srcId="{EB7938D7-5347-4570-957C-5529F824C8D0}" destId="{E90429BF-B987-400F-8190-C191732FFDD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7149533" y="-2898302"/>
          <a:ext cx="639216" cy="6597189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b="0" i="0" kern="1200" dirty="0">
              <a:latin typeface="Calibri"/>
              <a:cs typeface="Calibri"/>
            </a:rPr>
            <a:t>Dificuldade para criação de senhas seguras</a:t>
          </a:r>
          <a:endParaRPr lang="pt-BR" sz="2400" kern="1200" noProof="0" dirty="0">
            <a:latin typeface="Calibri"/>
            <a:ea typeface="Tahoma" panose="020B0604030504040204" pitchFamily="34" charset="0"/>
            <a:cs typeface="Calibri"/>
          </a:endParaRPr>
        </a:p>
      </dsp:txBody>
      <dsp:txXfrm rot="-5400000">
        <a:off x="4170547" y="111888"/>
        <a:ext cx="6565985" cy="576808"/>
      </dsp:txXfrm>
    </dsp:sp>
    <dsp:sp modelId="{3230722F-B757-4673-BD2F-9D4BAB5CEE8D}">
      <dsp:nvSpPr>
        <dsp:cNvPr id="0" name=""/>
        <dsp:cNvSpPr/>
      </dsp:nvSpPr>
      <dsp:spPr>
        <a:xfrm>
          <a:off x="3184" y="390"/>
          <a:ext cx="4167361" cy="7998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noProof="0" dirty="0">
              <a:latin typeface="Calibri"/>
              <a:ea typeface="Tahoma"/>
              <a:cs typeface="Calibri"/>
            </a:rPr>
            <a:t>Qual é o problema?</a:t>
          </a:r>
        </a:p>
      </dsp:txBody>
      <dsp:txXfrm>
        <a:off x="42227" y="39433"/>
        <a:ext cx="4089275" cy="7217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FA37CB-2DFC-4864-A9FE-21B5748F0E8C}">
      <dsp:nvSpPr>
        <dsp:cNvPr id="0" name=""/>
        <dsp:cNvSpPr/>
      </dsp:nvSpPr>
      <dsp:spPr>
        <a:xfrm>
          <a:off x="1688434" y="252852"/>
          <a:ext cx="5018146" cy="1742736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6B880-FAEC-44FB-A483-0DCDBF8ABF85}">
      <dsp:nvSpPr>
        <dsp:cNvPr id="0" name=""/>
        <dsp:cNvSpPr/>
      </dsp:nvSpPr>
      <dsp:spPr>
        <a:xfrm>
          <a:off x="3719032" y="4634651"/>
          <a:ext cx="972509" cy="622405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8FD39D-644B-4947-89C8-652582AF8C59}">
      <dsp:nvSpPr>
        <dsp:cNvPr id="0" name=""/>
        <dsp:cNvSpPr/>
      </dsp:nvSpPr>
      <dsp:spPr>
        <a:xfrm>
          <a:off x="1871265" y="4966494"/>
          <a:ext cx="4668043" cy="1167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>
              <a:latin typeface="Calibri" panose="020F0502020204030204" pitchFamily="34" charset="0"/>
              <a:cs typeface="Calibri" panose="020F0502020204030204" pitchFamily="34" charset="0"/>
            </a:rPr>
            <a:t>Criar senhas seguras</a:t>
          </a:r>
        </a:p>
      </dsp:txBody>
      <dsp:txXfrm>
        <a:off x="1871265" y="4966494"/>
        <a:ext cx="4668043" cy="1167010"/>
      </dsp:txXfrm>
    </dsp:sp>
    <dsp:sp modelId="{ADA27A09-FD66-440D-A115-83A82992111D}">
      <dsp:nvSpPr>
        <dsp:cNvPr id="0" name=""/>
        <dsp:cNvSpPr/>
      </dsp:nvSpPr>
      <dsp:spPr>
        <a:xfrm>
          <a:off x="3524011" y="2328832"/>
          <a:ext cx="1529005" cy="1529005"/>
        </a:xfrm>
        <a:prstGeom prst="ellipse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Quiz</a:t>
          </a:r>
        </a:p>
      </dsp:txBody>
      <dsp:txXfrm>
        <a:off x="3747929" y="2552750"/>
        <a:ext cx="1081169" cy="1081169"/>
      </dsp:txXfrm>
    </dsp:sp>
    <dsp:sp modelId="{DC368EFC-CEF6-4609-82D0-F9089EEBAE3D}">
      <dsp:nvSpPr>
        <dsp:cNvPr id="0" name=""/>
        <dsp:cNvSpPr/>
      </dsp:nvSpPr>
      <dsp:spPr>
        <a:xfrm>
          <a:off x="2195080" y="778798"/>
          <a:ext cx="1750516" cy="1750516"/>
        </a:xfrm>
        <a:prstGeom prst="ellipse">
          <a:avLst/>
        </a:prstGeom>
        <a:solidFill>
          <a:schemeClr val="accent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Informações</a:t>
          </a:r>
          <a:r>
            <a:rPr lang="pt-BR" sz="1600" kern="1200" dirty="0">
              <a:latin typeface="Calibri" panose="020F0502020204030204" pitchFamily="34" charset="0"/>
              <a:cs typeface="Calibri" panose="020F0502020204030204" pitchFamily="34" charset="0"/>
            </a:rPr>
            <a:t> sobre segurança</a:t>
          </a:r>
        </a:p>
      </dsp:txBody>
      <dsp:txXfrm>
        <a:off x="2451437" y="1035155"/>
        <a:ext cx="1237802" cy="1237802"/>
      </dsp:txXfrm>
    </dsp:sp>
    <dsp:sp modelId="{DB4A0F2B-53E0-42B4-BFD1-2B83DEC512F0}">
      <dsp:nvSpPr>
        <dsp:cNvPr id="0" name=""/>
        <dsp:cNvSpPr/>
      </dsp:nvSpPr>
      <dsp:spPr>
        <a:xfrm>
          <a:off x="4239310" y="548172"/>
          <a:ext cx="1670955" cy="1670937"/>
        </a:xfrm>
        <a:prstGeom prst="ellipse">
          <a:avLst/>
        </a:prstGeom>
        <a:solidFill>
          <a:schemeClr val="accent5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Avaliar</a:t>
          </a:r>
          <a:r>
            <a:rPr lang="pt-BR" sz="1600" kern="1200" dirty="0">
              <a:latin typeface="Calibri" panose="020F0502020204030204" pitchFamily="34" charset="0"/>
              <a:cs typeface="Calibri" panose="020F0502020204030204" pitchFamily="34" charset="0"/>
            </a:rPr>
            <a:t> senha +</a:t>
          </a:r>
          <a:br>
            <a:rPr lang="pt-BR" sz="1600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pt-BR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Sugerir</a:t>
          </a:r>
          <a:r>
            <a:rPr lang="pt-BR" sz="1600" kern="1200" dirty="0">
              <a:latin typeface="Calibri" panose="020F0502020204030204" pitchFamily="34" charset="0"/>
              <a:cs typeface="Calibri" panose="020F0502020204030204" pitchFamily="34" charset="0"/>
            </a:rPr>
            <a:t> senha forte</a:t>
          </a:r>
        </a:p>
      </dsp:txBody>
      <dsp:txXfrm>
        <a:off x="4484016" y="792875"/>
        <a:ext cx="1181543" cy="1181531"/>
      </dsp:txXfrm>
    </dsp:sp>
    <dsp:sp modelId="{70231133-779E-49F6-ACB3-5212FEF1A124}">
      <dsp:nvSpPr>
        <dsp:cNvPr id="0" name=""/>
        <dsp:cNvSpPr/>
      </dsp:nvSpPr>
      <dsp:spPr>
        <a:xfrm>
          <a:off x="1482262" y="38900"/>
          <a:ext cx="5446050" cy="435684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966375" y="-2754190"/>
          <a:ext cx="796370" cy="650481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Pessoas entre </a:t>
          </a:r>
          <a:r>
            <a:rPr lang="pt-BR" sz="24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15 e 65 anos</a:t>
          </a:r>
          <a:r>
            <a:rPr lang="pt-BR" sz="2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, que fazem uso frequente de serviços web</a:t>
          </a:r>
          <a:endParaRPr lang="pt-BR" sz="2400" b="0" i="0" kern="1200" noProof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sp:txBody>
      <dsp:txXfrm rot="-5400000">
        <a:off x="4112152" y="138909"/>
        <a:ext cx="6465940" cy="718618"/>
      </dsp:txXfrm>
    </dsp:sp>
    <dsp:sp modelId="{3230722F-B757-4673-BD2F-9D4BAB5CEE8D}">
      <dsp:nvSpPr>
        <dsp:cNvPr id="0" name=""/>
        <dsp:cNvSpPr/>
      </dsp:nvSpPr>
      <dsp:spPr>
        <a:xfrm>
          <a:off x="3140" y="53246"/>
          <a:ext cx="4109011" cy="88994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Qual é o publico alvo?</a:t>
          </a:r>
        </a:p>
      </dsp:txBody>
      <dsp:txXfrm>
        <a:off x="46583" y="96689"/>
        <a:ext cx="4022125" cy="8030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046B6C-971B-4B7F-B6CC-DEB7AAEA9CAD}">
      <dsp:nvSpPr>
        <dsp:cNvPr id="0" name=""/>
        <dsp:cNvSpPr/>
      </dsp:nvSpPr>
      <dsp:spPr>
        <a:xfrm>
          <a:off x="0" y="688870"/>
          <a:ext cx="3514740" cy="2108844"/>
        </a:xfrm>
        <a:prstGeom prst="rect">
          <a:avLst/>
        </a:prstGeom>
        <a:solidFill>
          <a:schemeClr val="accent3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pt-BR" sz="20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Inúmeras ocorrências de vazamento de dados</a:t>
          </a:r>
          <a:endParaRPr lang="pt-BR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688870"/>
        <a:ext cx="3514740" cy="2108844"/>
      </dsp:txXfrm>
    </dsp:sp>
    <dsp:sp modelId="{9CA995FA-D615-4F8D-90B9-69650EDF9635}">
      <dsp:nvSpPr>
        <dsp:cNvPr id="0" name=""/>
        <dsp:cNvSpPr/>
      </dsp:nvSpPr>
      <dsp:spPr>
        <a:xfrm>
          <a:off x="3866214" y="688870"/>
          <a:ext cx="3514740" cy="2108844"/>
        </a:xfrm>
        <a:prstGeom prst="rect">
          <a:avLst/>
        </a:prstGeom>
        <a:solidFill>
          <a:schemeClr val="accent3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Falta de conhecimento básico para a criação de senhas fortes</a:t>
          </a:r>
          <a:endParaRPr lang="pt-br" sz="2000" kern="1200" dirty="0">
            <a:latin typeface="Calibri" panose="020F0502020204030204" pitchFamily="34" charset="0"/>
            <a:ea typeface="Tahoma" panose="020B0604030504040204" pitchFamily="34" charset="0"/>
            <a:cs typeface="Calibri" panose="020F0502020204030204" pitchFamily="34" charset="0"/>
          </a:endParaRPr>
        </a:p>
      </dsp:txBody>
      <dsp:txXfrm>
        <a:off x="3866214" y="688870"/>
        <a:ext cx="3514740" cy="2108844"/>
      </dsp:txXfrm>
    </dsp:sp>
    <dsp:sp modelId="{FBF7F3D4-7F55-4005-BFE4-DB9016E15AE4}">
      <dsp:nvSpPr>
        <dsp:cNvPr id="0" name=""/>
        <dsp:cNvSpPr/>
      </dsp:nvSpPr>
      <dsp:spPr>
        <a:xfrm>
          <a:off x="7732428" y="688870"/>
          <a:ext cx="3514740" cy="2108844"/>
        </a:xfrm>
        <a:prstGeom prst="rect">
          <a:avLst/>
        </a:prstGeom>
        <a:solidFill>
          <a:schemeClr val="accent3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rPr>
            <a:t>Uso de padrões primários: </a:t>
          </a:r>
          <a:r>
            <a:rPr lang="pt-BR" sz="20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“123456”, “abc12345”, “a1b2c3d4e5”</a:t>
          </a:r>
          <a:endParaRPr lang="pt-BR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732428" y="688870"/>
        <a:ext cx="3514740" cy="2108844"/>
      </dsp:txXfrm>
    </dsp:sp>
    <dsp:sp modelId="{4A573F16-B001-4FFE-8EE8-7194EB0ED94D}">
      <dsp:nvSpPr>
        <dsp:cNvPr id="0" name=""/>
        <dsp:cNvSpPr/>
      </dsp:nvSpPr>
      <dsp:spPr>
        <a:xfrm>
          <a:off x="0" y="3149189"/>
          <a:ext cx="3514740" cy="2108844"/>
        </a:xfrm>
        <a:prstGeom prst="rect">
          <a:avLst/>
        </a:prstGeom>
        <a:solidFill>
          <a:srgbClr val="27CED7">
            <a:lumMod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u="sng" kern="1200" dirty="0">
              <a:latin typeface="Calibri" panose="020F0502020204030204" pitchFamily="34" charset="0"/>
              <a:cs typeface="Calibri" panose="020F0502020204030204" pitchFamily="34" charset="0"/>
            </a:rPr>
            <a:t>Pesquisa da Kaspersky Lab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1. Utilização de mesma senha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2. Senhas fracas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3. Armazenamento ruim</a:t>
          </a:r>
          <a:endParaRPr lang="pt-BR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3149189"/>
        <a:ext cx="3514740" cy="2108844"/>
      </dsp:txXfrm>
    </dsp:sp>
    <dsp:sp modelId="{A56E6149-BF25-44D2-988D-54C60F4D7DC7}">
      <dsp:nvSpPr>
        <dsp:cNvPr id="0" name=""/>
        <dsp:cNvSpPr/>
      </dsp:nvSpPr>
      <dsp:spPr>
        <a:xfrm>
          <a:off x="3866214" y="3149189"/>
          <a:ext cx="3514740" cy="2108844"/>
        </a:xfrm>
        <a:prstGeom prst="rect">
          <a:avLst/>
        </a:prstGeom>
        <a:solidFill>
          <a:srgbClr val="27CED7">
            <a:lumMod val="50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Criação de senhas fortes é considerada como um desafio para os usuários</a:t>
          </a:r>
          <a:endParaRPr lang="pt-BR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866214" y="3149189"/>
        <a:ext cx="3514740" cy="2108844"/>
      </dsp:txXfrm>
    </dsp:sp>
    <dsp:sp modelId="{E90429BF-B987-400F-8190-C191732FFDDC}">
      <dsp:nvSpPr>
        <dsp:cNvPr id="0" name=""/>
        <dsp:cNvSpPr/>
      </dsp:nvSpPr>
      <dsp:spPr>
        <a:xfrm>
          <a:off x="7732428" y="3149189"/>
          <a:ext cx="3514740" cy="2108844"/>
        </a:xfrm>
        <a:prstGeom prst="rect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03200">
            <a:schemeClr val="tx1">
              <a:alpha val="6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Calibri" panose="020F0502020204030204" pitchFamily="34" charset="0"/>
              <a:cs typeface="Calibri" panose="020F0502020204030204" pitchFamily="34" charset="0"/>
            </a:rPr>
            <a:t>O projeto justifica-se por ser uma opção viável para automatizar a criação de senhas fortes e disponibilizá-las para os usuários</a:t>
          </a:r>
        </a:p>
      </dsp:txBody>
      <dsp:txXfrm>
        <a:off x="7732428" y="3149189"/>
        <a:ext cx="3514740" cy="2108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947F2B1-E2BA-4CED-821E-46D9EECC5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25549B-65C1-4BEA-996B-FAC71F7089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B266-F467-492B-9CB1-9D8DAE746656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1A06E0-82A3-4C94-B558-074B3248DF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170E91-12FF-42BD-8BDC-7AF2690C42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62FC-A62D-4526-B7F3-A3D1B8D0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98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C4594-5209-43CD-867D-84E7774A7507}" type="datetimeFigureOut">
              <a:rPr lang="pt-BR" smtClean="0"/>
              <a:t>11/12/2022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7D9D4-EF1E-4C2E-9DBA-ADFF91DD647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8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5870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541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2977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6822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80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527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36D024B-6521-43EE-B75B-026EF60BA7AA}" type="datetime1">
              <a:rPr lang="pt-BR" noProof="0" smtClean="0"/>
              <a:t>11/12/2022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D46644-0C8C-4B2E-8369-CCEA0EB26CA8}" type="datetime1">
              <a:rPr lang="pt-BR" noProof="0" smtClean="0"/>
              <a:t>11/12/2022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BEA7F-1AFB-49DD-A3F1-64E1620E51B2}" type="datetime1">
              <a:rPr lang="pt-BR" noProof="0" smtClean="0"/>
              <a:t>11/12/2022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47D19-B5A2-4A09-8BCF-61189AC8F394}" type="datetime1">
              <a:rPr lang="pt-BR" noProof="0" smtClean="0"/>
              <a:t>11/12/2022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D303F-115C-4AB0-BF64-F84AF60E4332}" type="datetime1">
              <a:rPr lang="pt-BR" noProof="0" smtClean="0"/>
              <a:t>11/12/2022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96294-876E-45EB-8002-578B34D9D72B}" type="datetime1">
              <a:rPr lang="pt-BR" noProof="0" smtClean="0"/>
              <a:t>11/12/2022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8C094-59C3-4D57-80C2-C16021DBB375}" type="datetime1">
              <a:rPr lang="pt-BR" noProof="0" smtClean="0"/>
              <a:t>11/12/2022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E65B06-1465-42AE-BF94-C0F0F1ABA3D0}" type="datetime1">
              <a:rPr lang="pt-BR" noProof="0" smtClean="0"/>
              <a:t>11/12/2022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4C83B-3B65-45AF-99D0-468CEDD0DC72}" type="datetime1">
              <a:rPr lang="pt-BR" noProof="0" smtClean="0"/>
              <a:t>11/12/2022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C596BE-B23C-4E59-BC1A-9483DC8394B5}" type="datetime1">
              <a:rPr lang="pt-BR" noProof="0" smtClean="0"/>
              <a:t>11/12/2022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D7BE37-C264-483A-9871-139F2D8C2CAC}" type="datetime1">
              <a:rPr lang="pt-BR" noProof="0" smtClean="0"/>
              <a:t>11/12/2022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F9FE5-D85B-40F6-BDA0-C55FD244BAE0}" type="datetime1">
              <a:rPr lang="pt-BR" noProof="0" smtClean="0"/>
              <a:t>11/12/2022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1AF743-7AA7-4A27-A8F7-F31693243353}" type="datetime1">
              <a:rPr lang="pt-BR" noProof="0" smtClean="0"/>
              <a:t>11/12/2022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1EAB95-A7A3-4242-8365-938AB69D927B}" type="datetime1">
              <a:rPr lang="pt-BR" noProof="0" smtClean="0"/>
              <a:t>11/12/2022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E8544A-C266-48C9-A6C9-13B162D21F47}" type="datetime1">
              <a:rPr lang="pt-BR" noProof="0" smtClean="0"/>
              <a:t>11/12/2022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205157-E6F1-45B4-B896-DE2A344F09C6}" type="datetime1">
              <a:rPr lang="pt-BR" noProof="0" smtClean="0"/>
              <a:t>11/12/2022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1F8E9B-B567-4425-A671-20F07253D543}" type="datetime1">
              <a:rPr lang="pt-BR" noProof="0" smtClean="0"/>
              <a:t>11/12/2022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B1C55FA-99E2-4221-8083-01517F2C3AC3}" type="datetime1">
              <a:rPr lang="pt-BR" noProof="0" smtClean="0"/>
              <a:t>11/12/2022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805380"/>
            <a:ext cx="8791575" cy="1922756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5400" dirty="0">
                <a:latin typeface="Rockwell" panose="02060603020205020403" pitchFamily="18" charset="0"/>
              </a:rPr>
              <a:t>infosec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8975" y="2916238"/>
            <a:ext cx="3629024" cy="2133599"/>
          </a:xfrm>
        </p:spPr>
        <p:txBody>
          <a:bodyPr rtlCol="0">
            <a:normAutofit/>
          </a:bodyPr>
          <a:lstStyle/>
          <a:p>
            <a:pPr algn="r" rtl="0"/>
            <a:r>
              <a:rPr lang="pt-BR" sz="13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Amanda de Almeida Silva</a:t>
            </a:r>
          </a:p>
          <a:p>
            <a:pPr algn="r" rtl="0"/>
            <a:r>
              <a:rPr lang="pt-BR" sz="13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Diego ruas Toledo</a:t>
            </a:r>
          </a:p>
          <a:p>
            <a:pPr algn="r" rtl="0"/>
            <a:r>
              <a:rPr lang="pt-BR" sz="13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Flávio Martins da Cruz</a:t>
            </a:r>
          </a:p>
          <a:p>
            <a:pPr algn="r" rtl="0"/>
            <a:r>
              <a:rPr lang="pt-BR" sz="13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Lucas Delmasquio Silva</a:t>
            </a:r>
          </a:p>
          <a:p>
            <a:pPr algn="r" rtl="0"/>
            <a:r>
              <a:rPr lang="pt-BR" sz="13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Mateus Borges Martins da Silva</a:t>
            </a:r>
          </a:p>
          <a:p>
            <a:pPr algn="r" rtl="0"/>
            <a:endParaRPr lang="pt-BR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rtl="0"/>
            <a:endParaRPr lang="pt-BR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rtl="0"/>
            <a:endParaRPr lang="pt-BR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rtl="0"/>
            <a:endParaRPr lang="pt-BR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B1C7566-BE1C-C60C-66EB-F0DE90AA2913}"/>
              </a:ext>
            </a:extLst>
          </p:cNvPr>
          <p:cNvSpPr txBox="1"/>
          <p:nvPr/>
        </p:nvSpPr>
        <p:spPr>
          <a:xfrm>
            <a:off x="2319337" y="5690894"/>
            <a:ext cx="7553325" cy="885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Projeto: Desenvolvimento de Aplicação Web Front-End (Eixo 1)</a:t>
            </a:r>
          </a:p>
          <a:p>
            <a:pPr algn="ctr">
              <a:lnSpc>
                <a:spcPct val="150000"/>
              </a:lnSpc>
            </a:pPr>
            <a:r>
              <a:rPr lang="pt-BR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Orientadora: Joyce Christina de Paiva Carvalho</a:t>
            </a:r>
          </a:p>
          <a:p>
            <a:pPr algn="ctr">
              <a:lnSpc>
                <a:spcPct val="150000"/>
              </a:lnSpc>
            </a:pPr>
            <a:r>
              <a:rPr lang="pt-BR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PUC Minas Virtual - Turma 02 - 2022/2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3782801-1D38-CF9D-3014-145300505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9338" y="5690894"/>
            <a:ext cx="981212" cy="9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837" y="-632747"/>
            <a:ext cx="3856037" cy="1639884"/>
          </a:xfrm>
        </p:spPr>
        <p:txBody>
          <a:bodyPr rtlCol="0" anchor="b">
            <a:normAutofit/>
          </a:bodyPr>
          <a:lstStyle/>
          <a:p>
            <a:pPr algn="ctr"/>
            <a:r>
              <a:rPr lang="pt-BR" sz="4000" b="1" kern="1200" cap="all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quiz</a:t>
            </a:r>
            <a:endParaRPr lang="pt-BR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C146926-194C-99F1-E4B5-0EE50C8BE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0088" y="1534318"/>
            <a:ext cx="3856037" cy="482838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60000"/>
              </a:lnSpc>
              <a:spcAft>
                <a:spcPts val="600"/>
              </a:spcAft>
              <a:buSzPct val="125000"/>
            </a:pPr>
            <a:r>
              <a:rPr lang="pt-BR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Nesta área temos um quiz em que você pode testar seus conhecimentos sobre a segurança da informação. </a:t>
            </a:r>
          </a:p>
          <a:p>
            <a:pPr algn="just">
              <a:lnSpc>
                <a:spcPct val="160000"/>
              </a:lnSpc>
              <a:spcAft>
                <a:spcPts val="600"/>
              </a:spcAft>
              <a:buSzPct val="125000"/>
            </a:pPr>
            <a:r>
              <a:rPr lang="pt-BR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final, é possível  acessar os comentários sobre todas as questões apresentadas no quiz.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BE0CA00-CF58-846D-8D0F-84B9F6D8DB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7" r="5658"/>
          <a:stretch/>
        </p:blipFill>
        <p:spPr>
          <a:xfrm>
            <a:off x="6278181" y="571500"/>
            <a:ext cx="4731203" cy="2619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8BD041-2015-4B29-BE31-45DBEEA6D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181" y="3564146"/>
            <a:ext cx="4731202" cy="304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32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2A160-EB42-A209-2372-276036735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7981" y="-526206"/>
            <a:ext cx="3856037" cy="1639884"/>
          </a:xfrm>
        </p:spPr>
        <p:txBody>
          <a:bodyPr rtlCol="0" anchor="b">
            <a:normAutofit/>
          </a:bodyPr>
          <a:lstStyle/>
          <a:p>
            <a:pPr algn="ctr"/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Conclusão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0A72E7-8CC3-1BA8-6C5B-D17675871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3358" y="1493706"/>
            <a:ext cx="10227311" cy="504044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chegarmos ao resultado final do projeto, passamos por diversos desafio, desde a primeira etapa, usando apenas HTML e CSS, quanto na parte de programação, utilizando Javascript.</a:t>
            </a:r>
          </a:p>
          <a:p>
            <a:pPr algn="just">
              <a:lnSpc>
                <a:spcPct val="150000"/>
              </a:lnSpc>
            </a:pPr>
            <a:r>
              <a:rPr lang="pt-BR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Acreditamos que o projeto trouxe grandes aprendizados para todos  do grupo InfoSec, que serão aplicados nos próximos eixos do curso.</a:t>
            </a:r>
          </a:p>
          <a:p>
            <a:pPr algn="just">
              <a:lnSpc>
                <a:spcPct val="150000"/>
              </a:lnSpc>
            </a:pPr>
            <a:r>
              <a:rPr lang="pt-BR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Tivemos a oportunidade de aprender uns com os outros a cada desafio e  chegamos ao resultado que esperávamos.</a:t>
            </a:r>
          </a:p>
        </p:txBody>
      </p:sp>
    </p:spTree>
    <p:extLst>
      <p:ext uri="{BB962C8B-B14F-4D97-AF65-F5344CB8AC3E}">
        <p14:creationId xmlns:p14="http://schemas.microsoft.com/office/powerpoint/2010/main" val="3594907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425DE-CF0E-742F-820A-9C44031B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7357"/>
          </a:xfrm>
        </p:spPr>
        <p:txBody>
          <a:bodyPr>
            <a:normAutofit/>
          </a:bodyPr>
          <a:lstStyle/>
          <a:p>
            <a:pPr algn="ctr"/>
            <a:r>
              <a:rPr lang="pt-BR" sz="4000" b="1">
                <a:latin typeface="Calibri" panose="020F0502020204030204" pitchFamily="34" charset="0"/>
                <a:cs typeface="Calibri" panose="020F0502020204030204" pitchFamily="34" charset="0"/>
              </a:rPr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D842CA-C149-3679-5D0C-386EBB83E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137" y="1916111"/>
            <a:ext cx="9905999" cy="4415473"/>
          </a:xfrm>
        </p:spPr>
        <p:txBody>
          <a:bodyPr>
            <a:normAutofit lnSpcReduction="10000"/>
          </a:bodyPr>
          <a:lstStyle/>
          <a:p>
            <a:pPr fontAlgn="base"/>
            <a:r>
              <a:rPr lang="pt-BR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LAB, Kaspersky. </a:t>
            </a:r>
            <a:r>
              <a:rPr lang="pt-BR" sz="1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Consumer</a:t>
            </a:r>
            <a:r>
              <a:rPr lang="pt-BR" sz="1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Security </a:t>
            </a:r>
            <a:r>
              <a:rPr lang="pt-BR" sz="1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Risks</a:t>
            </a:r>
            <a:r>
              <a:rPr lang="pt-BR" sz="1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Survey</a:t>
            </a:r>
            <a:r>
              <a:rPr lang="pt-BR" sz="1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pt-BR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2016. Disponível em : https://media.kasperskycontenthub.com/</a:t>
            </a:r>
            <a:r>
              <a:rPr lang="pt-BR" sz="1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wpcontent</a:t>
            </a:r>
            <a:r>
              <a:rPr lang="pt-BR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/uploads/sites/45/2018/03/08233505/B2C_survey_2016_report_.pdf. Acessado em 31/08/2022. </a:t>
            </a:r>
          </a:p>
          <a:p>
            <a:pPr marL="0" indent="0" fontAlgn="base">
              <a:buNone/>
            </a:pPr>
            <a:endParaRPr lang="pt-BR" sz="18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pt-BR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Wikipedia. </a:t>
            </a:r>
            <a:r>
              <a:rPr lang="pt-BR" sz="1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pt-BR" sz="1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Breach</a:t>
            </a:r>
            <a:r>
              <a:rPr lang="pt-BR" sz="1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pt-BR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2022. Disponível em: https://en.wikipedia.org/wiki/</a:t>
            </a:r>
            <a:r>
              <a:rPr lang="pt-BR" sz="1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Data_breach</a:t>
            </a:r>
            <a:r>
              <a:rPr lang="pt-BR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Acessado em 01/09/2022. </a:t>
            </a:r>
          </a:p>
          <a:p>
            <a:pPr marL="0" indent="0" fontAlgn="base">
              <a:buNone/>
            </a:pPr>
            <a:endParaRPr lang="pt-BR" sz="18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pt-BR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ZVIRAN, Moshe; HAGA, Willian J. </a:t>
            </a:r>
            <a:r>
              <a:rPr lang="pt-BR" sz="1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Password</a:t>
            </a:r>
            <a:r>
              <a:rPr lang="pt-BR" sz="1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Security: Na </a:t>
            </a:r>
            <a:r>
              <a:rPr lang="pt-BR" sz="1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Empirical</a:t>
            </a:r>
            <a:r>
              <a:rPr lang="pt-BR" sz="1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Study</a:t>
            </a:r>
            <a:r>
              <a:rPr lang="pt-BR" sz="1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pt-BR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2015.</a:t>
            </a:r>
          </a:p>
          <a:p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8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ARAÚJO, Leonardo Carneiro; SANSÃO, João Pedro Hallack; YEHIA, Hani Camille. </a:t>
            </a:r>
            <a:r>
              <a:rPr lang="pt-BR" sz="1800" b="1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Inﬂuência</a:t>
            </a:r>
            <a:r>
              <a:rPr lang="pt-BR" sz="1800" b="1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da lei de </a:t>
            </a:r>
            <a:r>
              <a:rPr lang="pt-BR" sz="1800" b="1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Zipf</a:t>
            </a:r>
            <a:r>
              <a:rPr lang="pt-BR" sz="1800" b="1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na escolha de senhas</a:t>
            </a:r>
            <a:r>
              <a:rPr lang="pt-BR" sz="18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. Revista Brasileira de Ensino de Física, 38, 1, 1313. 2016.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514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0DB77-1FB2-15AC-29DB-FCB1E594D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255" y="594513"/>
            <a:ext cx="3468687" cy="557139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contexto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39AA4D7-3E07-D227-0770-98542893F6EE}"/>
              </a:ext>
            </a:extLst>
          </p:cNvPr>
          <p:cNvSpPr txBox="1"/>
          <p:nvPr/>
        </p:nvSpPr>
        <p:spPr>
          <a:xfrm>
            <a:off x="1871601" y="1727387"/>
            <a:ext cx="10320399" cy="2363917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Era da informação​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Segurança de senhas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Proteção de informações​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00" dirty="0">
                <a:latin typeface="Calibri" panose="020F0502020204030204" pitchFamily="34" charset="0"/>
                <a:cs typeface="Calibri" panose="020F0502020204030204" pitchFamily="34" charset="0"/>
              </a:rPr>
              <a:t>Uso de serviços web​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9711146F-081C-7827-1750-8E653DE8954F}"/>
              </a:ext>
            </a:extLst>
          </p:cNvPr>
          <p:cNvSpPr txBox="1">
            <a:spLocks/>
          </p:cNvSpPr>
          <p:nvPr/>
        </p:nvSpPr>
        <p:spPr>
          <a:xfrm>
            <a:off x="779539" y="3967574"/>
            <a:ext cx="9905998" cy="800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69FA121-60A9-4095-403B-9321BD1B1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823342"/>
              </p:ext>
            </p:extLst>
          </p:nvPr>
        </p:nvGraphicFramePr>
        <p:xfrm>
          <a:off x="710539" y="5225863"/>
          <a:ext cx="10770921" cy="800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846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E0B4B4D0-B56A-6F74-2D77-468CF76204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0625776"/>
              </p:ext>
            </p:extLst>
          </p:nvPr>
        </p:nvGraphicFramePr>
        <p:xfrm>
          <a:off x="1042987" y="557742"/>
          <a:ext cx="8410575" cy="6224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5">
            <a:extLst>
              <a:ext uri="{FF2B5EF4-FFF2-40B4-BE49-F238E27FC236}">
                <a16:creationId xmlns:a16="http://schemas.microsoft.com/office/drawing/2014/main" id="{AFFB4A7C-7473-D4F7-2148-50F8B8F6AA14}"/>
              </a:ext>
            </a:extLst>
          </p:cNvPr>
          <p:cNvSpPr txBox="1"/>
          <p:nvPr/>
        </p:nvSpPr>
        <p:spPr>
          <a:xfrm>
            <a:off x="9453562" y="5938461"/>
            <a:ext cx="1641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Objetivo geral</a:t>
            </a:r>
          </a:p>
        </p:txBody>
      </p:sp>
      <p:sp>
        <p:nvSpPr>
          <p:cNvPr id="6" name="CaixaDeTexto 6">
            <a:extLst>
              <a:ext uri="{FF2B5EF4-FFF2-40B4-BE49-F238E27FC236}">
                <a16:creationId xmlns:a16="http://schemas.microsoft.com/office/drawing/2014/main" id="{8D708C92-EDFD-6A77-111A-14C03DF19063}"/>
              </a:ext>
            </a:extLst>
          </p:cNvPr>
          <p:cNvSpPr txBox="1"/>
          <p:nvPr/>
        </p:nvSpPr>
        <p:spPr>
          <a:xfrm>
            <a:off x="9453562" y="2527029"/>
            <a:ext cx="2370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Objetivos específicos</a:t>
            </a:r>
          </a:p>
        </p:txBody>
      </p:sp>
      <p:sp>
        <p:nvSpPr>
          <p:cNvPr id="7" name="Chave Esquerda 6">
            <a:extLst>
              <a:ext uri="{FF2B5EF4-FFF2-40B4-BE49-F238E27FC236}">
                <a16:creationId xmlns:a16="http://schemas.microsoft.com/office/drawing/2014/main" id="{A403BC6B-1582-1776-9DD6-37137E121553}"/>
              </a:ext>
            </a:extLst>
          </p:cNvPr>
          <p:cNvSpPr/>
          <p:nvPr/>
        </p:nvSpPr>
        <p:spPr>
          <a:xfrm flipH="1">
            <a:off x="8603286" y="648025"/>
            <a:ext cx="762000" cy="4198984"/>
          </a:xfrm>
          <a:prstGeom prst="leftBrac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A8F5289D-16C7-FE77-1D93-2189FD59D90D}"/>
              </a:ext>
            </a:extLst>
          </p:cNvPr>
          <p:cNvSpPr/>
          <p:nvPr/>
        </p:nvSpPr>
        <p:spPr>
          <a:xfrm flipH="1">
            <a:off x="8603286" y="5771890"/>
            <a:ext cx="762000" cy="680509"/>
          </a:xfrm>
          <a:prstGeom prst="leftBrac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69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213" y="603790"/>
            <a:ext cx="9905998" cy="800584"/>
          </a:xfrm>
        </p:spPr>
        <p:txBody>
          <a:bodyPr rtlCol="0">
            <a:normAutofit/>
          </a:bodyPr>
          <a:lstStyle/>
          <a:p>
            <a:pPr algn="ctr"/>
            <a:r>
              <a:rPr lang="pt-BR" sz="4000" b="1" noProof="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Publico Alvo</a:t>
            </a:r>
            <a:endParaRPr lang="pt-BR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Espaço Reservado para Conteúdo 3">
            <a:extLst>
              <a:ext uri="{FF2B5EF4-FFF2-40B4-BE49-F238E27FC236}">
                <a16:creationId xmlns:a16="http://schemas.microsoft.com/office/drawing/2014/main" id="{073650A2-4F43-0E4C-0860-B32E9D762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/>
        </p:nvGraphicFramePr>
        <p:xfrm>
          <a:off x="858630" y="2432564"/>
          <a:ext cx="10620109" cy="996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Imagem 13">
            <a:extLst>
              <a:ext uri="{FF2B5EF4-FFF2-40B4-BE49-F238E27FC236}">
                <a16:creationId xmlns:a16="http://schemas.microsoft.com/office/drawing/2014/main" id="{5569BD72-6FF9-E0EC-7957-C509585FA6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7325" y="4219575"/>
            <a:ext cx="9874076" cy="22536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8AD555A2-1259-0D9D-130C-7A13627A1B8F}"/>
              </a:ext>
            </a:extLst>
          </p:cNvPr>
          <p:cNvSpPr/>
          <p:nvPr/>
        </p:nvSpPr>
        <p:spPr>
          <a:xfrm>
            <a:off x="1481328" y="4517136"/>
            <a:ext cx="4218432" cy="1786128"/>
          </a:xfrm>
          <a:prstGeom prst="roundRect">
            <a:avLst>
              <a:gd name="adj" fmla="val 0"/>
            </a:avLst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7C74A72D-684C-4482-B70C-4EC7702683DF}"/>
              </a:ext>
            </a:extLst>
          </p:cNvPr>
          <p:cNvSpPr/>
          <p:nvPr/>
        </p:nvSpPr>
        <p:spPr>
          <a:xfrm>
            <a:off x="10096500" y="4517136"/>
            <a:ext cx="918210" cy="1786128"/>
          </a:xfrm>
          <a:prstGeom prst="roundRect">
            <a:avLst>
              <a:gd name="adj" fmla="val 0"/>
            </a:avLst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994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38658"/>
            <a:ext cx="9905998" cy="640266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pt-BR" sz="4400" b="1" dirty="0">
                <a:latin typeface="Calibri" panose="020F0502020204030204" pitchFamily="34" charset="0"/>
                <a:cs typeface="Calibri" panose="020F0502020204030204" pitchFamily="34" charset="0"/>
              </a:rPr>
              <a:t>justificativa</a:t>
            </a:r>
          </a:p>
        </p:txBody>
      </p:sp>
      <p:graphicFrame>
        <p:nvGraphicFramePr>
          <p:cNvPr id="6" name="Espaço Reservado para Conteúdo 3">
            <a:extLst>
              <a:ext uri="{FF2B5EF4-FFF2-40B4-BE49-F238E27FC236}">
                <a16:creationId xmlns:a16="http://schemas.microsoft.com/office/drawing/2014/main" id="{44376112-7C01-4D48-8FB5-E27728A8F4F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7675" y="835884"/>
          <a:ext cx="11247169" cy="5946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0DB77-1FB2-15AC-29DB-FCB1E594D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7467" y="-611184"/>
            <a:ext cx="3856037" cy="16398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4000" b="1" kern="1200" cap="all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 pAGE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4BEC2CC-87DA-9012-6369-0710828E40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77" r="5939"/>
          <a:stretch/>
        </p:blipFill>
        <p:spPr>
          <a:xfrm>
            <a:off x="6096000" y="1842462"/>
            <a:ext cx="4914900" cy="26939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39AA4D7-3E07-D227-0770-98542893F6EE}"/>
              </a:ext>
            </a:extLst>
          </p:cNvPr>
          <p:cNvSpPr txBox="1"/>
          <p:nvPr/>
        </p:nvSpPr>
        <p:spPr>
          <a:xfrm>
            <a:off x="1604965" y="2087561"/>
            <a:ext cx="4007381" cy="269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pt-BR" sz="2500" kern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Teste suas senhas</a:t>
            </a:r>
          </a:p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pt-BR" sz="2500" kern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Criar senha segura</a:t>
            </a:r>
          </a:p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pt-BR" sz="2500" kern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Segurança da informação</a:t>
            </a:r>
          </a:p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pt-BR" sz="2500" kern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Quiz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0E7A738-A954-6AA4-04D5-80DF4114DC82}"/>
              </a:ext>
            </a:extLst>
          </p:cNvPr>
          <p:cNvSpPr txBox="1"/>
          <p:nvPr/>
        </p:nvSpPr>
        <p:spPr>
          <a:xfrm>
            <a:off x="1604964" y="5350213"/>
            <a:ext cx="9478430" cy="1181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algn="just"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pt-BR" sz="2500" kern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manter a identidade visual e usabilidade da aplicação, os ícones apresentados em todas as páginas são os mesmos existentes na tela home.</a:t>
            </a:r>
          </a:p>
        </p:txBody>
      </p:sp>
    </p:spTree>
    <p:extLst>
      <p:ext uri="{BB962C8B-B14F-4D97-AF65-F5344CB8AC3E}">
        <p14:creationId xmlns:p14="http://schemas.microsoft.com/office/powerpoint/2010/main" val="197243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7649" y="286290"/>
            <a:ext cx="9905998" cy="800584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Teste Suas senhas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D5051D-6176-EBDB-7562-0F2F307FF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768" y="955001"/>
            <a:ext cx="3679527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B54509F-DFFD-086A-0998-70FC386CD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768" y="2911906"/>
            <a:ext cx="3679527" cy="1798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960970-1A5D-0F69-5F5F-20EDEB90E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627" y="4933971"/>
            <a:ext cx="3667668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C5735B45-5A1B-252F-220F-84501458A594}"/>
              </a:ext>
            </a:extLst>
          </p:cNvPr>
          <p:cNvSpPr txBox="1"/>
          <p:nvPr/>
        </p:nvSpPr>
        <p:spPr>
          <a:xfrm>
            <a:off x="1047515" y="1598956"/>
            <a:ext cx="6086710" cy="4072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Senhas fracas:</a:t>
            </a:r>
            <a:r>
              <a:rPr lang="pt-BR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apenas números ou letras.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Senhas medias</a:t>
            </a:r>
            <a:r>
              <a:rPr lang="pt-BR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números ou letras, mais carácteres especiais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Senhas fortes</a:t>
            </a:r>
            <a:r>
              <a:rPr lang="pt-BR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números, letras maiúsculas, letras minúsculas e carácteres especiais</a:t>
            </a:r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24DF74-525E-0044-321E-B583F804E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777" y="-179225"/>
            <a:ext cx="6530445" cy="1639884"/>
          </a:xfrm>
        </p:spPr>
        <p:txBody>
          <a:bodyPr anchor="b">
            <a:normAutofit/>
          </a:bodyPr>
          <a:lstStyle/>
          <a:p>
            <a:pPr algn="ctr"/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Crie senhas Seguras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46841CA-E82F-6958-8C58-A774A1C7F6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78" r="17919"/>
          <a:stretch/>
        </p:blipFill>
        <p:spPr>
          <a:xfrm>
            <a:off x="6708644" y="1820861"/>
            <a:ext cx="4558281" cy="3694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AA5C8EC-15B5-9D18-F251-ED1AE74FA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7972" y="1460659"/>
            <a:ext cx="4910877" cy="5181600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usuário pode selecionar os tipos de caracteres que deseja incluir nas senhas, como números, letras maiúsculas ou minúsculas e caracteres especiais.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Também é possível definir o tamanho da senha, de 8 a 32 caracteres.</a:t>
            </a:r>
          </a:p>
        </p:txBody>
      </p:sp>
    </p:spTree>
    <p:extLst>
      <p:ext uri="{BB962C8B-B14F-4D97-AF65-F5344CB8AC3E}">
        <p14:creationId xmlns:p14="http://schemas.microsoft.com/office/powerpoint/2010/main" val="1597662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0242" y="23690"/>
            <a:ext cx="6833358" cy="1639884"/>
          </a:xfrm>
        </p:spPr>
        <p:txBody>
          <a:bodyPr rtlCol="0" anchor="b">
            <a:normAutofit/>
          </a:bodyPr>
          <a:lstStyle/>
          <a:p>
            <a:pPr algn="ctr"/>
            <a:r>
              <a:rPr lang="pt-BR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Saiba mais sobre SEGURANÇA da informação</a:t>
            </a:r>
            <a:endParaRPr lang="pt-BR" sz="4000" b="1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FE79DC3-A7B9-215E-BC81-C785D7EE3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5391" y="2972525"/>
            <a:ext cx="3856037" cy="338065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500" dirty="0">
                <a:latin typeface="Calibir"/>
              </a:rPr>
              <a:t>Nesta página há 9 cards com </a:t>
            </a:r>
            <a:r>
              <a:rPr lang="en-US" sz="2500" dirty="0" err="1">
                <a:latin typeface="Calibir"/>
              </a:rPr>
              <a:t>algumas</a:t>
            </a:r>
            <a:r>
              <a:rPr lang="en-US" sz="2500" dirty="0">
                <a:latin typeface="Calibir"/>
              </a:rPr>
              <a:t> </a:t>
            </a:r>
            <a:r>
              <a:rPr lang="en-US" sz="2500" dirty="0" err="1">
                <a:latin typeface="Calibir"/>
              </a:rPr>
              <a:t>curiosidades</a:t>
            </a:r>
            <a:r>
              <a:rPr lang="en-US" sz="2500" dirty="0">
                <a:latin typeface="Calibir"/>
              </a:rPr>
              <a:t> </a:t>
            </a:r>
            <a:r>
              <a:rPr lang="en-US" sz="2500" dirty="0" err="1">
                <a:latin typeface="Calibir"/>
              </a:rPr>
              <a:t>sobre</a:t>
            </a:r>
            <a:r>
              <a:rPr lang="en-US" sz="2500" dirty="0">
                <a:latin typeface="Calibir"/>
              </a:rPr>
              <a:t> a </a:t>
            </a:r>
            <a:r>
              <a:rPr lang="en-US" sz="2500" dirty="0" err="1">
                <a:latin typeface="Calibir"/>
              </a:rPr>
              <a:t>segurança</a:t>
            </a:r>
            <a:r>
              <a:rPr lang="en-US" sz="2500" dirty="0">
                <a:latin typeface="Calibir"/>
              </a:rPr>
              <a:t> da </a:t>
            </a:r>
            <a:r>
              <a:rPr lang="en-US" sz="2500" dirty="0" err="1">
                <a:latin typeface="Calibir"/>
              </a:rPr>
              <a:t>informação</a:t>
            </a:r>
            <a:r>
              <a:rPr lang="en-US" sz="2500" dirty="0">
                <a:latin typeface="Calibir"/>
              </a:rPr>
              <a:t>.</a:t>
            </a:r>
          </a:p>
          <a:p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2B5D8816-AE47-F554-2FE9-2713928FAC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82" r="5413"/>
          <a:stretch/>
        </p:blipFill>
        <p:spPr>
          <a:xfrm>
            <a:off x="5915025" y="2658392"/>
            <a:ext cx="5254198" cy="2879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4470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1_TF77815013" id="{E30E2F6C-5D44-4D3E-8213-EDE611CF4B2F}" vid="{3526DC68-6CC1-492C-872A-53A0297BCE9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EB1892306AA484AB9D75A4CDF608FA6" ma:contentTypeVersion="4" ma:contentTypeDescription="Crie um novo documento." ma:contentTypeScope="" ma:versionID="396b07493731c5e6b2c35eac9345b5b2">
  <xsd:schema xmlns:xsd="http://www.w3.org/2001/XMLSchema" xmlns:xs="http://www.w3.org/2001/XMLSchema" xmlns:p="http://schemas.microsoft.com/office/2006/metadata/properties" xmlns:ns2="29422375-733d-49e6-bd76-29d3643b312c" targetNamespace="http://schemas.microsoft.com/office/2006/metadata/properties" ma:root="true" ma:fieldsID="54b59f98ec6c389047181fbb499016ac" ns2:_="">
    <xsd:import namespace="29422375-733d-49e6-bd76-29d3643b3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422375-733d-49e6-bd76-29d3643b31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CED327-609D-495D-B9A6-316AAE0AE082}">
  <ds:schemaRefs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29422375-733d-49e6-bd76-29d3643b312c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E720D62-38BF-44A5-8C63-4228E3202B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422375-733d-49e6-bd76-29d3643b31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B7AAAC-6753-4B54-9D23-8B09342503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Ciclo de solução de problemas </Template>
  <TotalTime>1284</TotalTime>
  <Words>579</Words>
  <Application>Microsoft Office PowerPoint</Application>
  <PresentationFormat>Widescreen</PresentationFormat>
  <Paragraphs>78</Paragraphs>
  <Slides>12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Arial</vt:lpstr>
      <vt:lpstr>Calibir</vt:lpstr>
      <vt:lpstr>Calibri</vt:lpstr>
      <vt:lpstr>Rockwell</vt:lpstr>
      <vt:lpstr>Tahoma</vt:lpstr>
      <vt:lpstr>Tw Cen MT</vt:lpstr>
      <vt:lpstr>Wingdings</vt:lpstr>
      <vt:lpstr>Circuito</vt:lpstr>
      <vt:lpstr>infosec</vt:lpstr>
      <vt:lpstr>contexto</vt:lpstr>
      <vt:lpstr>Apresentação do PowerPoint</vt:lpstr>
      <vt:lpstr>Publico Alvo</vt:lpstr>
      <vt:lpstr>justificativa</vt:lpstr>
      <vt:lpstr>Home pAGE</vt:lpstr>
      <vt:lpstr>Teste Suas senhas </vt:lpstr>
      <vt:lpstr>Crie senhas Seguras </vt:lpstr>
      <vt:lpstr>Saiba mais sobre SEGURANÇA da informação</vt:lpstr>
      <vt:lpstr>quiz</vt:lpstr>
      <vt:lpstr>Conclusão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da informação</dc:title>
  <dc:creator>Amanda</dc:creator>
  <cp:lastModifiedBy>Flavio Martins Da Cruz</cp:lastModifiedBy>
  <cp:revision>33</cp:revision>
  <dcterms:created xsi:type="dcterms:W3CDTF">2022-09-17T12:57:47Z</dcterms:created>
  <dcterms:modified xsi:type="dcterms:W3CDTF">2022-12-11T14:40:53Z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0x010100DEB1892306AA484AB9D75A4CDF608FA6</vt:lpwstr>
  </property>
</Properties>
</file>