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Classic" panose="020B0604020202020204" charset="0"/>
      <p:regular r:id="rId17"/>
    </p:embeddedFont>
    <p:embeddedFont>
      <p:font typeface="Open Sans Bold" panose="020B0806030504020204" pitchFamily="34" charset="0"/>
      <p:regular r:id="rId18"/>
      <p:bold r:id="rId19"/>
    </p:embeddedFont>
    <p:embeddedFont>
      <p:font typeface="Rubik" panose="020B0604020202020204" charset="-79"/>
      <p:regular r:id="rId20"/>
    </p:embeddedFont>
    <p:embeddedFont>
      <p:font typeface="Rubik Bold" panose="020B0604020202020204" charset="-79"/>
      <p:regular r:id="rId21"/>
    </p:embeddedFont>
    <p:embeddedFont>
      <p:font typeface="Rubik Light" panose="020B0604020202020204" charset="-79"/>
      <p:regular r:id="rId22"/>
    </p:embeddedFont>
    <p:embeddedFont>
      <p:font typeface="Rubik Light Bold" panose="020B0604020202020204" charset="-79"/>
      <p:regular r:id="rId23"/>
    </p:embeddedFont>
    <p:embeddedFont>
      <p:font typeface="Rubik Medium" panose="020B0604020202020204" charset="-79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235" y="3075544"/>
            <a:ext cx="1802543" cy="180254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5400000">
            <a:off x="-3644456" y="5246372"/>
            <a:ext cx="847344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9999"/>
          </a:blip>
          <a:srcRect l="14992" r="15358" b="22913"/>
          <a:stretch>
            <a:fillRect/>
          </a:stretch>
        </p:blipFill>
        <p:spPr>
          <a:xfrm>
            <a:off x="11708901" y="1586195"/>
            <a:ext cx="5502864" cy="51710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7933395"/>
            <a:ext cx="340169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Orientadora: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822693"/>
            <a:ext cx="188515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Alunos: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78778" y="2836198"/>
            <a:ext cx="7467314" cy="243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07"/>
              </a:lnSpc>
            </a:pPr>
            <a:r>
              <a:rPr lang="en-US" sz="17006">
                <a:solidFill>
                  <a:srgbClr val="FFFFFF"/>
                </a:solidFill>
                <a:latin typeface="Rubik Bold"/>
              </a:rPr>
              <a:t>Pipoco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1667" y="7636215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573426" y="7923870"/>
            <a:ext cx="4763294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ubik Light"/>
              </a:rPr>
              <a:t>Sandra Maria Silveira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63284" y="8813168"/>
            <a:ext cx="1404848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ubik Light"/>
              </a:rPr>
              <a:t>Álvaro Soares, Breno Morais, Carlos Reinis, Vitor Silva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79088" y="1767482"/>
            <a:ext cx="1429926" cy="16930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99779" y="2128234"/>
            <a:ext cx="470913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Aprendizado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9685" y="4383710"/>
            <a:ext cx="7308631" cy="566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Linguagens web, Git e Github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9685" y="5633443"/>
            <a:ext cx="7308631" cy="11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Trabalho em equipe em ambiente de desenvolvimento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9685" y="7419381"/>
            <a:ext cx="7308631" cy="11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Processo de desenvolvimento web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733"/>
          <a:stretch>
            <a:fillRect/>
          </a:stretch>
        </p:blipFill>
        <p:spPr>
          <a:xfrm>
            <a:off x="0" y="0"/>
            <a:ext cx="18288000" cy="11195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185018" y="1414744"/>
            <a:ext cx="9917964" cy="1470273"/>
            <a:chOff x="0" y="0"/>
            <a:chExt cx="13223952" cy="1960364"/>
          </a:xfrm>
        </p:grpSpPr>
        <p:sp>
          <p:nvSpPr>
            <p:cNvPr id="7" name="AutoShape 7"/>
            <p:cNvSpPr/>
            <p:nvPr/>
          </p:nvSpPr>
          <p:spPr>
            <a:xfrm>
              <a:off x="0" y="1912868"/>
              <a:ext cx="13223952" cy="0"/>
            </a:xfrm>
            <a:prstGeom prst="line">
              <a:avLst/>
            </a:prstGeom>
            <a:ln w="49075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01124" y="-9525"/>
              <a:ext cx="12551815" cy="1612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555"/>
                </a:lnSpc>
                <a:spcBef>
                  <a:spcPct val="0"/>
                </a:spcBef>
              </a:pPr>
              <a:r>
                <a:rPr lang="en-US" sz="7962">
                  <a:solidFill>
                    <a:srgbClr val="FFFFFF"/>
                  </a:solidFill>
                  <a:latin typeface="Rubik"/>
                </a:rPr>
                <a:t>Muito Obrigado !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98760" y="3316763"/>
            <a:ext cx="4490479" cy="550979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541452" y="8934876"/>
            <a:ext cx="5345748" cy="863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dirty="0" err="1">
                <a:solidFill>
                  <a:srgbClr val="FFFFFF"/>
                </a:solidFill>
                <a:latin typeface="Rubik Light Bold"/>
              </a:rPr>
              <a:t>pipoco.vercel.app</a:t>
            </a:r>
            <a:endParaRPr lang="en-US" sz="4999" dirty="0">
              <a:solidFill>
                <a:srgbClr val="FFFFFF"/>
              </a:solidFill>
              <a:latin typeface="Rubik Light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733"/>
          <a:stretch>
            <a:fillRect/>
          </a:stretch>
        </p:blipFill>
        <p:spPr>
          <a:xfrm>
            <a:off x="0" y="0"/>
            <a:ext cx="18288000" cy="1119532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294000" y="1140778"/>
            <a:ext cx="7700000" cy="1252638"/>
            <a:chOff x="0" y="0"/>
            <a:chExt cx="10266667" cy="1670184"/>
          </a:xfrm>
        </p:grpSpPr>
        <p:sp>
          <p:nvSpPr>
            <p:cNvPr id="8" name="TextBox 8"/>
            <p:cNvSpPr txBox="1"/>
            <p:nvPr/>
          </p:nvSpPr>
          <p:spPr>
            <a:xfrm>
              <a:off x="2599455" y="-19050"/>
              <a:ext cx="5082870" cy="126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18"/>
                </a:lnSpc>
                <a:spcBef>
                  <a:spcPct val="0"/>
                </a:spcBef>
              </a:pPr>
              <a:r>
                <a:rPr lang="en-US" sz="6182">
                  <a:solidFill>
                    <a:srgbClr val="FFFFFF"/>
                  </a:solidFill>
                  <a:latin typeface="Rubik"/>
                </a:rPr>
                <a:t>Problema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1634536"/>
              <a:ext cx="10266667" cy="0"/>
            </a:xfrm>
            <a:prstGeom prst="line">
              <a:avLst/>
            </a:prstGeom>
            <a:ln w="38100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49244" y="7038989"/>
            <a:ext cx="1096636" cy="1661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28700" y="2982944"/>
            <a:ext cx="1114413" cy="262214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214852" y="2918088"/>
            <a:ext cx="1044448" cy="299483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645880" y="6722964"/>
            <a:ext cx="6092876" cy="220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Rubik"/>
              </a:rPr>
              <a:t>Frustração por aquilo que assistiu não ser o que esperava.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57083" y="2962076"/>
            <a:ext cx="5757768" cy="295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Rubik"/>
              </a:rPr>
              <a:t>Filmes correlatos são apenas "produções com os mesmos gêneros"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34754" y="2897219"/>
            <a:ext cx="5718492" cy="295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Rubik"/>
              </a:rPr>
              <a:t>Meios para encontrar filmes correlatos que existem são de difícil entendimento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294000" y="1280983"/>
            <a:ext cx="7700000" cy="1271042"/>
            <a:chOff x="0" y="0"/>
            <a:chExt cx="10266667" cy="1694723"/>
          </a:xfrm>
        </p:grpSpPr>
        <p:sp>
          <p:nvSpPr>
            <p:cNvPr id="7" name="TextBox 7"/>
            <p:cNvSpPr txBox="1"/>
            <p:nvPr/>
          </p:nvSpPr>
          <p:spPr>
            <a:xfrm>
              <a:off x="227246" y="-19050"/>
              <a:ext cx="9812176" cy="126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18"/>
                </a:lnSpc>
                <a:spcBef>
                  <a:spcPct val="0"/>
                </a:spcBef>
              </a:pPr>
              <a:r>
                <a:rPr lang="en-US" sz="6182">
                  <a:solidFill>
                    <a:srgbClr val="FFFFFF"/>
                  </a:solidFill>
                  <a:latin typeface="Rubik"/>
                </a:rPr>
                <a:t>Tempo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656623"/>
              <a:ext cx="10266667" cy="0"/>
            </a:xfrm>
            <a:prstGeom prst="line">
              <a:avLst/>
            </a:prstGeom>
            <a:ln w="38100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562848" y="3097050"/>
            <a:ext cx="7390676" cy="185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ubik"/>
              </a:rPr>
              <a:t>30 minutos é o tempo de procura médio de um filme, segundo pesquisa feita pelo grupo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528197" y="2995714"/>
            <a:ext cx="8931606" cy="6685437"/>
            <a:chOff x="0" y="0"/>
            <a:chExt cx="11908808" cy="8913916"/>
          </a:xfrm>
        </p:grpSpPr>
        <p:sp>
          <p:nvSpPr>
            <p:cNvPr id="11" name="TextBox 11"/>
            <p:cNvSpPr txBox="1"/>
            <p:nvPr/>
          </p:nvSpPr>
          <p:spPr>
            <a:xfrm>
              <a:off x="10473071" y="7643207"/>
              <a:ext cx="1302963" cy="11546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72"/>
                </a:lnSpc>
              </a:pPr>
              <a:r>
                <a:rPr lang="en-US" sz="2480" dirty="0" err="1">
                  <a:solidFill>
                    <a:srgbClr val="FFFFFF"/>
                  </a:solidFill>
                  <a:latin typeface="Rubik Medium"/>
                </a:rPr>
                <a:t>Filme</a:t>
              </a:r>
              <a:endParaRPr lang="en-US" sz="2480" dirty="0">
                <a:solidFill>
                  <a:srgbClr val="FFFFFF"/>
                </a:solidFill>
                <a:latin typeface="Rubik Medium"/>
              </a:endParaRPr>
            </a:p>
            <a:p>
              <a:pPr algn="ctr">
                <a:lnSpc>
                  <a:spcPts val="3472"/>
                </a:lnSpc>
              </a:pPr>
              <a:r>
                <a:rPr lang="en-US" sz="2480" dirty="0">
                  <a:solidFill>
                    <a:srgbClr val="FFFFFF"/>
                  </a:solidFill>
                  <a:latin typeface="Rubik Medium"/>
                </a:rPr>
                <a:t>75%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37"/>
              <a:ext cx="3676715" cy="1130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2"/>
                </a:lnSpc>
              </a:pPr>
              <a:r>
                <a:rPr lang="en-US" sz="2480">
                  <a:solidFill>
                    <a:srgbClr val="FFFFFF"/>
                  </a:solidFill>
                  <a:latin typeface="Rubik Medium"/>
                </a:rPr>
                <a:t>Tempo de procura</a:t>
              </a:r>
            </a:p>
            <a:p>
              <a:pPr algn="ctr">
                <a:lnSpc>
                  <a:spcPts val="3472"/>
                </a:lnSpc>
              </a:pPr>
              <a:r>
                <a:rPr lang="en-US" sz="2480">
                  <a:solidFill>
                    <a:srgbClr val="FFFFFF"/>
                  </a:solidFill>
                  <a:latin typeface="Rubik Medium"/>
                </a:rPr>
                <a:t>25%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994892" y="0"/>
              <a:ext cx="8913916" cy="8913916"/>
              <a:chOff x="0" y="0"/>
              <a:chExt cx="2540000" cy="254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4375" y="0"/>
                <a:ext cx="2666456" cy="2640919"/>
              </a:xfrm>
              <a:custGeom>
                <a:avLst/>
                <a:gdLst/>
                <a:ahLst/>
                <a:cxnLst/>
                <a:rect l="l" t="t" r="r" b="b"/>
                <a:pathLst>
                  <a:path w="2666456" h="2640919">
                    <a:moveTo>
                      <a:pt x="1294375" y="0"/>
                    </a:moveTo>
                    <a:cubicBezTo>
                      <a:pt x="1813826" y="0"/>
                      <a:pt x="2280914" y="316339"/>
                      <a:pt x="2473685" y="798696"/>
                    </a:cubicBezTo>
                    <a:cubicBezTo>
                      <a:pt x="2666456" y="1281054"/>
                      <a:pt x="2546046" y="1832182"/>
                      <a:pt x="2169672" y="2190193"/>
                    </a:cubicBezTo>
                    <a:cubicBezTo>
                      <a:pt x="1793297" y="2548204"/>
                      <a:pt x="1236839" y="2640919"/>
                      <a:pt x="764719" y="2424281"/>
                    </a:cubicBezTo>
                    <a:cubicBezTo>
                      <a:pt x="292599" y="2207643"/>
                      <a:pt x="0" y="1725328"/>
                      <a:pt x="25962" y="1206526"/>
                    </a:cubicBezTo>
                    <a:lnTo>
                      <a:pt x="1294375" y="1270000"/>
                    </a:lnTo>
                    <a:close/>
                  </a:path>
                </a:pathLst>
              </a:custGeom>
              <a:solidFill>
                <a:srgbClr val="FF74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1270000">
                    <a:moveTo>
                      <a:pt x="0" y="1270000"/>
                    </a:moveTo>
                    <a:cubicBezTo>
                      <a:pt x="0" y="568648"/>
                      <a:pt x="568521" y="70"/>
                      <a:pt x="1269873" y="0"/>
                    </a:cubicBezTo>
                    <a:lnTo>
                      <a:pt x="1270000" y="1270000"/>
                    </a:lnTo>
                    <a:close/>
                  </a:path>
                </a:pathLst>
              </a:custGeom>
              <a:solidFill>
                <a:srgbClr val="E83D39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0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C0014E"/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562848" y="5494175"/>
            <a:ext cx="7172026" cy="185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ubik"/>
              </a:rPr>
              <a:t>Pessoas gastam um quarto de um longa-metragem apenas procurando por ele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2848" y="7728526"/>
            <a:ext cx="7390676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Rubik"/>
              </a:rPr>
              <a:t>"O homem que tem coragem de desperdiçar uma hora do seu tempo não descobriu o valor da vida." (CHARLES DARWIN)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733"/>
          <a:stretch>
            <a:fillRect/>
          </a:stretch>
        </p:blipFill>
        <p:spPr>
          <a:xfrm>
            <a:off x="0" y="-144661"/>
            <a:ext cx="18288000" cy="11195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20132" y="2929473"/>
            <a:ext cx="3447737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Objetivos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733"/>
          <a:stretch>
            <a:fillRect/>
          </a:stretch>
        </p:blipFill>
        <p:spPr>
          <a:xfrm>
            <a:off x="-15225" y="0"/>
            <a:ext cx="18288000" cy="11195327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288332" y="4254367"/>
            <a:ext cx="7700000" cy="0"/>
          </a:xfrm>
          <a:prstGeom prst="line">
            <a:avLst/>
          </a:prstGeom>
          <a:ln w="28575" cap="rnd">
            <a:solidFill>
              <a:srgbClr val="FF74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6299850" y="4741839"/>
            <a:ext cx="6688483" cy="762977"/>
            <a:chOff x="0" y="0"/>
            <a:chExt cx="2866902" cy="3270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66902" cy="327037"/>
            </a:xfrm>
            <a:custGeom>
              <a:avLst/>
              <a:gdLst/>
              <a:ahLst/>
              <a:cxnLst/>
              <a:rect l="l" t="t" r="r" b="b"/>
              <a:pathLst>
                <a:path w="2866902" h="327037">
                  <a:moveTo>
                    <a:pt x="0" y="0"/>
                  </a:moveTo>
                  <a:lnTo>
                    <a:pt x="2866902" y="0"/>
                  </a:lnTo>
                  <a:lnTo>
                    <a:pt x="2866902" y="327037"/>
                  </a:lnTo>
                  <a:lnTo>
                    <a:pt x="0" y="32703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299850" y="5737843"/>
            <a:ext cx="6688483" cy="762977"/>
            <a:chOff x="0" y="0"/>
            <a:chExt cx="2866902" cy="3270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66902" cy="327037"/>
            </a:xfrm>
            <a:custGeom>
              <a:avLst/>
              <a:gdLst/>
              <a:ahLst/>
              <a:cxnLst/>
              <a:rect l="l" t="t" r="r" b="b"/>
              <a:pathLst>
                <a:path w="2866902" h="327037">
                  <a:moveTo>
                    <a:pt x="0" y="0"/>
                  </a:moveTo>
                  <a:lnTo>
                    <a:pt x="2866902" y="0"/>
                  </a:lnTo>
                  <a:lnTo>
                    <a:pt x="2866902" y="327037"/>
                  </a:lnTo>
                  <a:lnTo>
                    <a:pt x="0" y="32703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288332" y="4767748"/>
            <a:ext cx="586895" cy="586895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740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5288332" y="5763752"/>
            <a:ext cx="586895" cy="58689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7400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01811" y="4540067"/>
            <a:ext cx="665680" cy="69251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01811" y="5542915"/>
            <a:ext cx="665680" cy="692515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6299850" y="4734279"/>
            <a:ext cx="5657850" cy="653833"/>
            <a:chOff x="0" y="0"/>
            <a:chExt cx="1913890" cy="22117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221173"/>
            </a:xfrm>
            <a:custGeom>
              <a:avLst/>
              <a:gdLst/>
              <a:ahLst/>
              <a:cxnLst/>
              <a:rect l="l" t="t" r="r" b="b"/>
              <a:pathLst>
                <a:path w="1913890" h="221173">
                  <a:moveTo>
                    <a:pt x="0" y="0"/>
                  </a:moveTo>
                  <a:lnTo>
                    <a:pt x="1913890" y="0"/>
                  </a:lnTo>
                  <a:lnTo>
                    <a:pt x="1913890" y="221173"/>
                  </a:lnTo>
                  <a:lnTo>
                    <a:pt x="0" y="22117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6507469" y="4893507"/>
            <a:ext cx="6315504" cy="455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1"/>
              </a:lnSpc>
            </a:pPr>
            <a:r>
              <a:rPr lang="en-US" sz="2694">
                <a:solidFill>
                  <a:srgbClr val="201E1E"/>
                </a:solidFill>
                <a:latin typeface="Montserrat Classic"/>
              </a:rPr>
              <a:t>Correlação orgânica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07469" y="5889511"/>
            <a:ext cx="6335019" cy="455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1"/>
              </a:lnSpc>
            </a:pPr>
            <a:r>
              <a:rPr lang="en-US" sz="2694">
                <a:solidFill>
                  <a:srgbClr val="201E1E"/>
                </a:solidFill>
                <a:latin typeface="Montserrat Classic"/>
              </a:rPr>
              <a:t>Economizar tempo do usuário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33"/>
          <a:stretch>
            <a:fillRect/>
          </a:stretch>
        </p:blipFill>
        <p:spPr>
          <a:xfrm>
            <a:off x="0" y="0"/>
            <a:ext cx="18288000" cy="1119532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7879">
            <a:off x="2540027" y="5371400"/>
            <a:ext cx="3439611" cy="2307747"/>
            <a:chOff x="0" y="0"/>
            <a:chExt cx="4586148" cy="307699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348" r="348"/>
            <a:stretch>
              <a:fillRect/>
            </a:stretch>
          </p:blipFill>
          <p:spPr>
            <a:xfrm>
              <a:off x="0" y="0"/>
              <a:ext cx="4586148" cy="3076996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94056">
            <a:off x="2068195" y="4495625"/>
            <a:ext cx="4383276" cy="4114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278775" y="1028700"/>
            <a:ext cx="7700000" cy="959267"/>
            <a:chOff x="0" y="0"/>
            <a:chExt cx="10266667" cy="1279022"/>
          </a:xfrm>
        </p:grpSpPr>
        <p:sp>
          <p:nvSpPr>
            <p:cNvPr id="7" name="AutoShape 7"/>
            <p:cNvSpPr/>
            <p:nvPr/>
          </p:nvSpPr>
          <p:spPr>
            <a:xfrm>
              <a:off x="0" y="1243374"/>
              <a:ext cx="10266667" cy="0"/>
            </a:xfrm>
            <a:prstGeom prst="line">
              <a:avLst/>
            </a:prstGeom>
            <a:ln w="38100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855135" y="-19050"/>
              <a:ext cx="6556397" cy="126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18"/>
                </a:lnSpc>
                <a:spcBef>
                  <a:spcPct val="0"/>
                </a:spcBef>
              </a:pPr>
              <a:r>
                <a:rPr lang="en-US" sz="6182">
                  <a:solidFill>
                    <a:srgbClr val="FFFFFF"/>
                  </a:solidFill>
                  <a:latin typeface="Rubik"/>
                </a:rPr>
                <a:t>Público-alvo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9435">
            <a:off x="11683486" y="5399152"/>
            <a:ext cx="3439611" cy="2307747"/>
            <a:chOff x="0" y="0"/>
            <a:chExt cx="4586148" cy="307699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/>
            <a:srcRect t="12114" b="43185"/>
            <a:stretch>
              <a:fillRect/>
            </a:stretch>
          </p:blipFill>
          <p:spPr>
            <a:xfrm>
              <a:off x="0" y="0"/>
              <a:ext cx="4586148" cy="3076996"/>
            </a:xfrm>
            <a:prstGeom prst="rect">
              <a:avLst/>
            </a:prstGeom>
          </p:spPr>
        </p:pic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92500">
            <a:off x="11217662" y="4494808"/>
            <a:ext cx="4383276" cy="411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030973" y="3314931"/>
            <a:ext cx="491729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Jovens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97290" y="3314931"/>
            <a:ext cx="491729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Adultos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733"/>
          <a:stretch>
            <a:fillRect/>
          </a:stretch>
        </p:blipFill>
        <p:spPr>
          <a:xfrm>
            <a:off x="5667" y="0"/>
            <a:ext cx="18288000" cy="11195327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5294000" y="2088217"/>
            <a:ext cx="7700000" cy="0"/>
          </a:xfrm>
          <a:prstGeom prst="line">
            <a:avLst/>
          </a:prstGeom>
          <a:ln w="28575" cap="rnd">
            <a:solidFill>
              <a:srgbClr val="FF74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232400" y="857198"/>
            <a:ext cx="3834535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Requisitos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408198" y="2718014"/>
            <a:ext cx="5482939" cy="7008725"/>
            <a:chOff x="0" y="0"/>
            <a:chExt cx="7310585" cy="934496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7303028" cy="5486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230323" y="448009"/>
              <a:ext cx="4857497" cy="600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1"/>
                </a:lnSpc>
              </a:pPr>
              <a:r>
                <a:rPr lang="en-US" sz="2694">
                  <a:solidFill>
                    <a:srgbClr val="201E1E"/>
                  </a:solidFill>
                  <a:latin typeface="Rubik"/>
                </a:rPr>
                <a:t>Cadastro de usuários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7557" y="3858566"/>
              <a:ext cx="7303028" cy="5486400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643229" y="2414170"/>
              <a:ext cx="6180732" cy="6009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1"/>
                </a:lnSpc>
              </a:pP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Pesquisa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por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filmes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e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séries</a:t>
              </a:r>
              <a:endParaRPr lang="en-US" sz="2694" dirty="0">
                <a:solidFill>
                  <a:srgbClr val="201E1E"/>
                </a:solidFill>
                <a:latin typeface="Rubik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30027" y="4380330"/>
              <a:ext cx="5258084" cy="6009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1"/>
                </a:lnSpc>
              </a:pP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Personalização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de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perfil</a:t>
              </a:r>
              <a:endParaRPr lang="en-US" sz="2694" dirty="0">
                <a:solidFill>
                  <a:srgbClr val="201E1E"/>
                </a:solidFill>
                <a:latin typeface="Rubik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97048" y="6272737"/>
              <a:ext cx="6101370" cy="6009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1"/>
                </a:lnSpc>
              </a:pP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Realziar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correlação</a:t>
              </a:r>
              <a:r>
                <a:rPr lang="en-US" sz="2694" dirty="0">
                  <a:solidFill>
                    <a:srgbClr val="201E1E"/>
                  </a:solidFill>
                  <a:latin typeface="Rubik"/>
                </a:rPr>
                <a:t> de </a:t>
              </a:r>
              <a:r>
                <a:rPr lang="en-US" sz="2694" dirty="0" err="1">
                  <a:solidFill>
                    <a:srgbClr val="201E1E"/>
                  </a:solidFill>
                  <a:latin typeface="Rubik"/>
                </a:rPr>
                <a:t>obras</a:t>
              </a:r>
              <a:endParaRPr lang="en-US" sz="2694" dirty="0">
                <a:solidFill>
                  <a:srgbClr val="201E1E"/>
                </a:solidFill>
                <a:latin typeface="Rubik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1785" y="8238897"/>
              <a:ext cx="5019459" cy="600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1"/>
                </a:lnSpc>
              </a:pPr>
              <a:r>
                <a:rPr lang="en-US" sz="2694">
                  <a:solidFill>
                    <a:srgbClr val="201E1E"/>
                  </a:solidFill>
                  <a:latin typeface="Rubik"/>
                </a:rPr>
                <a:t>Visualizar correlações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3161350" y="3530637"/>
            <a:ext cx="11965300" cy="3225727"/>
            <a:chOff x="0" y="0"/>
            <a:chExt cx="15953734" cy="4300969"/>
          </a:xfrm>
        </p:grpSpPr>
        <p:sp>
          <p:nvSpPr>
            <p:cNvPr id="7" name="AutoShape 7"/>
            <p:cNvSpPr/>
            <p:nvPr/>
          </p:nvSpPr>
          <p:spPr>
            <a:xfrm>
              <a:off x="0" y="4245574"/>
              <a:ext cx="15953734" cy="0"/>
            </a:xfrm>
            <a:prstGeom prst="line">
              <a:avLst/>
            </a:prstGeom>
            <a:ln w="59205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42642" y="-9525"/>
              <a:ext cx="15142850" cy="387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527"/>
                </a:lnSpc>
                <a:spcBef>
                  <a:spcPct val="0"/>
                </a:spcBef>
              </a:pPr>
              <a:r>
                <a:rPr lang="en-US" sz="9606">
                  <a:solidFill>
                    <a:srgbClr val="FFFFFF"/>
                  </a:solidFill>
                  <a:latin typeface="Rubik"/>
                </a:rPr>
                <a:t>Solução Implementada </a:t>
              </a:r>
            </a:p>
          </p:txBody>
        </p:sp>
      </p:grpSp>
      <p:pic>
        <p:nvPicPr>
          <p:cNvPr id="9" name="Picture 6">
            <a:extLst>
              <a:ext uri="{FF2B5EF4-FFF2-40B4-BE49-F238E27FC236}">
                <a16:creationId xmlns:a16="http://schemas.microsoft.com/office/drawing/2014/main" id="{8B1F309A-59F1-C19D-AFCA-83FB38A12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733"/>
          <a:stretch>
            <a:fillRect/>
          </a:stretch>
        </p:blipFill>
        <p:spPr>
          <a:xfrm>
            <a:off x="5667" y="0"/>
            <a:ext cx="18288000" cy="11195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294000" y="1028700"/>
            <a:ext cx="7700000" cy="1141475"/>
            <a:chOff x="0" y="0"/>
            <a:chExt cx="10266667" cy="1521966"/>
          </a:xfrm>
        </p:grpSpPr>
        <p:sp>
          <p:nvSpPr>
            <p:cNvPr id="7" name="AutoShape 7"/>
            <p:cNvSpPr/>
            <p:nvPr/>
          </p:nvSpPr>
          <p:spPr>
            <a:xfrm>
              <a:off x="0" y="1485092"/>
              <a:ext cx="10266667" cy="0"/>
            </a:xfrm>
            <a:prstGeom prst="line">
              <a:avLst/>
            </a:prstGeom>
            <a:ln w="38100" cap="rnd">
              <a:solidFill>
                <a:srgbClr val="FF74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56147" y="-19050"/>
              <a:ext cx="9744841" cy="126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18"/>
                </a:lnSpc>
                <a:spcBef>
                  <a:spcPct val="0"/>
                </a:spcBef>
              </a:pPr>
              <a:r>
                <a:rPr lang="en-US" sz="6182">
                  <a:solidFill>
                    <a:srgbClr val="FFFFFF"/>
                  </a:solidFill>
                  <a:latin typeface="Rubik"/>
                </a:rPr>
                <a:t>Conclusão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084396" y="2602338"/>
            <a:ext cx="1229785" cy="103148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894973" y="2632305"/>
            <a:ext cx="7308631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Pontos positivos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9686" y="4288427"/>
            <a:ext cx="7230056" cy="1633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Rubik"/>
              </a:rPr>
              <a:t>Desenvolver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do 0 com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muita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liberdade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e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passando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por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todas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as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etapas</a:t>
            </a:r>
            <a:endParaRPr lang="en-US" sz="3500" dirty="0">
              <a:solidFill>
                <a:srgbClr val="FFFFFF"/>
              </a:solidFill>
              <a:latin typeface="Rubi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89685" y="6491922"/>
            <a:ext cx="7308631" cy="11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Rubik"/>
              </a:rPr>
              <a:t>Colocando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em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prática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tudo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que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foi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aprendido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nos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estudos</a:t>
            </a:r>
            <a:endParaRPr lang="en-US" sz="3500" dirty="0">
              <a:solidFill>
                <a:srgbClr val="FFFFFF"/>
              </a:solidFill>
              <a:latin typeface="Rubi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89685" y="8162018"/>
            <a:ext cx="750431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Rubik"/>
              </a:rPr>
              <a:t>Trabalhar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e com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pessoas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novas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,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podendo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aprender</a:t>
            </a:r>
            <a:r>
              <a:rPr lang="en-US" sz="3500" dirty="0">
                <a:solidFill>
                  <a:srgbClr val="FFFFFF"/>
                </a:solidFill>
                <a:latin typeface="Rubik"/>
              </a:rPr>
              <a:t> com </a:t>
            </a:r>
            <a:r>
              <a:rPr lang="en-US" sz="3500" dirty="0" err="1">
                <a:solidFill>
                  <a:srgbClr val="FFFFFF"/>
                </a:solidFill>
                <a:latin typeface="Rubik"/>
              </a:rPr>
              <a:t>elas</a:t>
            </a:r>
            <a:endParaRPr lang="en-US" sz="3500" dirty="0">
              <a:solidFill>
                <a:srgbClr val="FFFFFF"/>
              </a:solidFill>
              <a:latin typeface="Rubik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733"/>
          <a:stretch>
            <a:fillRect/>
          </a:stretch>
        </p:blipFill>
        <p:spPr>
          <a:xfrm>
            <a:off x="-78575" y="0"/>
            <a:ext cx="18288000" cy="11195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1251"/>
            <a:chOff x="0" y="0"/>
            <a:chExt cx="4816593" cy="145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185"/>
            </a:xfrm>
            <a:custGeom>
              <a:avLst/>
              <a:gdLst/>
              <a:ahLst/>
              <a:cxnLst/>
              <a:rect l="l" t="t" r="r" b="b"/>
              <a:pathLst>
                <a:path w="4816592" h="145185">
                  <a:moveTo>
                    <a:pt x="0" y="0"/>
                  </a:moveTo>
                  <a:lnTo>
                    <a:pt x="4816592" y="0"/>
                  </a:lnTo>
                  <a:lnTo>
                    <a:pt x="4816592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E15900"/>
            </a:solidFill>
            <a:ln w="19050">
              <a:solidFill>
                <a:srgbClr val="0D0D0D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2848" y="188440"/>
            <a:ext cx="697483" cy="1743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94222" y="1435781"/>
            <a:ext cx="1444342" cy="1512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78395" y="1706206"/>
            <a:ext cx="7308631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>
                <a:solidFill>
                  <a:srgbClr val="FFFFFF"/>
                </a:solidFill>
                <a:latin typeface="Rubik"/>
              </a:rPr>
              <a:t>Desafios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9685" y="3813662"/>
            <a:ext cx="7308631" cy="1633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Colocar em prática conhecimentos recém adquiridos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9685" y="6017157"/>
            <a:ext cx="7308631" cy="11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Conciliar estudos de outros microfundamentos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9685" y="7687252"/>
            <a:ext cx="7308631" cy="1633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ubik"/>
              </a:rPr>
              <a:t>Juntar todas ideias e opiniões do grupo e transformar em só 1 site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733"/>
          <a:stretch>
            <a:fillRect/>
          </a:stretch>
        </p:blipFill>
        <p:spPr>
          <a:xfrm>
            <a:off x="0" y="0"/>
            <a:ext cx="18288000" cy="11195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229</Words>
  <Application>Microsoft Office PowerPoint</Application>
  <PresentationFormat>Personalizar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Open Sans Bold</vt:lpstr>
      <vt:lpstr>Arial</vt:lpstr>
      <vt:lpstr>Rubik Medium</vt:lpstr>
      <vt:lpstr>Rubik Light</vt:lpstr>
      <vt:lpstr>Calibri</vt:lpstr>
      <vt:lpstr>Rubik</vt:lpstr>
      <vt:lpstr>Rubik Light Bold</vt:lpstr>
      <vt:lpstr>Rubik Bold</vt:lpstr>
      <vt:lpstr>Montserrat Classic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Portfólio de Web Design Estilo Digitalismo em Rosa Roxo Laranja</dc:title>
  <cp:lastModifiedBy>Alvaro Soares</cp:lastModifiedBy>
  <cp:revision>3</cp:revision>
  <dcterms:created xsi:type="dcterms:W3CDTF">2006-08-16T00:00:00Z</dcterms:created>
  <dcterms:modified xsi:type="dcterms:W3CDTF">2022-12-10T18:51:36Z</dcterms:modified>
  <dc:identifier>DAFT_Zthzq4</dc:identifier>
</cp:coreProperties>
</file>