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85787-DCCC-4EAC-9986-8BA7B92DA471}" v="809" dt="2022-12-11T23:38:11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20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44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96E2C-78E5-43CB-40DD-CA4DA328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4" r="-2" b="784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 rtlCol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Turma 6 grupo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Projeto: Desenvolvimento de Aplicação Web Front-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End</a:t>
            </a:r>
            <a:endParaRPr lang="pt-BR" dirty="0" err="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D92C4B-9F0B-2FA3-4DCF-57A2713E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1287784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Conclusão: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CF670-7D10-617A-2647-D52D648E5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78" y="2416630"/>
            <a:ext cx="6221845" cy="308283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dirty="0">
                <a:ea typeface="+mn-lt"/>
                <a:cs typeface="+mn-lt"/>
              </a:rPr>
              <a:t>O</a:t>
            </a:r>
            <a:r>
              <a:rPr lang="pt-BR" dirty="0"/>
              <a:t> desenvolvimento deste projeto foi extremamente gratificante para o aprendizado prático do Front-</a:t>
            </a:r>
            <a:r>
              <a:rPr lang="pt-BR" dirty="0" err="1"/>
              <a:t>end</a:t>
            </a:r>
            <a:r>
              <a:rPr lang="pt-BR" dirty="0"/>
              <a:t>, pois possibilitou</a:t>
            </a:r>
            <a:r>
              <a:rPr lang="pt-BR" dirty="0">
                <a:ea typeface="+mn-lt"/>
                <a:cs typeface="+mn-lt"/>
              </a:rPr>
              <a:t> entender na prática como podemos utilizar as tecnologias HTML, CSS, </a:t>
            </a:r>
            <a:r>
              <a:rPr lang="pt-BR" dirty="0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 na criação de sites.</a:t>
            </a:r>
            <a:r>
              <a:rPr lang="pt-BR" dirty="0"/>
              <a:t> Foi possível mesmo para os integrantes que nunca tiveram contato anteriormente com essas tecnologias, aprendê-las e desempenhar um bom trabalho. Porém, por se tratar de um trabalho em grupo de um curso EAD, não foi possível a compatibilidade de horários de todos os integrantes. Mas apesar disso, foi bastante proveitoso desempenhar este projeto e de dar os </a:t>
            </a:r>
            <a:r>
              <a:rPr lang="pt-BR"/>
              <a:t>primeiros passos do </a:t>
            </a:r>
            <a:r>
              <a:rPr lang="pt-BR" dirty="0"/>
              <a:t>curso.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9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34FC5-FDE7-6C6B-A4B8-43DCDB6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8F484-B241-2EB1-4AF2-7978D4108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Com as novas plataformas digitais, as apresentações ao vivo atualmente geram cerca de 95% da receita dos artistas, conforme site da Folha de São Paulo (acesso em 29/08/2022), resultando em um aumento significativo no volume de eventos. Contudo, no cenário de pandemia houve uma grande mudança na forma em que eventos, shows e festas ocorreram, não acontecendo de forma presencial neste período.</a:t>
            </a:r>
            <a:endParaRPr lang="pt-BR" dirty="0"/>
          </a:p>
          <a:p>
            <a:pPr algn="ctr"/>
            <a:r>
              <a:rPr lang="pt-BR" dirty="0">
                <a:ea typeface="+mn-lt"/>
                <a:cs typeface="+mn-lt"/>
              </a:rPr>
              <a:t>Com o fim das medidas de distanciamento social impostas pelos governos os eventos presenciais voltaram em grande escala devido ao período de confinamento que a população passou. Muitas vezes não se sabe quais eventos estão acontecendo na cidade ou região de grandes centros urbanos por falta de informações, de networking e/ou deficiência na parte de divulgação desses eventos.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A5DBE-55E1-5FAE-0207-66B3511A6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Tem se observado em função disso, a necessidade de um site/aplicativo que possa listar os eventos, shows e festas organizando de forma autoexplicativa a agenda das programações. Assim o usuário poderá acompanhar a agenda da cidade, do estado ou até mesmo do país. Desta forma busca-se desenvolver um site para atender ao seguinte problema: como disponibilizar uma agenda de eventos, shows e festas de forma simples e otimizada para o público que busca essas informações?</a:t>
            </a:r>
            <a:endParaRPr lang="pt-BR">
              <a:ea typeface="+mn-lt"/>
              <a:cs typeface="+mn-lt"/>
            </a:endParaRPr>
          </a:p>
          <a:p>
            <a:endParaRPr lang="pt-BR" dirty="0"/>
          </a:p>
          <a:p>
            <a:r>
              <a:rPr lang="pt-BR" dirty="0"/>
              <a:t>Objetivo:</a:t>
            </a:r>
          </a:p>
          <a:p>
            <a:r>
              <a:rPr lang="pt-BR" dirty="0">
                <a:ea typeface="+mn-lt"/>
                <a:cs typeface="+mn-lt"/>
              </a:rPr>
              <a:t>Desenvolver uma plataforma que possa disponibilizar uma agenda dos eventos, shows e festas programados em uma cidade, estado ou país de forma simples e otimizada.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43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7C220-910A-16EB-9BE2-71193D99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778C7-2E53-B73E-82A0-151155A94D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O entretenimento e a interação social são áreas importantes para o desenvolvimento do indivíduo em meio a uma sociedade. A necessidade de entretenimento é uma demanda humana. Entretanto, devido ao fato da descentralização das agendas de eventos, shows e festas muitas vezes as pessoas não tem conhecimento da maioria desses entretenimentos.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Uma pesquisa realizada pela PricewaterhouseCoopers (</a:t>
            </a:r>
            <a:r>
              <a:rPr lang="pt-BR" dirty="0" err="1">
                <a:ea typeface="+mn-lt"/>
                <a:cs typeface="+mn-lt"/>
              </a:rPr>
              <a:t>PwC</a:t>
            </a:r>
            <a:r>
              <a:rPr lang="pt-BR" dirty="0">
                <a:ea typeface="+mn-lt"/>
                <a:cs typeface="+mn-lt"/>
              </a:rPr>
              <a:t>) Brasil, estima-se que em 2023, os gastos dos brasileiros com ingressos musicais serão de aproximadamente US$ 98,46 milhões. Isso reforça ainda mais a demanda das pessoas por eventos, shows e festas.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F69D51-C0EF-FD10-813A-8A5896ECC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/>
              <a:t>Público-Alvo</a:t>
            </a:r>
          </a:p>
          <a:p>
            <a:r>
              <a:rPr lang="pt-BR" dirty="0">
                <a:ea typeface="+mn-lt"/>
                <a:cs typeface="+mn-lt"/>
              </a:rPr>
              <a:t>Mesmo sendo uma plataforma aberta para todos os tipos de público, o principal alvo são pessoas acima de 18 anos que buscam entretenimento em eventos presenciais.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0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B6085-0B3D-7A0F-DBE4-40FD2F2A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Requisitos funcionais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786EAC41-3FAE-19DF-4E90-7D6F50A01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29522"/>
              </p:ext>
            </p:extLst>
          </p:nvPr>
        </p:nvGraphicFramePr>
        <p:xfrm>
          <a:off x="1028700" y="2814799"/>
          <a:ext cx="10134602" cy="320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679">
                  <a:extLst>
                    <a:ext uri="{9D8B030D-6E8A-4147-A177-3AD203B41FA5}">
                      <a16:colId xmlns:a16="http://schemas.microsoft.com/office/drawing/2014/main" val="1479591617"/>
                    </a:ext>
                  </a:extLst>
                </a:gridCol>
                <a:gridCol w="5618475">
                  <a:extLst>
                    <a:ext uri="{9D8B030D-6E8A-4147-A177-3AD203B41FA5}">
                      <a16:colId xmlns:a16="http://schemas.microsoft.com/office/drawing/2014/main" val="1851908792"/>
                    </a:ext>
                  </a:extLst>
                </a:gridCol>
                <a:gridCol w="2547448">
                  <a:extLst>
                    <a:ext uri="{9D8B030D-6E8A-4147-A177-3AD203B41FA5}">
                      <a16:colId xmlns:a16="http://schemas.microsoft.com/office/drawing/2014/main" val="1030482284"/>
                    </a:ext>
                  </a:extLst>
                </a:gridCol>
              </a:tblGrid>
              <a:tr h="30310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ID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Descrição do Requisito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Prioridade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1905617601"/>
                  </a:ext>
                </a:extLst>
              </a:tr>
              <a:tr h="49866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RF-01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site deve apresentar os principais eventos, shows e festas regionais na página principal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Alta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334275285"/>
                  </a:ext>
                </a:extLst>
              </a:tr>
              <a:tr h="49866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RF-02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site deve apresentar informações sobre horário de início e término, flyer, local e informações do organizador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Alta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2869671674"/>
                  </a:ext>
                </a:extLst>
              </a:tr>
              <a:tr h="30310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RF-03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site deve apresentar informações sobre o site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Alta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2370828315"/>
                  </a:ext>
                </a:extLst>
              </a:tr>
              <a:tr h="49866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RF-04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site deve permitir filtrar os eventos, shows e festas conforme o interesse do usuário (cidades / tipos de público / tipos de eventos, shows e festas)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Alta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1333592559"/>
                  </a:ext>
                </a:extLst>
              </a:tr>
              <a:tr h="30310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RF-05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site deve permitir que o usuário alterar entre imagens do evento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Média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3445621112"/>
                  </a:ext>
                </a:extLst>
              </a:tr>
              <a:tr h="49866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RF-06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site deve apresentar uma página de favoritos com cards que apresentam informações resumidas do evento.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Média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396927764"/>
                  </a:ext>
                </a:extLst>
              </a:tr>
              <a:tr h="303109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RF-07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site deve possuir barra de navegação superior horizontal</a:t>
                      </a:r>
                    </a:p>
                  </a:txBody>
                  <a:tcPr marL="88271" marR="88271" marT="40740" marB="40740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Média</a:t>
                      </a:r>
                    </a:p>
                  </a:txBody>
                  <a:tcPr marL="88271" marR="88271" marT="40740" marB="40740" anchor="ctr"/>
                </a:tc>
                <a:extLst>
                  <a:ext uri="{0D108BD9-81ED-4DB2-BD59-A6C34878D82A}">
                    <a16:rowId xmlns:a16="http://schemas.microsoft.com/office/drawing/2014/main" val="286726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75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1664B0-5BB4-27DD-F873-ACDF0852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Requisitos não funcionais</a:t>
            </a:r>
            <a:endParaRPr lang="pt-B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4A8F3BE-7931-69A9-F448-5F62091C0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566092"/>
              </p:ext>
            </p:extLst>
          </p:nvPr>
        </p:nvGraphicFramePr>
        <p:xfrm>
          <a:off x="1028700" y="2771790"/>
          <a:ext cx="10134601" cy="329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22">
                  <a:extLst>
                    <a:ext uri="{9D8B030D-6E8A-4147-A177-3AD203B41FA5}">
                      <a16:colId xmlns:a16="http://schemas.microsoft.com/office/drawing/2014/main" val="2143147685"/>
                    </a:ext>
                  </a:extLst>
                </a:gridCol>
                <a:gridCol w="4590527">
                  <a:extLst>
                    <a:ext uri="{9D8B030D-6E8A-4147-A177-3AD203B41FA5}">
                      <a16:colId xmlns:a16="http://schemas.microsoft.com/office/drawing/2014/main" val="901191604"/>
                    </a:ext>
                  </a:extLst>
                </a:gridCol>
                <a:gridCol w="2912052">
                  <a:extLst>
                    <a:ext uri="{9D8B030D-6E8A-4147-A177-3AD203B41FA5}">
                      <a16:colId xmlns:a16="http://schemas.microsoft.com/office/drawing/2014/main" val="1350319204"/>
                    </a:ext>
                  </a:extLst>
                </a:gridCol>
              </a:tblGrid>
              <a:tr h="356945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ID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Descrição do Requisito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Prioridade</a:t>
                      </a:r>
                    </a:p>
                  </a:txBody>
                  <a:tcPr marL="103949" marR="103949" marT="47976" marB="47976" anchor="ctr"/>
                </a:tc>
                <a:extLst>
                  <a:ext uri="{0D108BD9-81ED-4DB2-BD59-A6C34878D82A}">
                    <a16:rowId xmlns:a16="http://schemas.microsoft.com/office/drawing/2014/main" val="1491224955"/>
                  </a:ext>
                </a:extLst>
              </a:tr>
              <a:tr h="587232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RNF-01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O site deve ser compatível com dispositivos móveis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Alta</a:t>
                      </a:r>
                    </a:p>
                  </a:txBody>
                  <a:tcPr marL="103949" marR="103949" marT="47976" marB="47976" anchor="ctr"/>
                </a:tc>
                <a:extLst>
                  <a:ext uri="{0D108BD9-81ED-4DB2-BD59-A6C34878D82A}">
                    <a16:rowId xmlns:a16="http://schemas.microsoft.com/office/drawing/2014/main" val="984612384"/>
                  </a:ext>
                </a:extLst>
              </a:tr>
              <a:tr h="587232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RNF-02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O site deve ser leve e carregar rápido na tecnologia 4G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Alta</a:t>
                      </a:r>
                    </a:p>
                  </a:txBody>
                  <a:tcPr marL="103949" marR="103949" marT="47976" marB="47976" anchor="ctr"/>
                </a:tc>
                <a:extLst>
                  <a:ext uri="{0D108BD9-81ED-4DB2-BD59-A6C34878D82A}">
                    <a16:rowId xmlns:a16="http://schemas.microsoft.com/office/drawing/2014/main" val="1292216456"/>
                  </a:ext>
                </a:extLst>
              </a:tr>
              <a:tr h="356945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RNF-03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O site deve apresentar navegação fácil e intuitiva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Alta</a:t>
                      </a:r>
                    </a:p>
                  </a:txBody>
                  <a:tcPr marL="103949" marR="103949" marT="47976" marB="47976" anchor="ctr"/>
                </a:tc>
                <a:extLst>
                  <a:ext uri="{0D108BD9-81ED-4DB2-BD59-A6C34878D82A}">
                    <a16:rowId xmlns:a16="http://schemas.microsoft.com/office/drawing/2014/main" val="274932620"/>
                  </a:ext>
                </a:extLst>
              </a:tr>
              <a:tr h="817519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RNF-04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O site deve ser compatível com os principais navegadores do mercado (Google Chrome, Microsoft Edge, Mozilla Firefox e Apple Safari)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Alta</a:t>
                      </a:r>
                    </a:p>
                  </a:txBody>
                  <a:tcPr marL="103949" marR="103949" marT="47976" marB="47976" anchor="ctr"/>
                </a:tc>
                <a:extLst>
                  <a:ext uri="{0D108BD9-81ED-4DB2-BD59-A6C34878D82A}">
                    <a16:rowId xmlns:a16="http://schemas.microsoft.com/office/drawing/2014/main" val="185018165"/>
                  </a:ext>
                </a:extLst>
              </a:tr>
              <a:tr h="587232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RNF-05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O site deve armazenar os filtros aplicados anteriormente e aplica-los posteriomente</a:t>
                      </a:r>
                    </a:p>
                  </a:txBody>
                  <a:tcPr marL="103949" marR="103949" marT="47976" marB="47976" anchor="ctr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Média</a:t>
                      </a:r>
                    </a:p>
                  </a:txBody>
                  <a:tcPr marL="103949" marR="103949" marT="47976" marB="47976" anchor="ctr"/>
                </a:tc>
                <a:extLst>
                  <a:ext uri="{0D108BD9-81ED-4DB2-BD59-A6C34878D82A}">
                    <a16:rowId xmlns:a16="http://schemas.microsoft.com/office/drawing/2014/main" val="51190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24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FB75-E5F0-5AA6-7858-B32570F0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42150"/>
          </a:xfrm>
        </p:spPr>
        <p:txBody>
          <a:bodyPr/>
          <a:lstStyle/>
          <a:p>
            <a:r>
              <a:rPr lang="pt-BR" dirty="0"/>
              <a:t>Solução implementada (página inicial)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AF92586-2866-E285-31A4-C4D86B63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128" y="1471791"/>
            <a:ext cx="9600121" cy="4659454"/>
          </a:xfrm>
        </p:spPr>
      </p:pic>
    </p:spTree>
    <p:extLst>
      <p:ext uri="{BB962C8B-B14F-4D97-AF65-F5344CB8AC3E}">
        <p14:creationId xmlns:p14="http://schemas.microsoft.com/office/powerpoint/2010/main" val="124756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FB75-E5F0-5AA6-7858-B32570F0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42150"/>
          </a:xfrm>
        </p:spPr>
        <p:txBody>
          <a:bodyPr/>
          <a:lstStyle/>
          <a:p>
            <a:r>
              <a:rPr lang="pt-BR" dirty="0"/>
              <a:t>Solução implementada (página de eventos)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0194D71B-24ED-A7AE-0946-7768B58A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66814"/>
            <a:ext cx="2743200" cy="1324373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06652D38-EC29-52C4-11A4-34930C74C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34" y="1658695"/>
            <a:ext cx="9760155" cy="4716964"/>
          </a:xfrm>
        </p:spPr>
      </p:pic>
    </p:spTree>
    <p:extLst>
      <p:ext uri="{BB962C8B-B14F-4D97-AF65-F5344CB8AC3E}">
        <p14:creationId xmlns:p14="http://schemas.microsoft.com/office/powerpoint/2010/main" val="382672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FB75-E5F0-5AA6-7858-B32570F0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42150"/>
          </a:xfrm>
        </p:spPr>
        <p:txBody>
          <a:bodyPr/>
          <a:lstStyle/>
          <a:p>
            <a:r>
              <a:rPr lang="pt-BR" dirty="0"/>
              <a:t>Solução implementada (página de favoritos)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0194D71B-24ED-A7AE-0946-7768B58A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66814"/>
            <a:ext cx="2743200" cy="1324373"/>
          </a:xfrm>
          <a:prstGeom prst="rect">
            <a:avLst/>
          </a:prstGeom>
        </p:spPr>
      </p:pic>
      <p:pic>
        <p:nvPicPr>
          <p:cNvPr id="6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35823356-F416-3A65-2E62-1BB9078C5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8734" y="1816847"/>
            <a:ext cx="9774532" cy="4760096"/>
          </a:xfrm>
        </p:spPr>
      </p:pic>
    </p:spTree>
    <p:extLst>
      <p:ext uri="{BB962C8B-B14F-4D97-AF65-F5344CB8AC3E}">
        <p14:creationId xmlns:p14="http://schemas.microsoft.com/office/powerpoint/2010/main" val="292896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FB75-E5F0-5AA6-7858-B32570F0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42150"/>
          </a:xfrm>
        </p:spPr>
        <p:txBody>
          <a:bodyPr/>
          <a:lstStyle/>
          <a:p>
            <a:r>
              <a:rPr lang="pt-BR" dirty="0"/>
              <a:t>Solução implementada (página sobre)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0194D71B-24ED-A7AE-0946-7768B58A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66814"/>
            <a:ext cx="2743200" cy="1324373"/>
          </a:xfrm>
          <a:prstGeom prst="rect">
            <a:avLst/>
          </a:prstGeom>
        </p:spPr>
      </p:pic>
      <p:pic>
        <p:nvPicPr>
          <p:cNvPr id="7" name="Imagem 7" descr="Linha do tempo&#10;&#10;Descrição gerada automaticamente">
            <a:extLst>
              <a:ext uri="{FF2B5EF4-FFF2-40B4-BE49-F238E27FC236}">
                <a16:creationId xmlns:a16="http://schemas.microsoft.com/office/drawing/2014/main" id="{6DA4FBA1-D866-955F-CB0B-4DD85ABE1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374" y="1586809"/>
            <a:ext cx="10131253" cy="4889492"/>
          </a:xfrm>
        </p:spPr>
      </p:pic>
    </p:spTree>
    <p:extLst>
      <p:ext uri="{BB962C8B-B14F-4D97-AF65-F5344CB8AC3E}">
        <p14:creationId xmlns:p14="http://schemas.microsoft.com/office/powerpoint/2010/main" val="102246535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736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Bembo</vt:lpstr>
      <vt:lpstr>Calibri</vt:lpstr>
      <vt:lpstr>AdornVTI</vt:lpstr>
      <vt:lpstr>Turma 6 grupo 3</vt:lpstr>
      <vt:lpstr>Contexto</vt:lpstr>
      <vt:lpstr>Contexto</vt:lpstr>
      <vt:lpstr>Requisitos funcionais</vt:lpstr>
      <vt:lpstr>Requisitos não funcionais</vt:lpstr>
      <vt:lpstr>Solução implementada (página inicial)</vt:lpstr>
      <vt:lpstr>Solução implementada (página de eventos)</vt:lpstr>
      <vt:lpstr>Solução implementada (página de favoritos)</vt:lpstr>
      <vt:lpstr>Solução implementada (página sobre)</vt:lpstr>
      <vt:lpstr>Conclusão: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HP USER</cp:lastModifiedBy>
  <cp:revision>179</cp:revision>
  <dcterms:created xsi:type="dcterms:W3CDTF">2022-12-11T22:40:31Z</dcterms:created>
  <dcterms:modified xsi:type="dcterms:W3CDTF">2022-12-12T00:03:41Z</dcterms:modified>
</cp:coreProperties>
</file>