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65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012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021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9973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286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944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4260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0756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843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368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354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23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218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757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357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42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635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4125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Portal do Condomínio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 de gestão do Condomínio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724" y="1739220"/>
            <a:ext cx="4781599" cy="37448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09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 escopo funcional do projeto é definido por meio dos requisitos funcionais que descrevem as possibilidades interação dos usuários, bem como os requisitos não funcionais que descrevem os aspectos que o sistema deverá apresentar de maneira geral. Estes requisitos são apresentados a seguir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3498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6922" y="104504"/>
            <a:ext cx="9404723" cy="1400530"/>
          </a:xfrm>
        </p:spPr>
        <p:txBody>
          <a:bodyPr/>
          <a:lstStyle/>
          <a:p>
            <a:r>
              <a:rPr lang="pt-BR" dirty="0" smtClean="0"/>
              <a:t>Requisitos Funcionais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944982" y="822041"/>
          <a:ext cx="4976947" cy="6035959"/>
        </p:xfrm>
        <a:graphic>
          <a:graphicData uri="http://schemas.openxmlformats.org/drawingml/2006/table">
            <a:tbl>
              <a:tblPr/>
              <a:tblGrid>
                <a:gridCol w="527632"/>
                <a:gridCol w="3680196"/>
                <a:gridCol w="769119"/>
              </a:tblGrid>
              <a:tr h="4337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Times New Roman"/>
                        </a:rPr>
                        <a:t>ID</a:t>
                      </a:r>
                      <a:endParaRPr lang="pt-BR" sz="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Times New Roman"/>
                        </a:rPr>
                        <a:t>Descrição</a:t>
                      </a:r>
                      <a:endParaRPr lang="pt-BR" sz="8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8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Times New Roman"/>
                        </a:rPr>
                        <a:t>Prioridade</a:t>
                      </a:r>
                      <a:endParaRPr lang="pt-BR" sz="8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7095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latin typeface="Arial"/>
                          <a:ea typeface="Arial"/>
                          <a:cs typeface="Times New Roman"/>
                        </a:rPr>
                        <a:t>RF-01</a:t>
                      </a: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latin typeface="Arial"/>
                          <a:ea typeface="Arial"/>
                          <a:cs typeface="Times New Roman"/>
                        </a:rPr>
                        <a:t>O sistema deve conter um calendário interno, onde sejam armazenadas as datas e horários, e disponibilizados aos moradores, por meio de notificações, datas de reuniões</a:t>
                      </a:r>
                      <a:endParaRPr lang="pt-BR" sz="105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>
                          <a:latin typeface="Arial"/>
                          <a:ea typeface="Arial"/>
                          <a:cs typeface="Times New Roman"/>
                        </a:rPr>
                        <a:t>Alta</a:t>
                      </a: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3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>
                          <a:latin typeface="Arial"/>
                          <a:ea typeface="Arial"/>
                          <a:cs typeface="Times New Roman"/>
                        </a:rPr>
                        <a:t>RF-02</a:t>
                      </a: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latin typeface="Arial"/>
                          <a:ea typeface="Arial"/>
                          <a:cs typeface="Times New Roman"/>
                        </a:rPr>
                        <a:t>O sistema deve conter um calendário onde os moradores podem solicitar datas de reuniões e encontros.</a:t>
                      </a:r>
                      <a:endParaRPr lang="pt-BR" sz="105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>
                          <a:latin typeface="Arial"/>
                          <a:ea typeface="Arial"/>
                          <a:cs typeface="Times New Roman"/>
                        </a:rPr>
                        <a:t>Média</a:t>
                      </a: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3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>
                          <a:latin typeface="Arial"/>
                          <a:ea typeface="Arial"/>
                          <a:cs typeface="Times New Roman"/>
                        </a:rPr>
                        <a:t>RF-03</a:t>
                      </a: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latin typeface="Arial"/>
                          <a:ea typeface="Arial"/>
                          <a:cs typeface="Times New Roman"/>
                        </a:rPr>
                        <a:t>O sistema deve conter uma opção de “chamado”, onde seja disponibilizado um chat ou mandar uma notificação direto com o síndico</a:t>
                      </a:r>
                      <a:endParaRPr lang="pt-BR" sz="105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>
                          <a:latin typeface="Arial"/>
                          <a:ea typeface="Arial"/>
                          <a:cs typeface="Times New Roman"/>
                        </a:rPr>
                        <a:t>Média</a:t>
                      </a: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81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>
                          <a:latin typeface="Arial"/>
                          <a:ea typeface="Arial"/>
                          <a:cs typeface="Times New Roman"/>
                        </a:rPr>
                        <a:t>RF-04</a:t>
                      </a: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latin typeface="Arial"/>
                          <a:ea typeface="Arial"/>
                          <a:cs typeface="Times New Roman"/>
                        </a:rPr>
                        <a:t>O sistema deve apresentar uma opção de solicitação de reserva, onde serão disponibilizadas datas nas quais os espaços destinados aos entretenimentos estarão disponíveis, como churrasqueira, salões, quadras e entre outros.</a:t>
                      </a:r>
                      <a:endParaRPr lang="pt-BR" sz="105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latin typeface="Arial"/>
                          <a:ea typeface="Arial"/>
                          <a:cs typeface="Times New Roman"/>
                        </a:rPr>
                        <a:t>Alta</a:t>
                      </a:r>
                      <a:endParaRPr lang="pt-BR" sz="105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68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>
                          <a:latin typeface="Arial"/>
                          <a:ea typeface="Arial"/>
                          <a:cs typeface="Times New Roman"/>
                        </a:rPr>
                        <a:t>RF-05</a:t>
                      </a: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latin typeface="Arial"/>
                          <a:ea typeface="Arial"/>
                          <a:cs typeface="Times New Roman"/>
                        </a:rPr>
                        <a:t>O Sistema deve apresentar uma opção para finanças, onde o condomínio conseguirá realizar pagamentos de taxas, solicitação de boletos, datas dos próximos boletos, inadimplências e entre outros.</a:t>
                      </a:r>
                      <a:endParaRPr lang="pt-BR" sz="105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>
                          <a:latin typeface="Arial"/>
                          <a:ea typeface="Arial"/>
                          <a:cs typeface="Times New Roman"/>
                        </a:rPr>
                        <a:t>Alta</a:t>
                      </a: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7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>
                          <a:latin typeface="Arial"/>
                          <a:ea typeface="Arial"/>
                          <a:cs typeface="Times New Roman"/>
                        </a:rPr>
                        <a:t>RF-06</a:t>
                      </a: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latin typeface="Arial"/>
                          <a:ea typeface="Arial"/>
                          <a:cs typeface="Times New Roman"/>
                        </a:rPr>
                        <a:t>O Sistema deve apresentar uma opção de “reclame aqui” onde poderá ser feitas reclamações, como barulho, luzes e qualquer outra forma de perturbação. Podendo ser gerado multas aos infratores.</a:t>
                      </a:r>
                      <a:endParaRPr lang="pt-BR" sz="105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latin typeface="Arial"/>
                          <a:ea typeface="Arial"/>
                          <a:cs typeface="Times New Roman"/>
                        </a:rPr>
                        <a:t>Alta</a:t>
                      </a:r>
                      <a:endParaRPr lang="pt-BR" sz="105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3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>
                          <a:latin typeface="Arial"/>
                          <a:ea typeface="Arial"/>
                          <a:cs typeface="Times New Roman"/>
                        </a:rPr>
                        <a:t>RF-07</a:t>
                      </a: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latin typeface="Arial"/>
                          <a:ea typeface="Arial"/>
                          <a:cs typeface="Times New Roman"/>
                        </a:rPr>
                        <a:t>O Sistema contará com uma opção de melhorias, onde os moradores podem fazer sugestões para melhorias do condomínio.</a:t>
                      </a:r>
                      <a:endParaRPr lang="pt-BR" sz="105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 smtClean="0">
                          <a:latin typeface="Arial"/>
                          <a:ea typeface="Arial"/>
                          <a:cs typeface="Times New Roman"/>
                        </a:rPr>
                        <a:t>Média</a:t>
                      </a:r>
                      <a:endParaRPr lang="pt-BR" sz="105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47812" marR="47812" marT="47812" marB="4781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não funcionais</a:t>
            </a:r>
            <a:br>
              <a:rPr lang="pt-BR" dirty="0" smtClean="0"/>
            </a:b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2063931" y="1828799"/>
          <a:ext cx="7908336" cy="4296935"/>
        </p:xfrm>
        <a:graphic>
          <a:graphicData uri="http://schemas.openxmlformats.org/drawingml/2006/table">
            <a:tbl>
              <a:tblPr/>
              <a:tblGrid>
                <a:gridCol w="985258"/>
                <a:gridCol w="5543717"/>
                <a:gridCol w="1379361"/>
              </a:tblGrid>
              <a:tr h="476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Times New Roman"/>
                        </a:rPr>
                        <a:t>ID</a:t>
                      </a:r>
                      <a:endParaRPr lang="pt-BR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Times New Roman"/>
                        </a:rPr>
                        <a:t>Descrição</a:t>
                      </a:r>
                      <a:endParaRPr lang="pt-BR" sz="11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Times New Roman"/>
                        </a:rPr>
                        <a:t>Prioridade</a:t>
                      </a:r>
                      <a:endParaRPr lang="pt-BR" sz="11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7640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Arial"/>
                          <a:cs typeface="Times New Roman"/>
                        </a:rPr>
                        <a:t>RNF-01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Arial"/>
                          <a:ea typeface="Arial"/>
                          <a:cs typeface="Times New Roman"/>
                        </a:rPr>
                        <a:t>O site deve ser responsivo (permitir a visualização adequada em dispositivos móveis como </a:t>
                      </a:r>
                      <a:r>
                        <a:rPr lang="pt-BR" sz="1200" dirty="0" err="1" smtClean="0">
                          <a:latin typeface="Arial"/>
                          <a:ea typeface="Arial"/>
                          <a:cs typeface="Times New Roman"/>
                        </a:rPr>
                        <a:t>smartphones</a:t>
                      </a:r>
                      <a:r>
                        <a:rPr lang="pt-BR" sz="1200" dirty="0" smtClean="0">
                          <a:latin typeface="Arial"/>
                          <a:ea typeface="Arial"/>
                          <a:cs typeface="Times New Roman"/>
                        </a:rPr>
                        <a:t> e tabletes.)); </a:t>
                      </a:r>
                      <a:endParaRPr lang="pt-BR" sz="12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Arial"/>
                          <a:cs typeface="Times New Roman"/>
                        </a:rPr>
                        <a:t>Alta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40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Arial"/>
                          <a:cs typeface="Times New Roman"/>
                        </a:rPr>
                        <a:t>RNF-02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Arial"/>
                          <a:ea typeface="Arial"/>
                          <a:cs typeface="Times New Roman"/>
                        </a:rPr>
                        <a:t>O site deve ser compatível com os navegadores </a:t>
                      </a:r>
                      <a:r>
                        <a:rPr lang="pt-BR" sz="1200" dirty="0" err="1" smtClean="0">
                          <a:latin typeface="Arial"/>
                          <a:ea typeface="Arial"/>
                          <a:cs typeface="Times New Roman"/>
                        </a:rPr>
                        <a:t>Chrome</a:t>
                      </a:r>
                      <a:r>
                        <a:rPr lang="pt-BR" sz="1200" dirty="0" smtClean="0">
                          <a:latin typeface="Arial"/>
                          <a:ea typeface="Arial"/>
                          <a:cs typeface="Times New Roman"/>
                        </a:rPr>
                        <a:t>, Firefox, Microsoft </a:t>
                      </a:r>
                      <a:r>
                        <a:rPr lang="pt-BR" sz="1200" dirty="0" err="1" smtClean="0">
                          <a:latin typeface="Arial"/>
                          <a:ea typeface="Arial"/>
                          <a:cs typeface="Times New Roman"/>
                        </a:rPr>
                        <a:t>Edge</a:t>
                      </a:r>
                      <a:r>
                        <a:rPr lang="pt-BR" sz="1200" dirty="0" smtClean="0">
                          <a:latin typeface="Arial"/>
                          <a:ea typeface="Arial"/>
                          <a:cs typeface="Times New Roman"/>
                        </a:rPr>
                        <a:t> e </a:t>
                      </a:r>
                      <a:r>
                        <a:rPr lang="pt-BR" sz="1200" dirty="0" err="1" smtClean="0">
                          <a:latin typeface="Arial"/>
                          <a:ea typeface="Arial"/>
                          <a:cs typeface="Times New Roman"/>
                        </a:rPr>
                        <a:t>Safari</a:t>
                      </a:r>
                      <a:r>
                        <a:rPr lang="pt-BR" sz="1200" dirty="0" smtClean="0">
                          <a:latin typeface="Arial"/>
                          <a:ea typeface="Arial"/>
                          <a:cs typeface="Times New Roman"/>
                        </a:rPr>
                        <a:t>.</a:t>
                      </a:r>
                      <a:endParaRPr lang="pt-BR" sz="12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Arial"/>
                          <a:ea typeface="Arial"/>
                          <a:cs typeface="Times New Roman"/>
                        </a:rPr>
                        <a:t>Média</a:t>
                      </a:r>
                      <a:endParaRPr lang="pt-BR" sz="12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40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Arial"/>
                          <a:cs typeface="Times New Roman"/>
                        </a:rPr>
                        <a:t>RNF-03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Arial"/>
                          <a:ea typeface="Arial"/>
                          <a:cs typeface="Times New Roman"/>
                        </a:rPr>
                        <a:t> O site deve suportar acesso simultâneo de vários usuários sem afetar seu desempenho. </a:t>
                      </a:r>
                      <a:endParaRPr lang="pt-BR" sz="12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Arial"/>
                          <a:ea typeface="Arial"/>
                          <a:cs typeface="Times New Roman"/>
                        </a:rPr>
                        <a:t>Alta</a:t>
                      </a:r>
                      <a:endParaRPr lang="pt-BR" sz="12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40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Arial"/>
                          <a:cs typeface="Times New Roman"/>
                        </a:rPr>
                        <a:t>RNF-04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Arial"/>
                          <a:ea typeface="Arial"/>
                          <a:cs typeface="Times New Roman"/>
                        </a:rPr>
                        <a:t>O site deve ter uma transição rápida entre as páginas</a:t>
                      </a:r>
                      <a:endParaRPr lang="pt-BR" sz="12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latin typeface="Arial"/>
                          <a:ea typeface="Arial"/>
                          <a:cs typeface="Times New Roman"/>
                        </a:rPr>
                        <a:t>Alta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40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Arial"/>
                          <a:ea typeface="Arial"/>
                          <a:cs typeface="Times New Roman"/>
                        </a:rPr>
                        <a:t>RNF-5</a:t>
                      </a:r>
                      <a:endParaRPr lang="pt-BR" sz="12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Arial"/>
                          <a:ea typeface="Arial"/>
                          <a:cs typeface="Times New Roman"/>
                        </a:rPr>
                        <a:t>O site deve estar disponível 24h por dia 7 dias por semana, sendo avisado previamente de manutenções no mesmo.</a:t>
                      </a:r>
                      <a:endParaRPr lang="pt-BR" sz="12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Arial"/>
                          <a:ea typeface="Arial"/>
                          <a:cs typeface="Times New Roman"/>
                        </a:rPr>
                        <a:t>Alta</a:t>
                      </a:r>
                      <a:endParaRPr lang="pt-BR" sz="12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questões que limitam a execução desse projeto e que se configuram como obrigações claras para o desenvolvimento do projeto em questão são apresentadas na tabela a seguir.</a:t>
            </a:r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484391" y="3437617"/>
          <a:ext cx="7155997" cy="2545173"/>
        </p:xfrm>
        <a:graphic>
          <a:graphicData uri="http://schemas.openxmlformats.org/drawingml/2006/table">
            <a:tbl>
              <a:tblPr/>
              <a:tblGrid>
                <a:gridCol w="891528"/>
                <a:gridCol w="6264469"/>
              </a:tblGrid>
              <a:tr h="5529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Times New Roman"/>
                        </a:rPr>
                        <a:t>ID</a:t>
                      </a:r>
                      <a:endParaRPr lang="pt-BR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Times New Roman"/>
                        </a:rPr>
                        <a:t>Descrição</a:t>
                      </a:r>
                      <a:endParaRPr lang="pt-BR" sz="11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8863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Arial"/>
                          <a:cs typeface="Times New Roman"/>
                        </a:rPr>
                        <a:t>RE-01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Arial"/>
                          <a:ea typeface="Arial"/>
                          <a:cs typeface="Times New Roman"/>
                        </a:rPr>
                        <a:t>O projeto deverá ser entregue no final do semestre letivo, não podendo extrapolar a data de 11/12/2022</a:t>
                      </a:r>
                      <a:endParaRPr lang="pt-BR" sz="12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9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Arial"/>
                          <a:cs typeface="Times New Roman"/>
                        </a:rPr>
                        <a:t>RE-02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Arial"/>
                          <a:ea typeface="Arial"/>
                          <a:cs typeface="Times New Roman"/>
                        </a:rPr>
                        <a:t>O aplicativo deve se restringir às tecnologias básicas da Web no </a:t>
                      </a:r>
                      <a:r>
                        <a:rPr lang="pt-BR" sz="1200" dirty="0" err="1" smtClean="0">
                          <a:latin typeface="Arial"/>
                          <a:ea typeface="Arial"/>
                          <a:cs typeface="Times New Roman"/>
                        </a:rPr>
                        <a:t>Front-End</a:t>
                      </a:r>
                      <a:r>
                        <a:rPr lang="pt-BR" sz="1200" dirty="0" smtClean="0">
                          <a:latin typeface="Arial"/>
                          <a:ea typeface="Arial"/>
                          <a:cs typeface="Times New Roman"/>
                        </a:rPr>
                        <a:t>.</a:t>
                      </a:r>
                      <a:endParaRPr lang="pt-BR" sz="12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9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latin typeface="Arial"/>
                          <a:ea typeface="Arial"/>
                          <a:cs typeface="Times New Roman"/>
                        </a:rPr>
                        <a:t>RE-03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latin typeface="Arial"/>
                          <a:ea typeface="Arial"/>
                          <a:cs typeface="Times New Roman"/>
                        </a:rPr>
                        <a:t>A equipe não pode subcontratar o desenvolvimento do trabalho.</a:t>
                      </a:r>
                      <a:endParaRPr lang="pt-BR" sz="12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 do grupo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Lorena Rodrigues</a:t>
            </a:r>
          </a:p>
          <a:p>
            <a:r>
              <a:rPr lang="pt-BR" dirty="0" smtClean="0"/>
              <a:t>Lucas Salino Alves</a:t>
            </a:r>
          </a:p>
          <a:p>
            <a:r>
              <a:rPr lang="pt-BR" dirty="0" smtClean="0"/>
              <a:t>Silvestre Castro</a:t>
            </a:r>
          </a:p>
          <a:p>
            <a:r>
              <a:rPr lang="pt-BR" dirty="0" smtClean="0"/>
              <a:t>Marcelo Cortez</a:t>
            </a:r>
          </a:p>
          <a:p>
            <a:r>
              <a:rPr lang="pt-BR" dirty="0" smtClean="0"/>
              <a:t>João Victor Martins</a:t>
            </a:r>
          </a:p>
          <a:p>
            <a:r>
              <a:rPr lang="pt-BR" dirty="0" smtClean="0"/>
              <a:t>Ramon Resende Souza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02" y="2475913"/>
            <a:ext cx="4357584" cy="21006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257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 </a:t>
            </a:r>
          </a:p>
          <a:p>
            <a:r>
              <a:rPr lang="pt-BR" dirty="0" smtClean="0"/>
              <a:t>Objetivo</a:t>
            </a:r>
          </a:p>
          <a:p>
            <a:r>
              <a:rPr lang="pt-BR" dirty="0" smtClean="0"/>
              <a:t>Publico alvo</a:t>
            </a:r>
          </a:p>
          <a:p>
            <a:r>
              <a:rPr lang="pt-BR" dirty="0" smtClean="0"/>
              <a:t>Especificação do Projeto</a:t>
            </a:r>
          </a:p>
          <a:p>
            <a:r>
              <a:rPr lang="pt-BR" dirty="0" smtClean="0"/>
              <a:t>Requisitos do Projeto</a:t>
            </a:r>
          </a:p>
          <a:p>
            <a:pPr lvl="1"/>
            <a:r>
              <a:rPr lang="pt-BR" dirty="0" smtClean="0"/>
              <a:t>Requisitos funcionais</a:t>
            </a:r>
          </a:p>
          <a:p>
            <a:pPr lvl="1"/>
            <a:r>
              <a:rPr lang="pt-BR" dirty="0" smtClean="0"/>
              <a:t>Requisitos não Funcionais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268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</a:t>
            </a:r>
            <a:r>
              <a:rPr lang="pt-BR" dirty="0" smtClean="0"/>
              <a:t>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Na atualidade, existem diversos modelos de moradia, contudo, um dos mais populares e que mais se adequa a realidade das </a:t>
            </a:r>
            <a:r>
              <a:rPr lang="pt-BR" dirty="0" smtClean="0"/>
              <a:t>grandes metrópoles </a:t>
            </a:r>
            <a:r>
              <a:rPr lang="pt-BR" dirty="0"/>
              <a:t>brasileiras, é o modelo de condomínios fechados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Devido a superpopulação e violência urbana, mais pessoas optam por viver em condomínios que dispõem controle de acesso, segurança privada e lazer para os moradores, criando um ambiente muito diferente das ruas de uma cidade grande.</a:t>
            </a:r>
          </a:p>
          <a:p>
            <a:pPr algn="just"/>
            <a:r>
              <a:rPr lang="pt-BR" dirty="0" smtClean="0"/>
              <a:t>Por </a:t>
            </a:r>
            <a:r>
              <a:rPr lang="pt-BR" dirty="0"/>
              <a:t>tanto, problemas de convivência </a:t>
            </a:r>
            <a:r>
              <a:rPr lang="pt-BR" dirty="0" smtClean="0"/>
              <a:t>neste </a:t>
            </a:r>
            <a:r>
              <a:rPr lang="pt-BR" dirty="0"/>
              <a:t>tipo de moradia passam a ser mais comuns no dia a dia de seus moradores.</a:t>
            </a:r>
          </a:p>
          <a:p>
            <a:pPr algn="just"/>
            <a:r>
              <a:rPr lang="pt-BR" dirty="0"/>
              <a:t>Pensando nisso, torna-se fundamental que existam ferramentas para organizar o convívio nestes ambientes, facilitar o cumprimento de obrigações e </a:t>
            </a:r>
            <a:r>
              <a:rPr lang="pt-BR" dirty="0" smtClean="0"/>
              <a:t>comunicação entre os administradores e condôminos.</a:t>
            </a:r>
          </a:p>
          <a:p>
            <a:pPr algn="just"/>
            <a:r>
              <a:rPr lang="pt-BR" dirty="0" smtClean="0"/>
              <a:t>o </a:t>
            </a:r>
            <a:r>
              <a:rPr lang="pt-BR" dirty="0"/>
              <a:t>problema que se busca resolver com este projeto são os desafios de convivência em condomínios, o acesso às informações dos serviços disponíveis, direitos e deveres dos condôminos </a:t>
            </a:r>
            <a:r>
              <a:rPr lang="pt-BR" dirty="0" smtClean="0"/>
              <a:t>Sendo </a:t>
            </a:r>
            <a:r>
              <a:rPr lang="pt-BR" dirty="0"/>
              <a:t>assim, torna-se essencial uma ferramenta que auxilie e facilite o cotidiano dos mesmos.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2105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objetivo geral deste trabalho é a criação de um sistema on-line que fornece ferramentas para melhora na comunicação e gestão do condomínio. Consequentemente melhorando a convivência entre vizinhos, funcionários e gestores do condomínio</a:t>
            </a:r>
            <a:r>
              <a:rPr lang="pt-BR" dirty="0" smtClean="0"/>
              <a:t>.</a:t>
            </a:r>
          </a:p>
          <a:p>
            <a:r>
              <a:rPr lang="pt-BR" dirty="0"/>
              <a:t>Como objetivo específico, temos:</a:t>
            </a:r>
          </a:p>
          <a:p>
            <a:pPr lvl="1" fontAlgn="base"/>
            <a:r>
              <a:rPr lang="pt-BR" dirty="0"/>
              <a:t>Fornecer funcionalidades que permitam a interação entre condôminos e gestores.</a:t>
            </a:r>
          </a:p>
          <a:p>
            <a:pPr lvl="1" fontAlgn="base"/>
            <a:r>
              <a:rPr lang="pt-BR" dirty="0"/>
              <a:t>Reunir avisos e notícias do condomínio para facilitar o acesso à informação.</a:t>
            </a:r>
          </a:p>
          <a:p>
            <a:pPr lvl="1" fontAlgn="base"/>
            <a:r>
              <a:rPr lang="pt-BR" dirty="0"/>
              <a:t>Permitir que usuários resolvam pendências administrativas e financeiras como o pagamento de mensalidades através da plataforma.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451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Publico Alvo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25060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foco deste trabalho está no público que </a:t>
            </a:r>
            <a:r>
              <a:rPr lang="pt-BR" dirty="0" smtClean="0"/>
              <a:t>reside em </a:t>
            </a:r>
            <a:r>
              <a:rPr lang="pt-BR" dirty="0"/>
              <a:t>condomínio fechado e que sentem a necessidade de ter um acesso facilitado em relação às informações do seu condomínio, bem como a parte administrativa/financeira, regras de convivência, uso de espaço </a:t>
            </a:r>
            <a:r>
              <a:rPr lang="pt-BR" dirty="0" smtClean="0"/>
              <a:t>comuns, etc.</a:t>
            </a:r>
          </a:p>
          <a:p>
            <a:pPr algn="just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8403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 definição levantada dos problemas, e os pontos mais importantes a serem tratados neste projeto foi consolidada com a participação dos membros que integram a </a:t>
            </a:r>
            <a:r>
              <a:rPr lang="pt-BR" dirty="0" smtClean="0"/>
              <a:t>administração: </a:t>
            </a:r>
            <a:r>
              <a:rPr lang="pt-BR" dirty="0"/>
              <a:t>como o sindico, subsíndico e os moradores de um complexo de condomínio de apartamentos. 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7009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Personas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1º </a:t>
            </a:r>
            <a:r>
              <a:rPr lang="pt-BR" dirty="0" err="1" smtClean="0"/>
              <a:t>persona</a:t>
            </a:r>
            <a:r>
              <a:rPr lang="pt-BR" dirty="0" smtClean="0"/>
              <a:t>: </a:t>
            </a:r>
            <a:r>
              <a:rPr lang="pt-BR" b="1" dirty="0" smtClean="0"/>
              <a:t>Juliana Moura</a:t>
            </a:r>
            <a:r>
              <a:rPr lang="pt-BR" dirty="0" smtClean="0"/>
              <a:t>, 29 anos, professora e estudante de mestrado. Suas frustrações são: </a:t>
            </a:r>
          </a:p>
          <a:p>
            <a:pPr lvl="3" algn="just"/>
            <a:r>
              <a:rPr lang="pt-BR" dirty="0" smtClean="0"/>
              <a:t>Suas encomendas costuma ficar na portaria por bastante tempo, pois muitas das vezes não há uma comunicação direta entre portaria/condômino; </a:t>
            </a:r>
          </a:p>
          <a:p>
            <a:r>
              <a:rPr lang="pt-BR" dirty="0" smtClean="0"/>
              <a:t>2º </a:t>
            </a:r>
            <a:r>
              <a:rPr lang="pt-BR" dirty="0" err="1" smtClean="0"/>
              <a:t>persona</a:t>
            </a:r>
            <a:r>
              <a:rPr lang="pt-BR" dirty="0" smtClean="0"/>
              <a:t>: </a:t>
            </a:r>
            <a:r>
              <a:rPr lang="pt-BR" b="1" dirty="0" smtClean="0"/>
              <a:t>Murilo de Souza</a:t>
            </a:r>
            <a:r>
              <a:rPr lang="pt-BR" dirty="0" smtClean="0"/>
              <a:t>, 45 anos, sócio em um escritório de contabilidade. Frustrações: </a:t>
            </a:r>
          </a:p>
          <a:p>
            <a:pPr lvl="3" algn="just"/>
            <a:r>
              <a:rPr lang="pt-BR" dirty="0" smtClean="0"/>
              <a:t>Por não ter um canal de alertas e noticias do seu condomínio, sempre perde reuniões e votações importantes;</a:t>
            </a:r>
          </a:p>
          <a:p>
            <a:r>
              <a:rPr lang="pt-BR" dirty="0" smtClean="0"/>
              <a:t>3º </a:t>
            </a:r>
            <a:r>
              <a:rPr lang="pt-BR" dirty="0" err="1" smtClean="0"/>
              <a:t>persona</a:t>
            </a:r>
            <a:r>
              <a:rPr lang="pt-BR" dirty="0" smtClean="0"/>
              <a:t>: </a:t>
            </a:r>
            <a:r>
              <a:rPr lang="pt-BR" b="1" dirty="0" smtClean="0"/>
              <a:t>Carlos Gomes</a:t>
            </a:r>
            <a:r>
              <a:rPr lang="pt-BR" dirty="0" smtClean="0"/>
              <a:t>, 36 anos, administrador de empresa e estudante de engenharia. Suas frustrações:</a:t>
            </a:r>
          </a:p>
          <a:p>
            <a:pPr lvl="3" algn="just"/>
            <a:r>
              <a:rPr lang="pt-BR" dirty="0" smtClean="0"/>
              <a:t>Quando chega do trabalho a administração do condomínio já está fechada, com isso não consigo agendar a locação das áreas comuns do condomínio nem resolver pendências administrativas.</a:t>
            </a:r>
          </a:p>
          <a:p>
            <a:pPr lvl="3">
              <a:buNone/>
            </a:pPr>
            <a:endParaRPr lang="pt-BR" dirty="0" smtClean="0"/>
          </a:p>
          <a:p>
            <a:pPr lvl="3"/>
            <a:endParaRPr lang="pt-BR" dirty="0" smtClean="0"/>
          </a:p>
          <a:p>
            <a:pPr lvl="3">
              <a:buNone/>
            </a:pPr>
            <a:endParaRPr lang="pt-BR" dirty="0" smtClean="0"/>
          </a:p>
          <a:p>
            <a:pPr lvl="3">
              <a:buNone/>
            </a:pPr>
            <a:endParaRPr lang="pt-BR" dirty="0" smtClean="0"/>
          </a:p>
          <a:p>
            <a:pPr lvl="3" algn="just"/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15897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860" y="230650"/>
            <a:ext cx="9404723" cy="1400530"/>
          </a:xfrm>
        </p:spPr>
        <p:txBody>
          <a:bodyPr/>
          <a:lstStyle/>
          <a:p>
            <a:r>
              <a:rPr lang="pt-BR" dirty="0" smtClean="0"/>
              <a:t>História de Usuários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583472" y="966653"/>
          <a:ext cx="4946574" cy="5793014"/>
        </p:xfrm>
        <a:graphic>
          <a:graphicData uri="http://schemas.openxmlformats.org/drawingml/2006/table">
            <a:tbl>
              <a:tblPr/>
              <a:tblGrid>
                <a:gridCol w="1364005"/>
                <a:gridCol w="1898104"/>
                <a:gridCol w="1684465"/>
              </a:tblGrid>
              <a:tr h="5101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Times New Roman"/>
                        </a:rPr>
                        <a:t>Eu como …  [PERSONA]</a:t>
                      </a:r>
                      <a:endParaRPr lang="pt-BR" sz="9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Times New Roman"/>
                        </a:rPr>
                        <a:t>… quero/desejo … </a:t>
                      </a:r>
                      <a:br>
                        <a:rPr lang="pt-BR" sz="900" b="1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Times New Roman"/>
                        </a:rPr>
                      </a:br>
                      <a:r>
                        <a:rPr lang="pt-BR" sz="900" b="1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Times New Roman"/>
                        </a:rPr>
                        <a:t>[O QUE]</a:t>
                      </a:r>
                      <a:endParaRPr lang="pt-BR" sz="9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Times New Roman"/>
                        </a:rPr>
                        <a:t>… para ....</a:t>
                      </a:r>
                      <a:endParaRPr lang="pt-BR" sz="900"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Times New Roman"/>
                        </a:rPr>
                        <a:t>[POR QUE]</a:t>
                      </a:r>
                      <a:endParaRPr lang="pt-BR" sz="90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182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Murilo de Souza</a:t>
                      </a:r>
                      <a:endParaRPr lang="pt-BR" sz="11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Arial"/>
                          <a:ea typeface="Arial"/>
                          <a:cs typeface="Times New Roman"/>
                        </a:rPr>
                        <a:t>Receber notificação sobre data e horário de reuniões /votações</a:t>
                      </a:r>
                      <a:endParaRPr lang="pt-BR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Arial"/>
                          <a:ea typeface="Arial"/>
                          <a:cs typeface="Times New Roman"/>
                        </a:rPr>
                        <a:t>Ficar atualizado sobre o que está acontecendo em seu condomínio</a:t>
                      </a:r>
                      <a:endParaRPr lang="pt-BR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9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Arial"/>
                          <a:ea typeface="Arial"/>
                          <a:cs typeface="Times New Roman"/>
                        </a:rPr>
                        <a:t>Juliana Moura</a:t>
                      </a:r>
                      <a:endParaRPr lang="pt-BR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Arial"/>
                          <a:ea typeface="Arial"/>
                          <a:cs typeface="Times New Roman"/>
                        </a:rPr>
                        <a:t>Me comunicar diretamente com o síndico/ porteiro online</a:t>
                      </a:r>
                      <a:endParaRPr lang="pt-BR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Arial"/>
                          <a:ea typeface="Arial"/>
                          <a:cs typeface="Times New Roman"/>
                        </a:rPr>
                        <a:t>Obter informações de encomendas entregues e autorizar </a:t>
                      </a:r>
                      <a:r>
                        <a:rPr lang="pt-BR" sz="1100" dirty="0" smtClean="0">
                          <a:latin typeface="Arial"/>
                          <a:ea typeface="Arial"/>
                          <a:cs typeface="Times New Roman"/>
                        </a:rPr>
                        <a:t>visitantes com maior</a:t>
                      </a:r>
                      <a:r>
                        <a:rPr lang="pt-BR" sz="1100" baseline="0" dirty="0" smtClean="0">
                          <a:latin typeface="Arial"/>
                          <a:ea typeface="Arial"/>
                          <a:cs typeface="Times New Roman"/>
                        </a:rPr>
                        <a:t> agilidade.</a:t>
                      </a:r>
                      <a:endParaRPr lang="pt-BR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9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Arial"/>
                          <a:ea typeface="Arial"/>
                          <a:cs typeface="Times New Roman"/>
                        </a:rPr>
                        <a:t>Murilo de Souza</a:t>
                      </a:r>
                      <a:endParaRPr lang="pt-BR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Arial"/>
                          <a:ea typeface="Arial"/>
                          <a:cs typeface="Times New Roman"/>
                        </a:rPr>
                        <a:t>Poder agendar reuniões de condomínio</a:t>
                      </a:r>
                      <a:endParaRPr lang="pt-BR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Arial"/>
                          <a:ea typeface="Arial"/>
                          <a:cs typeface="Times New Roman"/>
                        </a:rPr>
                        <a:t>Discutir sobre assuntos de interesse comum dos condôminos</a:t>
                      </a:r>
                      <a:endParaRPr lang="pt-BR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Arial"/>
                          <a:cs typeface="Times New Roman"/>
                        </a:rPr>
                        <a:t>Carlos Gomes</a:t>
                      </a: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Arial"/>
                          <a:ea typeface="Arial"/>
                          <a:cs typeface="Times New Roman"/>
                        </a:rPr>
                        <a:t>Reservar horário e data para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Arial"/>
                          <a:ea typeface="Arial"/>
                          <a:cs typeface="Times New Roman"/>
                        </a:rPr>
                        <a:t>uso de salão de festas.</a:t>
                      </a:r>
                      <a:endParaRPr lang="pt-BR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Arial"/>
                          <a:ea typeface="Arial"/>
                          <a:cs typeface="Times New Roman"/>
                        </a:rPr>
                        <a:t>Realizar aniversários de seus filhos/ família</a:t>
                      </a:r>
                      <a:endParaRPr lang="pt-BR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0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/>
                          <a:ea typeface="Arial"/>
                          <a:cs typeface="Times New Roman"/>
                        </a:rPr>
                        <a:t>Carlos Gomes</a:t>
                      </a: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Arial"/>
                          <a:ea typeface="Arial"/>
                          <a:cs typeface="Times New Roman"/>
                        </a:rPr>
                        <a:t>Reservar horário e data para uso de churrasqueira e espaço gourmet</a:t>
                      </a:r>
                      <a:endParaRPr lang="pt-BR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Arial"/>
                          <a:ea typeface="Arial"/>
                          <a:cs typeface="Times New Roman"/>
                        </a:rPr>
                        <a:t>Poder fazer encontros com seus amigos do trabalho/ família</a:t>
                      </a:r>
                      <a:endParaRPr lang="pt-BR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9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Arial"/>
                          <a:ea typeface="Arial"/>
                          <a:cs typeface="Times New Roman"/>
                        </a:rPr>
                        <a:t>Carlos Gomes</a:t>
                      </a:r>
                      <a:endParaRPr lang="pt-BR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Arial"/>
                          <a:ea typeface="Arial"/>
                          <a:cs typeface="Times New Roman"/>
                        </a:rPr>
                        <a:t>Realizar pagamentos online de taxa de condomínio e inadimplências</a:t>
                      </a:r>
                      <a:endParaRPr lang="pt-BR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Arial"/>
                          <a:ea typeface="Arial"/>
                          <a:cs typeface="Times New Roman"/>
                        </a:rPr>
                        <a:t>Ter mais praticidade e agilidade no pagamento</a:t>
                      </a:r>
                      <a:endParaRPr lang="pt-BR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0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Arial"/>
                          <a:ea typeface="Arial"/>
                          <a:cs typeface="Times New Roman"/>
                        </a:rPr>
                        <a:t>Carlos Gomes</a:t>
                      </a: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Arial"/>
                          <a:ea typeface="Arial"/>
                          <a:cs typeface="Times New Roman"/>
                        </a:rPr>
                        <a:t>Relatar ocorrências / reclamações de convivência entre os condôminos</a:t>
                      </a:r>
                      <a:endParaRPr lang="pt-BR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Arial"/>
                          <a:ea typeface="Arial"/>
                          <a:cs typeface="Times New Roman"/>
                        </a:rPr>
                        <a:t>Evitar desentendimentos entre os moradores, para uma boa convivência</a:t>
                      </a:r>
                      <a:endParaRPr lang="pt-BR" sz="11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4202" marR="54202" marT="54202" marB="542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136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</TotalTime>
  <Words>1117</Words>
  <Application>Microsoft Office PowerPoint</Application>
  <PresentationFormat>Personalizar</PresentationFormat>
  <Paragraphs>128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Íon</vt:lpstr>
      <vt:lpstr>Portal do Condomínio</vt:lpstr>
      <vt:lpstr>Integrantes do grupo</vt:lpstr>
      <vt:lpstr>Tópicos </vt:lpstr>
      <vt:lpstr>Problema</vt:lpstr>
      <vt:lpstr>Objetivo</vt:lpstr>
      <vt:lpstr>Publico Alvo</vt:lpstr>
      <vt:lpstr>Especificação do Projeto</vt:lpstr>
      <vt:lpstr>Personas</vt:lpstr>
      <vt:lpstr>História de Usuários</vt:lpstr>
      <vt:lpstr>Requisitos</vt:lpstr>
      <vt:lpstr>Requisitos Funcionais </vt:lpstr>
      <vt:lpstr>Requisitos não funcionais </vt:lpstr>
      <vt:lpstr>Restrições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do Condomínio</dc:title>
  <dc:creator>Escritorio_Casa</dc:creator>
  <cp:lastModifiedBy>Lorena Rodrigues</cp:lastModifiedBy>
  <cp:revision>10</cp:revision>
  <cp:lastPrinted>2022-09-18T20:59:39Z</cp:lastPrinted>
  <dcterms:created xsi:type="dcterms:W3CDTF">2022-09-18T19:17:16Z</dcterms:created>
  <dcterms:modified xsi:type="dcterms:W3CDTF">2022-09-20T22:39:18Z</dcterms:modified>
</cp:coreProperties>
</file>