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45" d="100"/>
          <a:sy n="45" d="100"/>
        </p:scale>
        <p:origin x="43" y="10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file/8SVwwVfcvJmuLqqKpXvnXk/iListei?t=nQBw1HB72Rf8H6RG-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9848" y="1095248"/>
            <a:ext cx="7315200" cy="1410885"/>
          </a:xfrm>
        </p:spPr>
        <p:txBody>
          <a:bodyPr/>
          <a:lstStyle/>
          <a:p>
            <a:pPr algn="ctr"/>
            <a:r>
              <a:rPr lang="pt-BR" dirty="0" err="1" smtClean="0"/>
              <a:t>iListei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9848" y="2624666"/>
            <a:ext cx="7315200" cy="3183467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 smtClean="0"/>
              <a:t>Projeto ADS – Eixo 1 – Turma 8.</a:t>
            </a:r>
          </a:p>
          <a:p>
            <a:endParaRPr lang="pt-BR" b="1" dirty="0" smtClean="0"/>
          </a:p>
          <a:p>
            <a:pPr algn="just"/>
            <a:r>
              <a:rPr lang="pt-BR" b="1" dirty="0" smtClean="0"/>
              <a:t>Integrantes:</a:t>
            </a:r>
          </a:p>
          <a:p>
            <a:pPr algn="just"/>
            <a:r>
              <a:rPr lang="pt-BR" dirty="0"/>
              <a:t>Gustavo de Abreu </a:t>
            </a:r>
            <a:r>
              <a:rPr lang="pt-BR" dirty="0" smtClean="0"/>
              <a:t>Santos , Vinicius </a:t>
            </a:r>
            <a:r>
              <a:rPr lang="pt-BR" dirty="0"/>
              <a:t>Henrique Alves </a:t>
            </a:r>
            <a:r>
              <a:rPr lang="pt-BR" dirty="0" smtClean="0"/>
              <a:t>Mariano, Mateus </a:t>
            </a:r>
            <a:r>
              <a:rPr lang="pt-BR" dirty="0"/>
              <a:t>Silva de </a:t>
            </a:r>
            <a:r>
              <a:rPr lang="pt-BR" dirty="0" smtClean="0"/>
              <a:t>Sousa, Thiago </a:t>
            </a:r>
            <a:r>
              <a:rPr lang="pt-BR" dirty="0"/>
              <a:t>Barreto </a:t>
            </a:r>
            <a:r>
              <a:rPr lang="pt-BR" dirty="0" smtClean="0"/>
              <a:t>Rodrigues, Sara </a:t>
            </a:r>
            <a:r>
              <a:rPr lang="pt-BR" dirty="0"/>
              <a:t>Torres de </a:t>
            </a:r>
            <a:r>
              <a:rPr lang="pt-BR" dirty="0" smtClean="0"/>
              <a:t>Almeida, Isabela </a:t>
            </a:r>
            <a:r>
              <a:rPr lang="pt-BR" dirty="0"/>
              <a:t>Bernardes </a:t>
            </a:r>
            <a:r>
              <a:rPr lang="pt-BR" dirty="0" smtClean="0"/>
              <a:t>Viana, Hellen </a:t>
            </a:r>
            <a:r>
              <a:rPr lang="pt-BR" dirty="0"/>
              <a:t>Nascimento </a:t>
            </a:r>
            <a:r>
              <a:rPr lang="pt-BR" dirty="0" smtClean="0"/>
              <a:t>Castro, </a:t>
            </a:r>
            <a:r>
              <a:rPr lang="pt-BR" dirty="0" err="1" smtClean="0"/>
              <a:t>Alexsander</a:t>
            </a:r>
            <a:r>
              <a:rPr lang="pt-BR" dirty="0" smtClean="0"/>
              <a:t> </a:t>
            </a:r>
            <a:r>
              <a:rPr lang="pt-BR" dirty="0"/>
              <a:t>Pimentel </a:t>
            </a:r>
            <a:r>
              <a:rPr lang="pt-BR" dirty="0" err="1" smtClean="0"/>
              <a:t>Domiciano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b="1" dirty="0" smtClean="0"/>
              <a:t>Orientadora:</a:t>
            </a:r>
          </a:p>
          <a:p>
            <a:r>
              <a:rPr lang="pt-BR" dirty="0"/>
              <a:t>Simone de Assis Alves da Silva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504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Restrições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213" y="2777067"/>
            <a:ext cx="7250250" cy="1294340"/>
          </a:xfrm>
        </p:spPr>
      </p:pic>
    </p:spTree>
    <p:extLst>
      <p:ext uri="{BB962C8B-B14F-4D97-AF65-F5344CB8AC3E}">
        <p14:creationId xmlns:p14="http://schemas.microsoft.com/office/powerpoint/2010/main" val="525122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Apresentação da Ferramenta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u="sng" dirty="0">
                <a:hlinkClick r:id="rId2"/>
              </a:rPr>
              <a:t>https://www.figma.com/file/8SVwwVfcvJmuLqqKpXvnXk/iListei?t=nQBw1HB72Rf8H6RG-1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8350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51975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dirty="0"/>
              <a:t>ALMEIDA LOPES, L.; FERREIRA, T.; LIMA MOREIRA RHODEN, J. Autogestão e inteligência emocional: Técnicas e jogos interativos. Anais do Salão Internacional de Ensino, Pesquisa e Extensão, v. 13, n. 3, 16 nov. 2021.</a:t>
            </a:r>
          </a:p>
          <a:p>
            <a:pPr marL="0" indent="0" algn="just">
              <a:buNone/>
            </a:pPr>
            <a:r>
              <a:rPr lang="pt-BR" dirty="0"/>
              <a:t>ANGELO, C. F. DE; SIQUEIRA, J. P. DE L.; FÁVERO, L. P. L. As compras não planejadas em supermercados: a importância do tempo e da organização da loja na determinação dos gastos. </a:t>
            </a:r>
            <a:r>
              <a:rPr lang="pt-BR" dirty="0" err="1"/>
              <a:t>Journal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Contemporary</a:t>
            </a:r>
            <a:r>
              <a:rPr lang="pt-BR" dirty="0"/>
              <a:t> </a:t>
            </a:r>
            <a:r>
              <a:rPr lang="pt-BR" dirty="0" err="1"/>
              <a:t>Administration</a:t>
            </a:r>
            <a:r>
              <a:rPr lang="pt-BR" dirty="0"/>
              <a:t>, v. 7, n. 3, p. 149-162, 11, 2003.</a:t>
            </a:r>
          </a:p>
          <a:p>
            <a:pPr marL="0" indent="0" algn="just">
              <a:buNone/>
            </a:pPr>
            <a:r>
              <a:rPr lang="pt-BR" dirty="0"/>
              <a:t>DOS SANTOS, F.A.S.N.. Hábitos de compras e uso de lista de compras. Revista portuguesa e brasileira de gestão, 7(4), pp.63-75, 2008.</a:t>
            </a:r>
          </a:p>
          <a:p>
            <a:pPr marL="0" indent="0" algn="just">
              <a:buNone/>
            </a:pPr>
            <a:r>
              <a:rPr lang="pt-BR" dirty="0"/>
              <a:t>ENGEL, G.; BLAKWELL, R.; MINIARD, P. </a:t>
            </a:r>
            <a:r>
              <a:rPr lang="pt-BR" dirty="0" err="1"/>
              <a:t>Consumer</a:t>
            </a:r>
            <a:r>
              <a:rPr lang="pt-BR" dirty="0"/>
              <a:t> </a:t>
            </a:r>
            <a:r>
              <a:rPr lang="pt-BR" dirty="0" err="1"/>
              <a:t>behavior</a:t>
            </a:r>
            <a:r>
              <a:rPr lang="pt-BR" dirty="0"/>
              <a:t> 8.ed. New York: Irwin, 1995.</a:t>
            </a:r>
          </a:p>
          <a:p>
            <a:pPr marL="0" indent="0" algn="just">
              <a:buNone/>
            </a:pPr>
            <a:r>
              <a:rPr lang="pt-BR" dirty="0"/>
              <a:t>RIOFRIO, C.E.; YAGUAL, M.G.; NAVARRO, M.C.; </a:t>
            </a:r>
            <a:r>
              <a:rPr lang="pt-BR" dirty="0" err="1"/>
              <a:t>Aplicaciones</a:t>
            </a:r>
            <a:r>
              <a:rPr lang="pt-BR" dirty="0"/>
              <a:t> </a:t>
            </a:r>
            <a:r>
              <a:rPr lang="pt-BR" dirty="0" err="1"/>
              <a:t>móviles</a:t>
            </a:r>
            <a:r>
              <a:rPr lang="pt-BR" dirty="0"/>
              <a:t> y </a:t>
            </a:r>
            <a:r>
              <a:rPr lang="pt-BR" dirty="0" err="1"/>
              <a:t>su</a:t>
            </a:r>
            <a:r>
              <a:rPr lang="pt-BR" dirty="0"/>
              <a:t> impacto </a:t>
            </a:r>
            <a:r>
              <a:rPr lang="pt-BR" dirty="0" err="1"/>
              <a:t>en</a:t>
            </a:r>
            <a:r>
              <a:rPr lang="pt-BR" dirty="0"/>
              <a:t> </a:t>
            </a:r>
            <a:r>
              <a:rPr lang="pt-BR" dirty="0" err="1"/>
              <a:t>las</a:t>
            </a:r>
            <a:r>
              <a:rPr lang="pt-BR" dirty="0"/>
              <a:t> compras </a:t>
            </a:r>
            <a:r>
              <a:rPr lang="pt-BR" dirty="0" err="1"/>
              <a:t>en</a:t>
            </a:r>
            <a:r>
              <a:rPr lang="pt-BR" dirty="0"/>
              <a:t> supermercados. </a:t>
            </a:r>
            <a:r>
              <a:rPr lang="pt-BR" dirty="0" err="1"/>
              <a:t>International</a:t>
            </a:r>
            <a:r>
              <a:rPr lang="pt-BR" dirty="0"/>
              <a:t> </a:t>
            </a:r>
            <a:r>
              <a:rPr lang="pt-BR" dirty="0" err="1"/>
              <a:t>Journal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Innovation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Applied</a:t>
            </a:r>
            <a:r>
              <a:rPr lang="pt-BR" dirty="0"/>
              <a:t> </a:t>
            </a:r>
            <a:r>
              <a:rPr lang="pt-BR" dirty="0" err="1"/>
              <a:t>Studies</a:t>
            </a:r>
            <a:r>
              <a:rPr lang="pt-BR" dirty="0"/>
              <a:t>; Rabat Vol. 28, Ed 3, p. 690-696, </a:t>
            </a:r>
            <a:r>
              <a:rPr lang="pt-BR" dirty="0" err="1"/>
              <a:t>Feb</a:t>
            </a:r>
            <a:r>
              <a:rPr lang="pt-BR" dirty="0"/>
              <a:t>. 2020.</a:t>
            </a:r>
          </a:p>
          <a:p>
            <a:pPr marL="0" indent="0" algn="just">
              <a:buNone/>
            </a:pPr>
            <a:r>
              <a:rPr lang="pt-BR" dirty="0"/>
              <a:t>WEINBERG, P.; GOTTWALD, W. </a:t>
            </a:r>
            <a:r>
              <a:rPr lang="pt-BR" dirty="0" err="1"/>
              <a:t>Impulsive</a:t>
            </a:r>
            <a:r>
              <a:rPr lang="pt-BR" dirty="0"/>
              <a:t> </a:t>
            </a:r>
            <a:r>
              <a:rPr lang="pt-BR" dirty="0" err="1"/>
              <a:t>consumer</a:t>
            </a:r>
            <a:r>
              <a:rPr lang="pt-BR" dirty="0"/>
              <a:t> </a:t>
            </a:r>
            <a:r>
              <a:rPr lang="pt-BR" dirty="0" err="1"/>
              <a:t>buying</a:t>
            </a:r>
            <a:r>
              <a:rPr lang="pt-BR" dirty="0"/>
              <a:t> as a </a:t>
            </a:r>
            <a:r>
              <a:rPr lang="pt-BR" dirty="0" err="1"/>
              <a:t>result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emotions</a:t>
            </a:r>
            <a:r>
              <a:rPr lang="pt-BR" dirty="0"/>
              <a:t>. </a:t>
            </a:r>
            <a:r>
              <a:rPr lang="pt-BR" dirty="0" err="1"/>
              <a:t>Journal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Business </a:t>
            </a:r>
            <a:r>
              <a:rPr lang="pt-BR" dirty="0" err="1"/>
              <a:t>Research</a:t>
            </a:r>
            <a:r>
              <a:rPr lang="pt-BR" dirty="0"/>
              <a:t>, v. 10, n. 1, Mar. 1982.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176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b="1" dirty="0" smtClean="0"/>
              <a:t>	A </a:t>
            </a:r>
            <a:r>
              <a:rPr lang="pt-BR" b="1" dirty="0"/>
              <a:t>falta de organização e planejamento atrelados a impulsividade são elementos chave para a baixa qualidade do controle orçamentário ao longo da jornada de compras em supermercados. Ainda, é recorrente que itens essenciais sejam esquecidos e com isso a justificativa primordial para o início da jornada de compras perca seu objetivo. Tais condicionantes podem ser evitadas por meio do uso de ferramentas de autogestão, como propõe o presente projeto, minimizando desperdícios e gastos não previstos.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68035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b="1" dirty="0" smtClean="0"/>
              <a:t>	De </a:t>
            </a:r>
            <a:r>
              <a:rPr lang="pt-BR" b="1" dirty="0"/>
              <a:t>forma geral, o objetivo desse trabalho é entregar uma aplicação web que consiga auxiliar usuários a fazerem um </a:t>
            </a:r>
            <a:r>
              <a:rPr lang="pt-BR" b="1" dirty="0" err="1"/>
              <a:t>check-list</a:t>
            </a:r>
            <a:r>
              <a:rPr lang="pt-BR" b="1" dirty="0"/>
              <a:t> dos seus itens de compra em supermercado de forma prática, intuitiva e efetiva.</a:t>
            </a:r>
          </a:p>
          <a:p>
            <a:pPr marL="0" indent="0" algn="just">
              <a:buNone/>
            </a:pPr>
            <a:r>
              <a:rPr lang="pt-BR" b="1" dirty="0"/>
              <a:t>Mais especificamente:</a:t>
            </a:r>
          </a:p>
          <a:p>
            <a:pPr algn="just"/>
            <a:r>
              <a:rPr lang="pt-BR" b="1" dirty="0"/>
              <a:t>Apresentar visualmente um rascunho claro dos itens à serem adquiridos;</a:t>
            </a:r>
          </a:p>
          <a:p>
            <a:pPr algn="just"/>
            <a:r>
              <a:rPr lang="pt-BR" b="1" dirty="0"/>
              <a:t>Entregar um layout de fácil interação que consiga ser assimilado por diversos públicos e idades;</a:t>
            </a:r>
          </a:p>
          <a:p>
            <a:pPr algn="just"/>
            <a:r>
              <a:rPr lang="pt-BR" b="1" dirty="0"/>
              <a:t>Possibilitar que, ao término da compra, o usuário saiba quais itens de fato resolveu adquirir, o valor que gastou e quais itens dispensou.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205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b="1" dirty="0" smtClean="0"/>
              <a:t>	Com </a:t>
            </a:r>
            <a:r>
              <a:rPr lang="pt-BR" b="1" dirty="0"/>
              <a:t>margens de lucro cada vez mais restritas, seja pela aproximação dos fabricantes ao público final facilitando assim o acesso aos bens de consumo, ou pelos altos custos operacionais, os supermercados passaram a desenvolver estratégias próprias para estimular o incremento dos gastos e tempo de permanência dos consumidores em loja.</a:t>
            </a:r>
          </a:p>
          <a:p>
            <a:pPr marL="0" indent="0" algn="just">
              <a:buNone/>
            </a:pPr>
            <a:r>
              <a:rPr lang="pt-BR" b="1" dirty="0" smtClean="0"/>
              <a:t>	A </a:t>
            </a:r>
            <a:r>
              <a:rPr lang="pt-BR" b="1" dirty="0"/>
              <a:t>temática não é nova e inúmeros estudos ao redor do globo já foram desenvolvidos sobre o comportamento do consumidor. É consenso geral e conforme ressaltado por ANGELO, C. F. DE et al; 2003; em seu trabalho: "As compras não planejadas em supermercados: a importância do tempo e da organização da loja na determinação dos gastos.", que o tempo de permanência em loja é diretamente proporcional ao valor gasto pelo consumidor e esse gasto é afetado pela disposição dos produtos.</a:t>
            </a:r>
          </a:p>
          <a:p>
            <a:pPr marL="0" indent="0" algn="just">
              <a:buNone/>
            </a:pPr>
            <a:r>
              <a:rPr lang="pt-BR" b="1" dirty="0" smtClean="0"/>
              <a:t>	O </a:t>
            </a:r>
            <a:r>
              <a:rPr lang="pt-BR" b="1" dirty="0"/>
              <a:t>comportamento do usuário é, portanto, determinante para sua capacidade de gerar economia. Logo, ao dispor de uma ferramenta própria para realizar o planejamento dos itens que serão adquiridos, ganha-se eficiência de tempo e minimizam-se as chances de que compras não previstas sejam realizadas por impulsividade.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055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Público-Alvo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	Embora </a:t>
            </a:r>
            <a:r>
              <a:rPr lang="pt-BR" b="1" dirty="0"/>
              <a:t>todas as pessoas possam se beneficiar da ferramenta proposta, que possui aplicação múltipla em diversas temáticas, o foco deste trabalho está voltado para a jornada de consumo em supermercados, dado que são eventos recorrentes e que demandam parte significativa do orçamento familiar e/ou pessoal.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29008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Personas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132" y="191861"/>
            <a:ext cx="4601229" cy="1982939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92" y="2225158"/>
            <a:ext cx="4605868" cy="219807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131" y="4473588"/>
            <a:ext cx="4601229" cy="220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8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Histórias dos Usuários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071" y="1652423"/>
            <a:ext cx="7315200" cy="3544009"/>
          </a:xfrm>
        </p:spPr>
      </p:pic>
    </p:spTree>
    <p:extLst>
      <p:ext uri="{BB962C8B-B14F-4D97-AF65-F5344CB8AC3E}">
        <p14:creationId xmlns:p14="http://schemas.microsoft.com/office/powerpoint/2010/main" val="95451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Requisitos Funcionais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019" y="1461285"/>
            <a:ext cx="7552267" cy="3926286"/>
          </a:xfrm>
        </p:spPr>
      </p:pic>
    </p:spTree>
    <p:extLst>
      <p:ext uri="{BB962C8B-B14F-4D97-AF65-F5344CB8AC3E}">
        <p14:creationId xmlns:p14="http://schemas.microsoft.com/office/powerpoint/2010/main" val="247411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Requisitos Não Funcionais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2623015"/>
            <a:ext cx="7315200" cy="1602445"/>
          </a:xfrm>
        </p:spPr>
      </p:pic>
    </p:spTree>
    <p:extLst>
      <p:ext uri="{BB962C8B-B14F-4D97-AF65-F5344CB8AC3E}">
        <p14:creationId xmlns:p14="http://schemas.microsoft.com/office/powerpoint/2010/main" val="1943846592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15</TotalTime>
  <Words>325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Corbel</vt:lpstr>
      <vt:lpstr>Wingdings 2</vt:lpstr>
      <vt:lpstr>Quadro</vt:lpstr>
      <vt:lpstr>iListei</vt:lpstr>
      <vt:lpstr>Problema</vt:lpstr>
      <vt:lpstr>Objetivos</vt:lpstr>
      <vt:lpstr>Justificativa</vt:lpstr>
      <vt:lpstr>Público-Alvo</vt:lpstr>
      <vt:lpstr>Personas</vt:lpstr>
      <vt:lpstr>Histórias dos Usuários</vt:lpstr>
      <vt:lpstr>Requisitos Funcionais</vt:lpstr>
      <vt:lpstr>Requisitos Não Funcionais</vt:lpstr>
      <vt:lpstr>Restrições</vt:lpstr>
      <vt:lpstr>Apresentação da Ferramenta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iListei</dc:title>
  <dc:creator>Gustavo de Abreu Santos</dc:creator>
  <cp:lastModifiedBy>Gustavo de Abreu Santos</cp:lastModifiedBy>
  <cp:revision>2</cp:revision>
  <dcterms:created xsi:type="dcterms:W3CDTF">2022-12-14T20:36:15Z</dcterms:created>
  <dcterms:modified xsi:type="dcterms:W3CDTF">2022-12-14T20:51:54Z</dcterms:modified>
</cp:coreProperties>
</file>