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6" r:id="rId11"/>
    <p:sldId id="29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08049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2699792" y="1851670"/>
            <a:ext cx="5760640" cy="1008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800" dirty="0"/>
              <a:t>Eixo 4 - Projeto: Desenvolvimento de uma Aplicação Distribuída</a:t>
            </a:r>
            <a:endParaRPr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52536" y="0"/>
            <a:ext cx="3563888" cy="509203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372200" y="2931790"/>
            <a:ext cx="4716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Integrantes</a:t>
            </a:r>
          </a:p>
          <a:p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Diego </a:t>
            </a:r>
            <a:r>
              <a:rPr lang="pt-BR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Valdesi</a:t>
            </a:r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Miranda</a:t>
            </a:r>
          </a:p>
          <a:p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Emerson Rodrigues Gonçalves</a:t>
            </a:r>
          </a:p>
          <a:p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Gabriel Costa de Cerqueira</a:t>
            </a:r>
          </a:p>
          <a:p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Gabriel Teixeira Viana</a:t>
            </a:r>
          </a:p>
          <a:p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Lucas Lima Leão</a:t>
            </a:r>
          </a:p>
          <a:p>
            <a:r>
              <a:rPr lang="pt-BR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Maykell</a:t>
            </a:r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Alvim de </a:t>
            </a:r>
            <a:r>
              <a:rPr lang="pt-BR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França</a:t>
            </a:r>
          </a:p>
          <a:p>
            <a:endParaRPr lang="pt-BR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pt-BR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Orientador</a:t>
            </a:r>
          </a:p>
          <a:p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Felipe Augusto Lara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53;p31"/>
          <p:cNvGrpSpPr/>
          <p:nvPr/>
        </p:nvGrpSpPr>
        <p:grpSpPr>
          <a:xfrm>
            <a:off x="8251688" y="149333"/>
            <a:ext cx="545610" cy="982257"/>
            <a:chOff x="2547150" y="238125"/>
            <a:chExt cx="2525675" cy="5238750"/>
          </a:xfrm>
        </p:grpSpPr>
        <p:sp>
          <p:nvSpPr>
            <p:cNvPr id="11" name="Google Shape;55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627784" y="154906"/>
            <a:ext cx="4968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Plano de Testes de Software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93526"/>
              </p:ext>
            </p:extLst>
          </p:nvPr>
        </p:nvGraphicFramePr>
        <p:xfrm>
          <a:off x="913936" y="1203598"/>
          <a:ext cx="3744416" cy="3528392"/>
        </p:xfrm>
        <a:graphic>
          <a:graphicData uri="http://schemas.openxmlformats.org/drawingml/2006/table">
            <a:tbl>
              <a:tblPr/>
              <a:tblGrid>
                <a:gridCol w="1833291"/>
                <a:gridCol w="1911125"/>
              </a:tblGrid>
              <a:tr h="216044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CASO DE TESTE</a:t>
                      </a: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CT-01 – CADASTRO</a:t>
                      </a: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105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REQUISITOS ASSOCIADOS</a:t>
                      </a: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RF-001</a:t>
                      </a: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025"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9369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OBJETIVO DO TESTE</a:t>
                      </a: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Verificar se o cadastro foi realizado com sucesso e se o redirecionamento ocorreu de forma correta.</a:t>
                      </a: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044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1) Acessar o </a:t>
                      </a:r>
                      <a:r>
                        <a:rPr lang="pt-BR" sz="1000" dirty="0" err="1">
                          <a:effectLst/>
                        </a:rPr>
                        <a:t>app</a:t>
                      </a:r>
                      <a:endParaRPr lang="pt-BR" sz="1000" dirty="0">
                        <a:effectLst/>
                      </a:endParaRP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13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PASSOS</a:t>
                      </a: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2) Clicar no botão do botão cadastro</a:t>
                      </a: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139"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3) Visualizar a pagina de </a:t>
                      </a:r>
                      <a:r>
                        <a:rPr lang="pt-BR" sz="1000" dirty="0" err="1">
                          <a:effectLst/>
                        </a:rPr>
                        <a:t>login</a:t>
                      </a:r>
                      <a:r>
                        <a:rPr lang="pt-BR" sz="1000" dirty="0">
                          <a:effectLst/>
                        </a:rPr>
                        <a:t> para entrar no </a:t>
                      </a:r>
                      <a:r>
                        <a:rPr lang="pt-BR" sz="1000" dirty="0" err="1">
                          <a:effectLst/>
                        </a:rPr>
                        <a:t>app</a:t>
                      </a:r>
                      <a:endParaRPr lang="pt-BR" sz="1000" dirty="0">
                        <a:effectLst/>
                      </a:endParaRP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044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6483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CRITÉRIO DE ÊXITO</a:t>
                      </a: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● O </a:t>
                      </a:r>
                      <a:r>
                        <a:rPr lang="pt-BR" sz="1000" dirty="0" err="1">
                          <a:effectLst/>
                        </a:rPr>
                        <a:t>app</a:t>
                      </a:r>
                      <a:r>
                        <a:rPr lang="pt-BR" sz="1000" dirty="0">
                          <a:effectLst/>
                        </a:rPr>
                        <a:t> deve apresentar na página principal o botão Cadastro e após efetivação da conta redirecionar para tela de </a:t>
                      </a:r>
                      <a:r>
                        <a:rPr lang="pt-BR" sz="1000" dirty="0" err="1">
                          <a:effectLst/>
                        </a:rPr>
                        <a:t>Login</a:t>
                      </a:r>
                      <a:r>
                        <a:rPr lang="pt-BR" sz="1000" dirty="0">
                          <a:effectLst/>
                        </a:rPr>
                        <a:t>.</a:t>
                      </a:r>
                    </a:p>
                  </a:txBody>
                  <a:tcPr marL="40416" marR="40416" marT="18654" marB="18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259632" y="777066"/>
            <a:ext cx="3053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b="1" dirty="0">
                <a:solidFill>
                  <a:srgbClr val="F0F3F6"/>
                </a:solidFill>
                <a:latin typeface="+mn-lt"/>
                <a:cs typeface="Arial" pitchFamily="34" charset="0"/>
              </a:rPr>
              <a:t>CASOS DE TESTES SUCESSO: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64895" y="777066"/>
            <a:ext cx="2476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</a:rPr>
              <a:t>CASOS DE TESTE INSUCESSO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41661"/>
              </p:ext>
            </p:extLst>
          </p:nvPr>
        </p:nvGraphicFramePr>
        <p:xfrm>
          <a:off x="4788024" y="1275606"/>
          <a:ext cx="3960440" cy="3468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0220"/>
                <a:gridCol w="1980220"/>
              </a:tblGrid>
              <a:tr h="28597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CASO DE TESTE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CT-01 – CADASTRO E LOGIN INCORRETOS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</a:tr>
              <a:tr h="155725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REQUISITOS ASSOCIADOS</a:t>
                      </a:r>
                      <a:endParaRPr lang="pt-BR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RF-001-RF-002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</a:tr>
              <a:tr h="546485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OBJETIVO DO TESTE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Verificar se todos os redirecionamento e validação do formulário de cadastro e </a:t>
                      </a:r>
                      <a:r>
                        <a:rPr lang="pt-BR" sz="1000" dirty="0" err="1">
                          <a:effectLst/>
                        </a:rPr>
                        <a:t>login</a:t>
                      </a:r>
                      <a:r>
                        <a:rPr lang="pt-BR" sz="1000" dirty="0">
                          <a:effectLst/>
                        </a:rPr>
                        <a:t> estão com validação.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</a:tr>
              <a:tr h="155725">
                <a:tc>
                  <a:txBody>
                    <a:bodyPr/>
                    <a:lstStyle/>
                    <a:p>
                      <a:endParaRPr lang="pt-BR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1) Acessar o </a:t>
                      </a:r>
                      <a:r>
                        <a:rPr lang="pt-BR" sz="1000" dirty="0" err="1">
                          <a:effectLst/>
                        </a:rPr>
                        <a:t>app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</a:tr>
              <a:tr h="155725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Passos</a:t>
                      </a:r>
                      <a:endParaRPr lang="pt-BR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2) Clicar no botão de cadastro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</a:tr>
              <a:tr h="285978"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3) Digitar vários caracteres especiais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</a:tr>
              <a:tr h="155725"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4) Clicar em cadastrar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</a:tr>
              <a:tr h="676738"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● Clicar no botão cadastro e digitar caracteres especiais e validar se ocorre o redirecionamento para tela cadastro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</a:tr>
              <a:tr h="546485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Critérios de Êxito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● Clicar no botão </a:t>
                      </a:r>
                      <a:r>
                        <a:rPr lang="pt-BR" sz="1000" dirty="0" err="1">
                          <a:effectLst/>
                        </a:rPr>
                        <a:t>login</a:t>
                      </a:r>
                      <a:r>
                        <a:rPr lang="pt-BR" sz="1000" dirty="0">
                          <a:effectLst/>
                        </a:rPr>
                        <a:t> e digitar caracteres especiais e validar se ocorre o redirecionamento para tela cadastro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85" marR="32285" marT="14901" marB="14901" anchor="ctr"/>
                </a:tc>
              </a:tr>
            </a:tbl>
          </a:graphicData>
        </a:graphic>
      </p:graphicFrame>
      <p:grpSp>
        <p:nvGrpSpPr>
          <p:cNvPr id="15" name="Google Shape;581;p33"/>
          <p:cNvGrpSpPr/>
          <p:nvPr/>
        </p:nvGrpSpPr>
        <p:grpSpPr>
          <a:xfrm>
            <a:off x="469430" y="3723878"/>
            <a:ext cx="2156357" cy="1225629"/>
            <a:chOff x="3438912" y="1241123"/>
            <a:chExt cx="5041613" cy="2953821"/>
          </a:xfrm>
        </p:grpSpPr>
        <p:sp>
          <p:nvSpPr>
            <p:cNvPr id="16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5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9495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chemeClr val="accent3">
                    <a:lumMod val="75000"/>
                  </a:schemeClr>
                </a:solidFill>
              </a:rPr>
              <a:t>Obrigado!!</a:t>
            </a:r>
            <a:endParaRPr lang="pt-BR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251520" y="1347614"/>
            <a:ext cx="3744416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b="1" dirty="0" smtClean="0">
                <a:latin typeface="+mn-lt"/>
              </a:rPr>
              <a:t>Problema</a:t>
            </a:r>
          </a:p>
          <a:p>
            <a:pPr marL="139700" indent="0" algn="just">
              <a:buNone/>
            </a:pPr>
            <a:r>
              <a:rPr lang="pt-BR" sz="1200" dirty="0" smtClean="0">
                <a:latin typeface="+mn-lt"/>
              </a:rPr>
              <a:t>Atualmente </a:t>
            </a:r>
            <a:r>
              <a:rPr lang="pt-BR" sz="1200" dirty="0">
                <a:latin typeface="+mn-lt"/>
              </a:rPr>
              <a:t>quando navegamos na internet, podemos nos deparar com uma promoção imperdível em um site de vendas, porém, essa promoção é feita unicamente através de um código ou cupom, e é trabalhoso guardarmos esses códigos num lugar que não seja apropriado para o mesmo, seja salvando o site como favoritos no navegador ou tirando </a:t>
            </a:r>
            <a:r>
              <a:rPr lang="pt-BR" sz="1200" dirty="0" smtClean="0">
                <a:latin typeface="+mn-lt"/>
              </a:rPr>
              <a:t>pint. </a:t>
            </a:r>
            <a:r>
              <a:rPr lang="pt-BR" sz="1200" dirty="0">
                <a:latin typeface="+mn-lt"/>
              </a:rPr>
              <a:t>da tela. Mas mesmo nas duas últimas alternativas, o processo pode se tornar catastrófico ao longo do tempo, pois não haveria um lugar próprio para guardar esses códigos/cupons de promoção, deixando-os espalhados e futuramente podendo ser confundidos como arquivos que não são de utilidade, visto que muitos tem uma duração específica para serem utilizados no site de </a:t>
            </a:r>
            <a:r>
              <a:rPr lang="pt-BR" sz="1200" dirty="0" smtClean="0">
                <a:latin typeface="+mn-lt"/>
              </a:rPr>
              <a:t>vendas</a:t>
            </a:r>
            <a:endParaRPr lang="pt-BR" sz="1200" dirty="0">
              <a:latin typeface="+mn-lt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4067944" y="123478"/>
            <a:ext cx="439248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Objetivos</a:t>
            </a:r>
          </a:p>
          <a:p>
            <a:endParaRPr lang="pt-BR" sz="12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algn="just"/>
            <a:r>
              <a:rPr lang="pt-BR" sz="12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O objetivo geral deste trabalho é a criação de uma solução tecnológica que possibilite aos usuários guardar seus códigos/cupons de desconto, assim como visualizá-los, editá-los e removê-los tanto no ambiente móvel quanto por website. Como objetivos específicos, podemos ressaltar:</a:t>
            </a:r>
          </a:p>
          <a:p>
            <a:pPr algn="just"/>
            <a:r>
              <a:rPr lang="pt-BR" sz="1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- Fornecer </a:t>
            </a:r>
            <a:r>
              <a:rPr lang="pt-BR" sz="12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funcionalidades que permitam ao usuário salvar seus códigos e observações acerca do mesmo; </a:t>
            </a:r>
            <a:endParaRPr lang="pt-BR" sz="12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algn="just"/>
            <a:r>
              <a:rPr lang="pt-BR" sz="1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- Fornecer </a:t>
            </a:r>
            <a:r>
              <a:rPr lang="pt-BR" sz="12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funcionalidades que permitam acessá-los de forma rápida e simples; </a:t>
            </a:r>
            <a:endParaRPr lang="pt-BR" sz="12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algn="just"/>
            <a:r>
              <a:rPr lang="pt-BR" sz="1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- Fornecer </a:t>
            </a:r>
            <a:r>
              <a:rPr lang="pt-BR" sz="12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funcionalidades que permitam ao usuário excluí-los e editá-los no momento que achar necessário.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67944" y="2787774"/>
            <a:ext cx="42484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Público-Alvo</a:t>
            </a:r>
          </a:p>
          <a:p>
            <a:endParaRPr lang="pt-BR" b="1" dirty="0">
              <a:latin typeface="+mn-lt"/>
            </a:endParaRPr>
          </a:p>
          <a:p>
            <a:pPr algn="just"/>
            <a:r>
              <a:rPr lang="pt-BR" sz="1200" dirty="0">
                <a:solidFill>
                  <a:schemeClr val="tx1">
                    <a:lumMod val="95000"/>
                  </a:schemeClr>
                </a:solidFill>
              </a:rPr>
              <a:t>O foco deste projeto está na utilização individual de cada usuário, podendo ser utilizado de diversas maneiras dependendo do objetivo de interesse de cada utilizador. Em primeiro aspecto, </a:t>
            </a:r>
            <a:r>
              <a:rPr lang="pt-BR" sz="1200" dirty="0" smtClean="0">
                <a:solidFill>
                  <a:schemeClr val="tx1">
                    <a:lumMod val="95000"/>
                  </a:schemeClr>
                </a:solidFill>
              </a:rPr>
              <a:t>configura-se </a:t>
            </a:r>
            <a:r>
              <a:rPr lang="pt-BR" sz="1200" dirty="0">
                <a:solidFill>
                  <a:schemeClr val="tx1">
                    <a:lumMod val="95000"/>
                  </a:schemeClr>
                </a:solidFill>
              </a:rPr>
              <a:t>como uma agenda privada de fácil acesso por smartphone e por website para guardar cupons/códigos com anotações pessoais para cada item de desconto armazenado.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14586" y="1532385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42067"/>
              </p:ext>
            </p:extLst>
          </p:nvPr>
        </p:nvGraphicFramePr>
        <p:xfrm>
          <a:off x="2481586" y="771550"/>
          <a:ext cx="6266877" cy="388843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088959"/>
                <a:gridCol w="2088959"/>
                <a:gridCol w="2088959"/>
              </a:tblGrid>
              <a:tr h="502445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EU COMO... PERSONA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QUERO/PRECISO ... FUNCIONALIDADE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PARA ... MOTIVO/VALOR</a:t>
                      </a:r>
                    </a:p>
                  </a:txBody>
                  <a:tcPr marL="29334" marR="29334" marT="13539" marB="13539" anchor="ctr"/>
                </a:tc>
              </a:tr>
              <a:tr h="476219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Usuário do sistema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[UC-001]- Registrar dados usuário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Acessar o sistema</a:t>
                      </a:r>
                    </a:p>
                  </a:txBody>
                  <a:tcPr marL="29334" marR="29334" marT="13539" marB="13539" anchor="ctr"/>
                </a:tc>
              </a:tr>
              <a:tr h="476219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Usuário do sistema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[UC-002]- Registrar cupons de descontos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Não esquecer de fazê-las</a:t>
                      </a:r>
                    </a:p>
                  </a:txBody>
                  <a:tcPr marL="29334" marR="29334" marT="13539" marB="13539" anchor="ctr"/>
                </a:tc>
              </a:tr>
              <a:tr h="50244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Administrador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[UC-003]- Alterar permissões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Permitir que possam administrar contas</a:t>
                      </a:r>
                    </a:p>
                  </a:txBody>
                  <a:tcPr marL="29334" marR="29334" marT="13539" marB="13539" anchor="ctr"/>
                </a:tc>
              </a:tr>
              <a:tr h="476219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Ricardo Souza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[UC-004]- Permitir controle de seus cupons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Controle de seus descontos</a:t>
                      </a:r>
                    </a:p>
                  </a:txBody>
                  <a:tcPr marL="29334" marR="29334" marT="13539" marB="13539" anchor="ctr"/>
                </a:tc>
              </a:tr>
              <a:tr h="502445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Beatriz Menezes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[UC-005]- Cadastro automatizado de orfertas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Acesso e inclusão </a:t>
                      </a:r>
                      <a:r>
                        <a:rPr lang="pt-BR" sz="1200" dirty="0" smtClean="0">
                          <a:effectLst/>
                        </a:rPr>
                        <a:t>dinâmica </a:t>
                      </a:r>
                      <a:r>
                        <a:rPr lang="pt-BR" sz="1200" dirty="0">
                          <a:effectLst/>
                        </a:rPr>
                        <a:t>de </a:t>
                      </a:r>
                      <a:r>
                        <a:rPr lang="pt-BR" sz="1200" dirty="0" smtClean="0">
                          <a:effectLst/>
                        </a:rPr>
                        <a:t>cupons</a:t>
                      </a:r>
                      <a:endParaRPr lang="pt-BR" sz="1200" dirty="0">
                        <a:effectLst/>
                      </a:endParaRPr>
                    </a:p>
                  </a:txBody>
                  <a:tcPr marL="29334" marR="29334" marT="13539" marB="13539" anchor="ctr"/>
                </a:tc>
              </a:tr>
              <a:tr h="476219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Ângela Miranda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[UC-006]- Interação </a:t>
                      </a:r>
                      <a:r>
                        <a:rPr lang="pt-BR" sz="1200" dirty="0" err="1">
                          <a:effectLst/>
                        </a:rPr>
                        <a:t>enter</a:t>
                      </a:r>
                      <a:r>
                        <a:rPr lang="pt-BR" sz="1200" dirty="0">
                          <a:effectLst/>
                        </a:rPr>
                        <a:t> sistemas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Acesso a sites de descontos e </a:t>
                      </a:r>
                      <a:r>
                        <a:rPr lang="pt-BR" sz="1200" dirty="0" smtClean="0">
                          <a:effectLst/>
                        </a:rPr>
                        <a:t>promoções</a:t>
                      </a:r>
                      <a:endParaRPr lang="pt-BR" sz="1200" dirty="0">
                        <a:effectLst/>
                      </a:endParaRPr>
                    </a:p>
                  </a:txBody>
                  <a:tcPr marL="29334" marR="29334" marT="13539" marB="13539" anchor="ctr"/>
                </a:tc>
              </a:tr>
              <a:tr h="476219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Marco Nascimento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[UC-007]- Tabela de controle de vencimentos</a:t>
                      </a:r>
                    </a:p>
                  </a:txBody>
                  <a:tcPr marL="29334" marR="29334" marT="13539" marB="13539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Maior controle de organização de cupons</a:t>
                      </a:r>
                    </a:p>
                  </a:txBody>
                  <a:tcPr marL="29334" marR="29334" marT="13539" marB="13539"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481586" y="195486"/>
            <a:ext cx="6266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2400" b="1" dirty="0">
                <a:solidFill>
                  <a:srgbClr val="F0F3F6"/>
                </a:solidFill>
                <a:latin typeface="+mn-lt"/>
                <a:cs typeface="Arial" pitchFamily="34" charset="0"/>
              </a:rPr>
              <a:t>Histórias de Usuários</a:t>
            </a:r>
          </a:p>
        </p:txBody>
      </p:sp>
      <p:grpSp>
        <p:nvGrpSpPr>
          <p:cNvPr id="9" name="Google Shape;1046;p47"/>
          <p:cNvGrpSpPr/>
          <p:nvPr/>
        </p:nvGrpSpPr>
        <p:grpSpPr>
          <a:xfrm>
            <a:off x="827584" y="1995687"/>
            <a:ext cx="1224136" cy="1308498"/>
            <a:chOff x="2583325" y="2972875"/>
            <a:chExt cx="462850" cy="445750"/>
          </a:xfrm>
        </p:grpSpPr>
        <p:sp>
          <p:nvSpPr>
            <p:cNvPr id="10" name="Google Shape;104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03262"/>
            <a:ext cx="5904656" cy="422872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123728" y="195486"/>
            <a:ext cx="4365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Diagrama de </a:t>
            </a:r>
            <a:r>
              <a:rPr lang="pt-BR" sz="1600" b="1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Caso </a:t>
            </a:r>
            <a:r>
              <a:rPr lang="pt-BR" sz="16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de Uso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10740"/>
              </p:ext>
            </p:extLst>
          </p:nvPr>
        </p:nvGraphicFramePr>
        <p:xfrm>
          <a:off x="1547662" y="1203598"/>
          <a:ext cx="6048672" cy="331236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549179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Requisitos X UC</a:t>
                      </a:r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UC-001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UC-002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UC-003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UC-004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UC-005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UC-006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UC-007</a:t>
                      </a:r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</a:tr>
              <a:tr h="307021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RF-001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</a:tr>
              <a:tr h="307021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RF-002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</a:tr>
              <a:tr h="307021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RF-003</a:t>
                      </a:r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</a:tr>
              <a:tr h="307021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RF-004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</a:tr>
              <a:tr h="307021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RF-005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</a:tr>
              <a:tr h="307021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RF-006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</a:tr>
              <a:tr h="307021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RF-007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</a:tr>
              <a:tr h="307021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RF-008</a:t>
                      </a:r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effectLst/>
                        <a:latin typeface="+mn-lt"/>
                      </a:endParaRPr>
                    </a:p>
                  </a:txBody>
                  <a:tcPr marL="35193" marR="35193" marT="16243" marB="16243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307021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effectLst/>
                        </a:rPr>
                        <a:t>RF-009</a:t>
                      </a:r>
                      <a:endParaRPr lang="pt-BR" sz="1200" b="0" i="0" dirty="0">
                        <a:solidFill>
                          <a:srgbClr val="F0F3F6"/>
                        </a:solidFill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pPr algn="l"/>
                      <a:endParaRPr lang="pt-BR" sz="1200" b="0" i="0">
                        <a:solidFill>
                          <a:srgbClr val="F0F3F6"/>
                        </a:solidFill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pPr algn="l"/>
                      <a:endParaRPr lang="pt-BR" sz="1200" b="0" i="0">
                        <a:solidFill>
                          <a:srgbClr val="F0F3F6"/>
                        </a:solidFill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pPr algn="l"/>
                      <a:endParaRPr lang="pt-BR" sz="1200" b="0" i="0">
                        <a:solidFill>
                          <a:srgbClr val="F0F3F6"/>
                        </a:solidFill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pPr algn="l"/>
                      <a:endParaRPr lang="pt-BR" sz="1200" b="0" i="0" dirty="0">
                        <a:solidFill>
                          <a:srgbClr val="F0F3F6"/>
                        </a:solidFill>
                        <a:effectLst/>
                        <a:latin typeface="+mn-lt"/>
                      </a:endParaRPr>
                    </a:p>
                  </a:txBody>
                  <a:tcPr marL="35193" marR="35193" marT="16243" marB="16243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b="0" i="0">
                        <a:solidFill>
                          <a:srgbClr val="F0F3F6"/>
                        </a:solidFill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pPr algn="l"/>
                      <a:endParaRPr lang="pt-BR" sz="1200" b="0" i="0">
                        <a:solidFill>
                          <a:srgbClr val="F0F3F6"/>
                        </a:solidFill>
                        <a:effectLst/>
                        <a:latin typeface="+mn-lt"/>
                      </a:endParaRPr>
                    </a:p>
                  </a:txBody>
                  <a:tcPr marL="35193" marR="35193" marT="16243" marB="16243"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+mn-lt"/>
                      </a:endParaRPr>
                    </a:p>
                  </a:txBody>
                  <a:tcPr marL="25989" marR="25989" marT="12994" marB="12994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39752" y="339404"/>
            <a:ext cx="5688632" cy="60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Matriz de Rastreabilidade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1539980" y="180969"/>
            <a:ext cx="7424507" cy="590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2000" b="1" dirty="0" smtClean="0"/>
              <a:t>Gerenciamento </a:t>
            </a:r>
            <a:r>
              <a:rPr lang="pt-BR" sz="2000" b="1" dirty="0"/>
              <a:t>de Projeto</a:t>
            </a:r>
            <a:r>
              <a:rPr lang="pt-BR" sz="6000" b="1" dirty="0"/>
              <a:t/>
            </a:r>
            <a:br>
              <a:rPr lang="pt-BR" sz="6000" b="1" dirty="0"/>
            </a:br>
            <a:endParaRPr sz="6000" dirty="0"/>
          </a:p>
        </p:txBody>
      </p: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203598"/>
            <a:ext cx="3456383" cy="31848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04930" y="758607"/>
            <a:ext cx="2923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95000"/>
                  </a:schemeClr>
                </a:solidFill>
              </a:rPr>
              <a:t>Gerenciamento de Tempo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644008" y="758607"/>
            <a:ext cx="41044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>
                    <a:lumMod val="95000"/>
                  </a:schemeClr>
                </a:solidFill>
              </a:rPr>
              <a:t>Gerenciamento de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066384"/>
            <a:ext cx="4104456" cy="316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411760" y="339502"/>
            <a:ext cx="4337248" cy="864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BR" sz="2000" b="1" dirty="0" smtClean="0"/>
              <a:t>Layout </a:t>
            </a:r>
            <a:r>
              <a:rPr lang="pt-BR" sz="2000" b="1" dirty="0"/>
              <a:t>das tecnologias utilizadas</a:t>
            </a:r>
            <a:r>
              <a:rPr lang="pt-BR" b="1" dirty="0"/>
              <a:t/>
            </a:r>
            <a:br>
              <a:rPr lang="pt-BR" b="1" dirty="0"/>
            </a:b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627534"/>
            <a:ext cx="4968552" cy="3906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411760" y="77155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3200" b="1" dirty="0"/>
              <a:t>Projeto de Interface</a:t>
            </a:r>
            <a:r>
              <a:rPr lang="pt-BR" b="1" dirty="0"/>
              <a:t/>
            </a:r>
            <a:br>
              <a:rPr lang="pt-BR" b="1" dirty="0"/>
            </a:b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Retângulo 4"/>
          <p:cNvSpPr/>
          <p:nvPr/>
        </p:nvSpPr>
        <p:spPr>
          <a:xfrm>
            <a:off x="2058787" y="84375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Diagrama de Fluxo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31610"/>
            <a:ext cx="2881114" cy="331234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644008" y="823833"/>
            <a:ext cx="4392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Wireframes</a:t>
            </a:r>
            <a:endParaRPr lang="pt-B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35420"/>
            <a:ext cx="4392488" cy="2876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2771800" y="123478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/>
              <a:t>Arquitetura da Solução</a:t>
            </a:r>
          </a:p>
        </p:txBody>
      </p:sp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1295637" y="627534"/>
            <a:ext cx="18784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Diagrama de Classes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282077" y="632922"/>
            <a:ext cx="2202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Modelo 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35310"/>
            <a:ext cx="2202466" cy="32206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77" y="935310"/>
            <a:ext cx="2202466" cy="322061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580113" y="627533"/>
            <a:ext cx="3384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Esquema Relacional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38006"/>
            <a:ext cx="3384376" cy="3217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669</Words>
  <Application>Microsoft Office PowerPoint</Application>
  <PresentationFormat>Apresentação na tela (16:9)</PresentationFormat>
  <Paragraphs>115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Imogen template</vt:lpstr>
      <vt:lpstr>Eixo 4 - Projeto: Desenvolvimento de uma Aplicação Distribuída</vt:lpstr>
      <vt:lpstr>Apresentação do PowerPoint</vt:lpstr>
      <vt:lpstr>Apresentação do PowerPoint</vt:lpstr>
      <vt:lpstr>Apresentação do PowerPoint</vt:lpstr>
      <vt:lpstr>Apresentação do PowerPoint</vt:lpstr>
      <vt:lpstr>Gerenciamento de Projeto </vt:lpstr>
      <vt:lpstr>Layout das tecnologias utilizadas </vt:lpstr>
      <vt:lpstr>Projeto de Interface </vt:lpstr>
      <vt:lpstr>Arquitetura da Solução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Eixo 4 - Projeto: Desenvolvimento de uma Aplicação Distribuída</dc:title>
  <cp:lastModifiedBy>diego miranda</cp:lastModifiedBy>
  <cp:revision>13</cp:revision>
  <dcterms:modified xsi:type="dcterms:W3CDTF">2022-12-10T00:39:40Z</dcterms:modified>
</cp:coreProperties>
</file>