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F2A27-13EB-45C6-8CAA-F7D64C4DB14B}" v="2868" dt="2023-06-24T04:43:32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6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3138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áfico 46" descr="Círculo horizontal de linha preenchida">
            <a:extLst>
              <a:ext uri="{FF2B5EF4-FFF2-40B4-BE49-F238E27FC236}">
                <a16:creationId xmlns:a16="http://schemas.microsoft.com/office/drawing/2014/main" id="{AC93C065-37AD-0986-6A40-BF083EDA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60000">
            <a:off x="-8681925" y="174977"/>
            <a:ext cx="26521551" cy="13133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468" y="1268049"/>
            <a:ext cx="2806933" cy="879834"/>
          </a:xfrm>
        </p:spPr>
        <p:txBody>
          <a:bodyPr anchor="t">
            <a:normAutofit fontScale="90000"/>
          </a:bodyPr>
          <a:lstStyle/>
          <a:p>
            <a:r>
              <a:rPr lang="de-DE" sz="6000" i="1" dirty="0">
                <a:latin typeface="Baguet Script"/>
              </a:rPr>
              <a:t>Intranet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44582" y="2974604"/>
            <a:ext cx="5191516" cy="1517386"/>
          </a:xfrm>
        </p:spPr>
        <p:txBody>
          <a:bodyPr anchor="b">
            <a:normAutofit/>
          </a:bodyPr>
          <a:lstStyle/>
          <a:p>
            <a:endParaRPr lang="pt-BR" dirty="0"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7278076" y="50799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4673703" y="1933131"/>
            <a:ext cx="4590726" cy="9350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F746A3-5E51-ECFD-CC7C-6F4E4C6EFCD8}"/>
              </a:ext>
            </a:extLst>
          </p:cNvPr>
          <p:cNvSpPr txBox="1"/>
          <p:nvPr/>
        </p:nvSpPr>
        <p:spPr>
          <a:xfrm>
            <a:off x="576325" y="1201634"/>
            <a:ext cx="324790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000" b="1" i="1" dirty="0"/>
          </a:p>
          <a:p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1C9882-609A-F53E-BC0F-74D2888E826C}"/>
              </a:ext>
            </a:extLst>
          </p:cNvPr>
          <p:cNvSpPr txBox="1"/>
          <p:nvPr/>
        </p:nvSpPr>
        <p:spPr>
          <a:xfrm>
            <a:off x="2111829" y="36160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E390D0-CC06-7D54-0E7F-4BAABA923EC5}"/>
              </a:ext>
            </a:extLst>
          </p:cNvPr>
          <p:cNvSpPr txBox="1"/>
          <p:nvPr/>
        </p:nvSpPr>
        <p:spPr>
          <a:xfrm>
            <a:off x="3685309" y="4368141"/>
            <a:ext cx="61474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>
                <a:ea typeface="+mn-lt"/>
                <a:cs typeface="+mn-lt"/>
              </a:rPr>
              <a:t>Clóvis Lemos Tavares</a:t>
            </a:r>
            <a:endParaRPr lang="pt-BR" sz="3600" dirty="0"/>
          </a:p>
        </p:txBody>
      </p:sp>
      <p:pic>
        <p:nvPicPr>
          <p:cNvPr id="27" name="Imagem 28">
            <a:extLst>
              <a:ext uri="{FF2B5EF4-FFF2-40B4-BE49-F238E27FC236}">
                <a16:creationId xmlns:a16="http://schemas.microsoft.com/office/drawing/2014/main" id="{2564BFA2-6855-C6D6-B8DC-BC5DC139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750" y="972494"/>
            <a:ext cx="1674421" cy="1132702"/>
          </a:xfrm>
          <a:prstGeom prst="rect">
            <a:avLst/>
          </a:prstGeom>
        </p:spPr>
      </p:pic>
      <p:sp>
        <p:nvSpPr>
          <p:cNvPr id="38" name="TextBox 5">
            <a:extLst>
              <a:ext uri="{FF2B5EF4-FFF2-40B4-BE49-F238E27FC236}">
                <a16:creationId xmlns:a16="http://schemas.microsoft.com/office/drawing/2014/main" id="{1B609F25-A6B0-D16E-B675-95ED070D4374}"/>
              </a:ext>
            </a:extLst>
          </p:cNvPr>
          <p:cNvSpPr txBox="1"/>
          <p:nvPr/>
        </p:nvSpPr>
        <p:spPr>
          <a:xfrm>
            <a:off x="820881" y="4271836"/>
            <a:ext cx="340169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599"/>
              </a:lnSpc>
            </a:pPr>
            <a:r>
              <a:rPr lang="en-US" sz="3600" dirty="0">
                <a:solidFill>
                  <a:srgbClr val="FFFFFF"/>
                </a:solidFill>
                <a:latin typeface="Open Sans Bold"/>
              </a:rPr>
              <a:t>Orientador</a:t>
            </a:r>
            <a:r>
              <a:rPr lang="en-US" sz="3950" dirty="0">
                <a:solidFill>
                  <a:srgbClr val="FFFFFF"/>
                </a:solidFill>
                <a:latin typeface="Open Sans Bold"/>
              </a:rPr>
              <a:t>: </a:t>
            </a:r>
            <a:endParaRPr lang="en-US" sz="399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F170DDAD-3352-DC26-9A34-B994FB6A018D}"/>
              </a:ext>
            </a:extLst>
          </p:cNvPr>
          <p:cNvSpPr txBox="1"/>
          <p:nvPr/>
        </p:nvSpPr>
        <p:spPr>
          <a:xfrm>
            <a:off x="1018803" y="5566875"/>
            <a:ext cx="188515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599"/>
              </a:lnSpc>
            </a:pPr>
            <a:r>
              <a:rPr lang="en-US" sz="3600">
                <a:solidFill>
                  <a:srgbClr val="FFFFFF"/>
                </a:solidFill>
                <a:latin typeface="Open Sans Bold"/>
              </a:rPr>
              <a:t>Alunos: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81889E76-980A-23F5-C4D4-8EC866521A2D}"/>
              </a:ext>
            </a:extLst>
          </p:cNvPr>
          <p:cNvSpPr txBox="1"/>
          <p:nvPr/>
        </p:nvSpPr>
        <p:spPr>
          <a:xfrm>
            <a:off x="10748594" y="3807091"/>
            <a:ext cx="4763294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599"/>
              </a:lnSpc>
            </a:pPr>
            <a:r>
              <a:rPr lang="en-US" sz="3950" dirty="0">
                <a:solidFill>
                  <a:srgbClr val="FFFFFF"/>
                </a:solidFill>
                <a:latin typeface="Rubik Light"/>
              </a:rPr>
              <a:t> 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2B0BBAA1-5678-7A6C-51E8-F35ED16B361F}"/>
              </a:ext>
            </a:extLst>
          </p:cNvPr>
          <p:cNvSpPr txBox="1"/>
          <p:nvPr/>
        </p:nvSpPr>
        <p:spPr>
          <a:xfrm>
            <a:off x="1197670" y="3434636"/>
            <a:ext cx="14048481" cy="59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99"/>
              </a:lnSpc>
            </a:pPr>
            <a:endParaRPr lang="pt-BR" dirty="0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3387630-F4FF-628E-AE36-0786321B1DB0}"/>
              </a:ext>
            </a:extLst>
          </p:cNvPr>
          <p:cNvSpPr txBox="1"/>
          <p:nvPr/>
        </p:nvSpPr>
        <p:spPr>
          <a:xfrm>
            <a:off x="13531932" y="16961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Clóvis Lemos </a:t>
            </a:r>
            <a:r>
              <a:rPr lang="en-US" dirty="0" err="1"/>
              <a:t>Tvares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3A858C5-06E8-B88C-A8A3-978ED0BAC181}"/>
              </a:ext>
            </a:extLst>
          </p:cNvPr>
          <p:cNvSpPr txBox="1"/>
          <p:nvPr/>
        </p:nvSpPr>
        <p:spPr>
          <a:xfrm>
            <a:off x="2982686" y="5654634"/>
            <a:ext cx="65136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Luan , Mayara , Rafael</a:t>
            </a:r>
          </a:p>
        </p:txBody>
      </p:sp>
      <p:pic>
        <p:nvPicPr>
          <p:cNvPr id="37" name="Imagem 37" descr="Imagem em preto e branco&#10;&#10;Descrição gerada automaticamente">
            <a:extLst>
              <a:ext uri="{FF2B5EF4-FFF2-40B4-BE49-F238E27FC236}">
                <a16:creationId xmlns:a16="http://schemas.microsoft.com/office/drawing/2014/main" id="{A2CF6941-28AD-2B54-1C83-8CC49BC75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82" y="534912"/>
            <a:ext cx="1812967" cy="17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38" grpId="0"/>
      <p:bldP spid="39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885" y="506048"/>
            <a:ext cx="5370023" cy="1137133"/>
          </a:xfrm>
        </p:spPr>
        <p:txBody>
          <a:bodyPr anchor="t">
            <a:normAutofit/>
          </a:bodyPr>
          <a:lstStyle/>
          <a:p>
            <a:r>
              <a:rPr lang="de-DE" sz="6000" i="1" dirty="0">
                <a:latin typeface="Corbel"/>
              </a:rPr>
              <a:t>Problemas</a:t>
            </a:r>
            <a:endParaRPr lang="de-DE" sz="6000" i="1">
              <a:latin typeface="Corbe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3465" y="4706422"/>
            <a:ext cx="5191516" cy="1517386"/>
          </a:xfrm>
        </p:spPr>
        <p:txBody>
          <a:bodyPr anchor="b">
            <a:normAutofit/>
          </a:bodyPr>
          <a:lstStyle/>
          <a:p>
            <a:r>
              <a:rPr lang="de-DE" cap="none" dirty="0">
                <a:latin typeface="Corbel"/>
              </a:rPr>
              <a:t>Este </a:t>
            </a:r>
            <a:r>
              <a:rPr lang="de-DE" cap="none" dirty="0" err="1">
                <a:latin typeface="Corbel"/>
              </a:rPr>
              <a:t>projeto</a:t>
            </a:r>
            <a:r>
              <a:rPr lang="de-DE" cap="none" dirty="0">
                <a:latin typeface="Corbel"/>
              </a:rPr>
              <a:t> </a:t>
            </a:r>
            <a:r>
              <a:rPr lang="de-DE" cap="none" dirty="0" err="1">
                <a:latin typeface="Corbel"/>
              </a:rPr>
              <a:t>busca</a:t>
            </a:r>
            <a:r>
              <a:rPr lang="de-DE" cap="none" dirty="0">
                <a:latin typeface="Corbel"/>
              </a:rPr>
              <a:t> </a:t>
            </a:r>
            <a:r>
              <a:rPr lang="de-DE" cap="none" dirty="0" err="1">
                <a:latin typeface="Corbel"/>
              </a:rPr>
              <a:t>resolver</a:t>
            </a:r>
            <a:r>
              <a:rPr lang="de-DE" cap="none" dirty="0">
                <a:latin typeface="Corbel"/>
              </a:rPr>
              <a:t> a </a:t>
            </a:r>
            <a:r>
              <a:rPr lang="de-DE" cap="none" dirty="0" err="1">
                <a:latin typeface="Corbel"/>
              </a:rPr>
              <a:t>dificuldade</a:t>
            </a:r>
            <a:r>
              <a:rPr lang="de-DE" cap="none" dirty="0">
                <a:latin typeface="Corbel"/>
              </a:rPr>
              <a:t> de </a:t>
            </a:r>
            <a:r>
              <a:rPr lang="de-DE" cap="none" dirty="0" err="1">
                <a:latin typeface="Corbel"/>
              </a:rPr>
              <a:t>gestão</a:t>
            </a:r>
            <a:r>
              <a:rPr lang="de-DE" cap="none" dirty="0">
                <a:latin typeface="Corbel"/>
              </a:rPr>
              <a:t> de </a:t>
            </a:r>
            <a:r>
              <a:rPr lang="de-DE" cap="none" dirty="0" err="1">
                <a:latin typeface="Corbel"/>
              </a:rPr>
              <a:t>diferentres</a:t>
            </a:r>
            <a:r>
              <a:rPr lang="de-DE" cap="none" dirty="0">
                <a:latin typeface="Corbel"/>
              </a:rPr>
              <a:t> </a:t>
            </a:r>
            <a:r>
              <a:rPr lang="de-DE" cap="none" dirty="0" err="1">
                <a:latin typeface="Corbel"/>
              </a:rPr>
              <a:t>funções</a:t>
            </a:r>
            <a:r>
              <a:rPr lang="de-DE" cap="none" dirty="0">
                <a:latin typeface="Corbel"/>
              </a:rPr>
              <a:t> e a </a:t>
            </a:r>
            <a:r>
              <a:rPr lang="de-DE" cap="none" dirty="0" err="1">
                <a:latin typeface="Corbel"/>
              </a:rPr>
              <a:t>comunicação</a:t>
            </a:r>
            <a:r>
              <a:rPr lang="de-DE" cap="none" dirty="0">
                <a:latin typeface="Corbel"/>
              </a:rPr>
              <a:t> de </a:t>
            </a:r>
            <a:r>
              <a:rPr lang="de-DE" cap="none" dirty="0" err="1">
                <a:latin typeface="Corbel"/>
              </a:rPr>
              <a:t>dentro</a:t>
            </a:r>
            <a:r>
              <a:rPr lang="de-DE" cap="none" dirty="0">
                <a:latin typeface="Corbel"/>
              </a:rPr>
              <a:t> de </a:t>
            </a:r>
            <a:r>
              <a:rPr lang="de-DE" cap="none" dirty="0" err="1">
                <a:latin typeface="Corbel"/>
              </a:rPr>
              <a:t>uma</a:t>
            </a:r>
            <a:r>
              <a:rPr lang="de-DE" cap="none" dirty="0">
                <a:latin typeface="Corbel"/>
              </a:rPr>
              <a:t> </a:t>
            </a:r>
            <a:r>
              <a:rPr lang="de-DE" cap="none" dirty="0" err="1">
                <a:latin typeface="Corbel"/>
              </a:rPr>
              <a:t>microempresa</a:t>
            </a:r>
            <a:endParaRPr lang="pt-BR" dirty="0" err="1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9769DB6-8EFB-B212-1E87-27F6F1F7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733"/>
          <a:stretch>
            <a:fillRect/>
          </a:stretch>
        </p:blipFill>
        <p:spPr>
          <a:xfrm>
            <a:off x="5352714" y="549275"/>
            <a:ext cx="6168106" cy="37807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7278076" y="50799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i="1" dirty="0">
                <a:solidFill>
                  <a:schemeClr val="bg1"/>
                </a:solidFill>
              </a:rPr>
              <a:t>www.intranet.com.br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398586" y="1378949"/>
            <a:ext cx="4590726" cy="9350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F746A3-5E51-ECFD-CC7C-6F4E4C6EFCD8}"/>
              </a:ext>
            </a:extLst>
          </p:cNvPr>
          <p:cNvSpPr txBox="1"/>
          <p:nvPr/>
        </p:nvSpPr>
        <p:spPr>
          <a:xfrm>
            <a:off x="200273" y="1805296"/>
            <a:ext cx="32479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/>
              <a:t>  </a:t>
            </a:r>
            <a:r>
              <a:rPr lang="pt-BR" sz="2000" b="1" i="1" dirty="0"/>
              <a:t>Dificuldade de gestão   de diferentes funções</a:t>
            </a:r>
          </a:p>
          <a:p>
            <a:endParaRPr lang="pt-BR" dirty="0"/>
          </a:p>
          <a:p>
            <a:endParaRPr lang="pt-BR"/>
          </a:p>
        </p:txBody>
      </p:sp>
      <p:pic>
        <p:nvPicPr>
          <p:cNvPr id="12" name="Gráfico 13" descr="Computador estrutura de tópicos">
            <a:extLst>
              <a:ext uri="{FF2B5EF4-FFF2-40B4-BE49-F238E27FC236}">
                <a16:creationId xmlns:a16="http://schemas.microsoft.com/office/drawing/2014/main" id="{C094503A-4CD0-0837-02BB-DE02BE823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60000">
            <a:off x="1045772" y="3475265"/>
            <a:ext cx="1003464" cy="100346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61C9882-609A-F53E-BC0F-74D2888E826C}"/>
              </a:ext>
            </a:extLst>
          </p:cNvPr>
          <p:cNvSpPr txBox="1"/>
          <p:nvPr/>
        </p:nvSpPr>
        <p:spPr>
          <a:xfrm>
            <a:off x="2111829" y="36160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 </a:t>
            </a:r>
            <a:r>
              <a:rPr lang="pt-BR" b="1" i="1" dirty="0"/>
              <a:t>Falta de recursos Tecnológicos</a:t>
            </a:r>
          </a:p>
        </p:txBody>
      </p:sp>
      <p:pic>
        <p:nvPicPr>
          <p:cNvPr id="14" name="Gráfico 15" descr="Pessoa confusa com preenchimento sólido">
            <a:extLst>
              <a:ext uri="{FF2B5EF4-FFF2-40B4-BE49-F238E27FC236}">
                <a16:creationId xmlns:a16="http://schemas.microsoft.com/office/drawing/2014/main" id="{A2BC97C3-343F-3C45-9077-0030701B8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60000">
            <a:off x="2989738" y="2054555"/>
            <a:ext cx="914400" cy="9144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E390D0-CC06-7D54-0E7F-4BAABA923EC5}"/>
              </a:ext>
            </a:extLst>
          </p:cNvPr>
          <p:cNvSpPr txBox="1"/>
          <p:nvPr/>
        </p:nvSpPr>
        <p:spPr>
          <a:xfrm>
            <a:off x="439387" y="5615050"/>
            <a:ext cx="28619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Conhecimento razoável sobre o assunto</a:t>
            </a:r>
          </a:p>
        </p:txBody>
      </p:sp>
      <p:pic>
        <p:nvPicPr>
          <p:cNvPr id="24" name="Gráfico 24" descr="Ponto de interrogação com preenchimento sólido">
            <a:extLst>
              <a:ext uri="{FF2B5EF4-FFF2-40B4-BE49-F238E27FC236}">
                <a16:creationId xmlns:a16="http://schemas.microsoft.com/office/drawing/2014/main" id="{2DCFFEE8-7D19-D727-E25E-C119FFAE9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">
            <a:off x="3570234" y="1940739"/>
            <a:ext cx="271155" cy="271155"/>
          </a:xfrm>
          <a:prstGeom prst="rect">
            <a:avLst/>
          </a:prstGeom>
        </p:spPr>
      </p:pic>
      <p:pic>
        <p:nvPicPr>
          <p:cNvPr id="8" name="Gráfico 9" descr="Fechar estrutura de tópicos">
            <a:extLst>
              <a:ext uri="{FF2B5EF4-FFF2-40B4-BE49-F238E27FC236}">
                <a16:creationId xmlns:a16="http://schemas.microsoft.com/office/drawing/2014/main" id="{7325BCC7-0C4E-F808-C7C2-83E154F410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00000">
            <a:off x="841601" y="3311659"/>
            <a:ext cx="1320140" cy="1320140"/>
          </a:xfrm>
          <a:prstGeom prst="rect">
            <a:avLst/>
          </a:prstGeom>
        </p:spPr>
      </p:pic>
      <p:pic>
        <p:nvPicPr>
          <p:cNvPr id="25" name="Gráfico 25" descr="Pensamento estrutura de tópicos">
            <a:extLst>
              <a:ext uri="{FF2B5EF4-FFF2-40B4-BE49-F238E27FC236}">
                <a16:creationId xmlns:a16="http://schemas.microsoft.com/office/drawing/2014/main" id="{2795DD7B-447B-B397-7BCB-D863143749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">
            <a:off x="3194462" y="5346864"/>
            <a:ext cx="1023257" cy="1033153"/>
          </a:xfrm>
          <a:prstGeom prst="rect">
            <a:avLst/>
          </a:prstGeom>
        </p:spPr>
      </p:pic>
      <p:pic>
        <p:nvPicPr>
          <p:cNvPr id="27" name="Imagem 28">
            <a:extLst>
              <a:ext uri="{FF2B5EF4-FFF2-40B4-BE49-F238E27FC236}">
                <a16:creationId xmlns:a16="http://schemas.microsoft.com/office/drawing/2014/main" id="{2564BFA2-6855-C6D6-B8DC-BC5DC1397F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68737" y="1576155"/>
            <a:ext cx="2743200" cy="1865014"/>
          </a:xfrm>
          <a:prstGeom prst="rect">
            <a:avLst/>
          </a:prstGeom>
        </p:spPr>
      </p:pic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5BA048A2-FE7B-E5C8-EADB-9D2AB420D654}"/>
              </a:ext>
            </a:extLst>
          </p:cNvPr>
          <p:cNvSpPr/>
          <p:nvPr/>
        </p:nvSpPr>
        <p:spPr>
          <a:xfrm>
            <a:off x="3586" y="-35998"/>
            <a:ext cx="118753" cy="68975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311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13405826" y="85724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1721503" y="1431866"/>
            <a:ext cx="7659893" cy="30517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5BA048A2-FE7B-E5C8-EADB-9D2AB420D654}"/>
              </a:ext>
            </a:extLst>
          </p:cNvPr>
          <p:cNvSpPr/>
          <p:nvPr/>
        </p:nvSpPr>
        <p:spPr>
          <a:xfrm>
            <a:off x="3586" y="-35998"/>
            <a:ext cx="118753" cy="68975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6915F9C-4ADD-525B-E2B0-DDD7C789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4084" y="250"/>
            <a:ext cx="5883273" cy="1374417"/>
          </a:xfrm>
        </p:spPr>
        <p:txBody>
          <a:bodyPr>
            <a:normAutofit/>
          </a:bodyPr>
          <a:lstStyle/>
          <a:p>
            <a:r>
              <a:rPr lang="pt-BR" sz="7200" i="1" dirty="0">
                <a:latin typeface="Corbel"/>
              </a:rPr>
              <a:t>Público-alvo</a:t>
            </a:r>
          </a:p>
        </p:txBody>
      </p:sp>
      <p:pic>
        <p:nvPicPr>
          <p:cNvPr id="15" name="Gráfico 16" descr="Sala de reuniões com preenchimento sólido">
            <a:extLst>
              <a:ext uri="{FF2B5EF4-FFF2-40B4-BE49-F238E27FC236}">
                <a16:creationId xmlns:a16="http://schemas.microsoft.com/office/drawing/2014/main" id="{641B7C03-316B-2CB5-D5A1-B3CAC1FB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0550" y="2241549"/>
            <a:ext cx="2533650" cy="2533650"/>
          </a:xfrm>
          <a:prstGeom prst="rect">
            <a:avLst/>
          </a:prstGeom>
        </p:spPr>
      </p:pic>
      <p:pic>
        <p:nvPicPr>
          <p:cNvPr id="17" name="Gráfico 18" descr="Cidade com preenchimento sólido">
            <a:extLst>
              <a:ext uri="{FF2B5EF4-FFF2-40B4-BE49-F238E27FC236}">
                <a16:creationId xmlns:a16="http://schemas.microsoft.com/office/drawing/2014/main" id="{4A2C1D5F-E322-3AB4-940E-B48CC057D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5091" y="2490258"/>
            <a:ext cx="1877483" cy="1877483"/>
          </a:xfrm>
          <a:prstGeom prst="rect">
            <a:avLst/>
          </a:prstGeom>
        </p:spPr>
      </p:pic>
      <p:pic>
        <p:nvPicPr>
          <p:cNvPr id="19" name="Gráfico 19" descr="Parar estrutura de tópicos">
            <a:extLst>
              <a:ext uri="{FF2B5EF4-FFF2-40B4-BE49-F238E27FC236}">
                <a16:creationId xmlns:a16="http://schemas.microsoft.com/office/drawing/2014/main" id="{FA54EF86-2574-D2B7-0202-269A0B7C8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633" y="2156883"/>
            <a:ext cx="2692400" cy="2692400"/>
          </a:xfrm>
          <a:prstGeom prst="rect">
            <a:avLst/>
          </a:prstGeom>
        </p:spPr>
      </p:pic>
      <p:pic>
        <p:nvPicPr>
          <p:cNvPr id="20" name="Gráfico 19" descr="Parar estrutura de tópicos">
            <a:extLst>
              <a:ext uri="{FF2B5EF4-FFF2-40B4-BE49-F238E27FC236}">
                <a16:creationId xmlns:a16="http://schemas.microsoft.com/office/drawing/2014/main" id="{679A5D78-9BF5-06AB-B490-B74F017D1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0800" y="2156883"/>
            <a:ext cx="3517900" cy="2829982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0D41248B-C139-9B93-F8E1-C9A6591EF7C7}"/>
              </a:ext>
            </a:extLst>
          </p:cNvPr>
          <p:cNvSpPr/>
          <p:nvPr/>
        </p:nvSpPr>
        <p:spPr>
          <a:xfrm rot="2760000">
            <a:off x="2095499" y="2349499"/>
            <a:ext cx="201083" cy="444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BA6070D-E983-084E-D342-A4F9EE4DB7E4}"/>
              </a:ext>
            </a:extLst>
          </p:cNvPr>
          <p:cNvSpPr/>
          <p:nvPr/>
        </p:nvSpPr>
        <p:spPr>
          <a:xfrm rot="7740000">
            <a:off x="9302748" y="2338914"/>
            <a:ext cx="201083" cy="444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3D2C511-5748-E45C-2A68-62517F146FBF}"/>
              </a:ext>
            </a:extLst>
          </p:cNvPr>
          <p:cNvSpPr txBox="1"/>
          <p:nvPr/>
        </p:nvSpPr>
        <p:spPr>
          <a:xfrm>
            <a:off x="1968498" y="4751916"/>
            <a:ext cx="29548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/>
              <a:t>Microempresas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11228E0-9535-500C-D926-96A9E9D95D81}"/>
              </a:ext>
            </a:extLst>
          </p:cNvPr>
          <p:cNvSpPr txBox="1"/>
          <p:nvPr/>
        </p:nvSpPr>
        <p:spPr>
          <a:xfrm>
            <a:off x="6762749" y="4953000"/>
            <a:ext cx="3378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Pequenos negócios </a:t>
            </a:r>
          </a:p>
        </p:txBody>
      </p:sp>
    </p:spTree>
    <p:extLst>
      <p:ext uri="{BB962C8B-B14F-4D97-AF65-F5344CB8AC3E}">
        <p14:creationId xmlns:p14="http://schemas.microsoft.com/office/powerpoint/2010/main" val="401957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13405826" y="85724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2081336" y="1241366"/>
            <a:ext cx="7659893" cy="30517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5BA048A2-FE7B-E5C8-EADB-9D2AB420D654}"/>
              </a:ext>
            </a:extLst>
          </p:cNvPr>
          <p:cNvSpPr/>
          <p:nvPr/>
        </p:nvSpPr>
        <p:spPr>
          <a:xfrm>
            <a:off x="3586" y="-35998"/>
            <a:ext cx="150503" cy="68975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6915F9C-4ADD-525B-E2B0-DDD7C789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835" y="-147917"/>
            <a:ext cx="5883273" cy="1374417"/>
          </a:xfrm>
        </p:spPr>
        <p:txBody>
          <a:bodyPr>
            <a:normAutofit/>
          </a:bodyPr>
          <a:lstStyle/>
          <a:p>
            <a:r>
              <a:rPr lang="pt-BR" sz="7200" i="1">
                <a:latin typeface="Corbel"/>
              </a:rPr>
              <a:t>Requisitos</a:t>
            </a:r>
            <a:endParaRPr lang="pt-BR" sz="7200" i="1" dirty="0">
              <a:latin typeface="Corbe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62D249-9496-6FCB-DCA1-13E8C3237ABB}"/>
              </a:ext>
            </a:extLst>
          </p:cNvPr>
          <p:cNvSpPr txBox="1"/>
          <p:nvPr/>
        </p:nvSpPr>
        <p:spPr>
          <a:xfrm>
            <a:off x="3481917" y="1650999"/>
            <a:ext cx="601344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/>
              <a:t>Cadastro e Login de Usuário;</a:t>
            </a:r>
          </a:p>
          <a:p>
            <a:pPr marL="285750" indent="-285750">
              <a:buFont typeface="Arial"/>
              <a:buChar char="•"/>
            </a:pPr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Feed com as notícias postadas;</a:t>
            </a:r>
          </a:p>
          <a:p>
            <a:pPr marL="285750" indent="-285750">
              <a:buFont typeface="Arial"/>
              <a:buChar char="•"/>
            </a:pPr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Calendário para gestão de eventos;</a:t>
            </a:r>
          </a:p>
          <a:p>
            <a:pPr marL="285750" indent="-285750">
              <a:buFont typeface="Arial"/>
              <a:buChar char="•"/>
            </a:pPr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Local pra depositório de arquivos;</a:t>
            </a:r>
          </a:p>
          <a:p>
            <a:pPr marL="285750" indent="-285750">
              <a:buFont typeface="Arial"/>
              <a:buChar char="•"/>
            </a:pPr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Gestão de Usuários;</a:t>
            </a:r>
          </a:p>
          <a:p>
            <a:pPr marL="285750" indent="-285750">
              <a:buFont typeface="Arial"/>
              <a:buChar char="•"/>
            </a:pPr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Setorização de informações;</a:t>
            </a:r>
          </a:p>
          <a:p>
            <a:pPr marL="285750" indent="-285750">
              <a:buFont typeface="Arial"/>
              <a:buChar char="•"/>
            </a:pPr>
            <a:endParaRPr lang="pt-BR" sz="2400" dirty="0"/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Ausências da Empresa; </a:t>
            </a:r>
          </a:p>
        </p:txBody>
      </p:sp>
      <p:pic>
        <p:nvPicPr>
          <p:cNvPr id="3" name="Gráfico 3" descr="Marca de verificação do selo com preenchimento sólido">
            <a:extLst>
              <a:ext uri="{FF2B5EF4-FFF2-40B4-BE49-F238E27FC236}">
                <a16:creationId xmlns:a16="http://schemas.microsoft.com/office/drawing/2014/main" id="{66741699-B044-A2B9-CDBE-D26AE360B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000">
            <a:off x="8051800" y="1606550"/>
            <a:ext cx="543984" cy="543984"/>
          </a:xfrm>
          <a:prstGeom prst="rect">
            <a:avLst/>
          </a:prstGeom>
        </p:spPr>
      </p:pic>
      <p:pic>
        <p:nvPicPr>
          <p:cNvPr id="4" name="Gráfico 3" descr="Marca de verificação do selo com preenchimento sólido">
            <a:extLst>
              <a:ext uri="{FF2B5EF4-FFF2-40B4-BE49-F238E27FC236}">
                <a16:creationId xmlns:a16="http://schemas.microsoft.com/office/drawing/2014/main" id="{4B4E9DEE-7A83-BAF8-01C0-2858C7BE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000">
            <a:off x="8263467" y="2357967"/>
            <a:ext cx="543984" cy="543984"/>
          </a:xfrm>
          <a:prstGeom prst="rect">
            <a:avLst/>
          </a:prstGeom>
        </p:spPr>
      </p:pic>
      <p:pic>
        <p:nvPicPr>
          <p:cNvPr id="7" name="Gráfico 6" descr="Marca de verificação do selo com preenchimento sólido">
            <a:extLst>
              <a:ext uri="{FF2B5EF4-FFF2-40B4-BE49-F238E27FC236}">
                <a16:creationId xmlns:a16="http://schemas.microsoft.com/office/drawing/2014/main" id="{9EC3C7CF-0393-E542-AADC-1E9322D4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000">
            <a:off x="8845550" y="3141134"/>
            <a:ext cx="543984" cy="543984"/>
          </a:xfrm>
          <a:prstGeom prst="rect">
            <a:avLst/>
          </a:prstGeom>
        </p:spPr>
      </p:pic>
      <p:pic>
        <p:nvPicPr>
          <p:cNvPr id="8" name="Gráfico 7" descr="Marca de verificação do selo com preenchimento sólido">
            <a:extLst>
              <a:ext uri="{FF2B5EF4-FFF2-40B4-BE49-F238E27FC236}">
                <a16:creationId xmlns:a16="http://schemas.microsoft.com/office/drawing/2014/main" id="{8ED761E2-86CD-31FA-5972-BB451097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000">
            <a:off x="8623300" y="3892551"/>
            <a:ext cx="543984" cy="543984"/>
          </a:xfrm>
          <a:prstGeom prst="rect">
            <a:avLst/>
          </a:prstGeom>
        </p:spPr>
      </p:pic>
      <p:pic>
        <p:nvPicPr>
          <p:cNvPr id="9" name="Gráfico 8" descr="Marca de verificação do selo com preenchimento sólido">
            <a:extLst>
              <a:ext uri="{FF2B5EF4-FFF2-40B4-BE49-F238E27FC236}">
                <a16:creationId xmlns:a16="http://schemas.microsoft.com/office/drawing/2014/main" id="{8495685E-4A48-C175-3496-2F247B62E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000">
            <a:off x="6665383" y="4612218"/>
            <a:ext cx="543984" cy="543984"/>
          </a:xfrm>
          <a:prstGeom prst="rect">
            <a:avLst/>
          </a:prstGeom>
        </p:spPr>
      </p:pic>
      <p:pic>
        <p:nvPicPr>
          <p:cNvPr id="11" name="Gráfico 10" descr="Marca de verificação do selo com preenchimento sólido">
            <a:extLst>
              <a:ext uri="{FF2B5EF4-FFF2-40B4-BE49-F238E27FC236}">
                <a16:creationId xmlns:a16="http://schemas.microsoft.com/office/drawing/2014/main" id="{8EF20048-5966-4058-219E-70B3C852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000">
            <a:off x="7787216" y="5342468"/>
            <a:ext cx="543984" cy="543984"/>
          </a:xfrm>
          <a:prstGeom prst="rect">
            <a:avLst/>
          </a:prstGeom>
        </p:spPr>
      </p:pic>
      <p:pic>
        <p:nvPicPr>
          <p:cNvPr id="12" name="Gráfico 11" descr="Marca de verificação do selo com preenchimento sólido">
            <a:extLst>
              <a:ext uri="{FF2B5EF4-FFF2-40B4-BE49-F238E27FC236}">
                <a16:creationId xmlns:a16="http://schemas.microsoft.com/office/drawing/2014/main" id="{4547D0AD-3DC3-C38C-9204-725F900D9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60000">
            <a:off x="7056966" y="6136218"/>
            <a:ext cx="543984" cy="5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4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13405826" y="85724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2081336" y="1241366"/>
            <a:ext cx="7659893" cy="30517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5BA048A2-FE7B-E5C8-EADB-9D2AB420D654}"/>
              </a:ext>
            </a:extLst>
          </p:cNvPr>
          <p:cNvSpPr/>
          <p:nvPr/>
        </p:nvSpPr>
        <p:spPr>
          <a:xfrm>
            <a:off x="3586" y="-35998"/>
            <a:ext cx="150503" cy="68975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6915F9C-4ADD-525B-E2B0-DDD7C789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7835" y="-147917"/>
            <a:ext cx="5883273" cy="1374417"/>
          </a:xfrm>
        </p:spPr>
        <p:txBody>
          <a:bodyPr>
            <a:normAutofit/>
          </a:bodyPr>
          <a:lstStyle/>
          <a:p>
            <a:r>
              <a:rPr lang="pt-BR" sz="7200" i="1" dirty="0">
                <a:latin typeface="Corbel"/>
              </a:rPr>
              <a:t>Conclusão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AC012-D79C-7199-318E-9FF823771BDD}"/>
              </a:ext>
            </a:extLst>
          </p:cNvPr>
          <p:cNvSpPr txBox="1"/>
          <p:nvPr/>
        </p:nvSpPr>
        <p:spPr>
          <a:xfrm>
            <a:off x="3090332" y="1714500"/>
            <a:ext cx="44471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latin typeface="Consolas"/>
              </a:rPr>
              <a:t>Pontos Positivos </a:t>
            </a:r>
          </a:p>
        </p:txBody>
      </p:sp>
      <p:pic>
        <p:nvPicPr>
          <p:cNvPr id="14" name="Gráfico 14" descr="Sinal de polegar para cima estrutura de tópicos">
            <a:extLst>
              <a:ext uri="{FF2B5EF4-FFF2-40B4-BE49-F238E27FC236}">
                <a16:creationId xmlns:a16="http://schemas.microsoft.com/office/drawing/2014/main" id="{6A35F050-B170-EA8E-7FFC-CF96B843C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5300" y="1437217"/>
            <a:ext cx="914400" cy="9144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30CEDC-6786-4533-B0C6-ED47DE0F28A7}"/>
              </a:ext>
            </a:extLst>
          </p:cNvPr>
          <p:cNvSpPr txBox="1"/>
          <p:nvPr/>
        </p:nvSpPr>
        <p:spPr>
          <a:xfrm>
            <a:off x="4339166" y="2497666"/>
            <a:ext cx="422486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200" dirty="0"/>
              <a:t>O aprendizado dos estudos colocado em prática; 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Trabalho em equipe;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Aprendizados e Noções sobre a área;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Novos aprendizados com novas pessoas com diferentes níveis de conhecimento;</a:t>
            </a:r>
          </a:p>
        </p:txBody>
      </p:sp>
    </p:spTree>
    <p:extLst>
      <p:ext uri="{BB962C8B-B14F-4D97-AF65-F5344CB8AC3E}">
        <p14:creationId xmlns:p14="http://schemas.microsoft.com/office/powerpoint/2010/main" val="3488019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13405826" y="85724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1837920" y="1294283"/>
            <a:ext cx="7659893" cy="30517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5BA048A2-FE7B-E5C8-EADB-9D2AB420D654}"/>
              </a:ext>
            </a:extLst>
          </p:cNvPr>
          <p:cNvSpPr/>
          <p:nvPr/>
        </p:nvSpPr>
        <p:spPr>
          <a:xfrm>
            <a:off x="3586" y="-35998"/>
            <a:ext cx="150503" cy="68975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AC012-D79C-7199-318E-9FF823771BDD}"/>
              </a:ext>
            </a:extLst>
          </p:cNvPr>
          <p:cNvSpPr txBox="1"/>
          <p:nvPr/>
        </p:nvSpPr>
        <p:spPr>
          <a:xfrm>
            <a:off x="3735915" y="402166"/>
            <a:ext cx="44471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latin typeface="Consolas"/>
              </a:rPr>
              <a:t>Desafios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30CEDC-6786-4533-B0C6-ED47DE0F28A7}"/>
              </a:ext>
            </a:extLst>
          </p:cNvPr>
          <p:cNvSpPr txBox="1"/>
          <p:nvPr/>
        </p:nvSpPr>
        <p:spPr>
          <a:xfrm>
            <a:off x="3841749" y="1979083"/>
            <a:ext cx="422486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200" dirty="0"/>
              <a:t>O trabalho com novas pessoas e novos pensamentos 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Junção de ideias para criação de um projeto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Conciliação dos estudos e a aplicação no projeto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Desafios que foram recém aprendidos </a:t>
            </a:r>
          </a:p>
        </p:txBody>
      </p:sp>
      <p:pic>
        <p:nvPicPr>
          <p:cNvPr id="4" name="Gráfico 6" descr="Punho cerrado com preenchimento sólido">
            <a:extLst>
              <a:ext uri="{FF2B5EF4-FFF2-40B4-BE49-F238E27FC236}">
                <a16:creationId xmlns:a16="http://schemas.microsoft.com/office/drawing/2014/main" id="{8BE43BC1-4A56-C982-0C06-791EF1C46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0000">
            <a:off x="6559550" y="3577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2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13405826" y="85724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1869669" y="1241366"/>
            <a:ext cx="7924476" cy="30517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5BA048A2-FE7B-E5C8-EADB-9D2AB420D654}"/>
              </a:ext>
            </a:extLst>
          </p:cNvPr>
          <p:cNvSpPr/>
          <p:nvPr/>
        </p:nvSpPr>
        <p:spPr>
          <a:xfrm>
            <a:off x="3586" y="-35998"/>
            <a:ext cx="150503" cy="68975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AC012-D79C-7199-318E-9FF823771BDD}"/>
              </a:ext>
            </a:extLst>
          </p:cNvPr>
          <p:cNvSpPr txBox="1"/>
          <p:nvPr/>
        </p:nvSpPr>
        <p:spPr>
          <a:xfrm>
            <a:off x="2878665" y="317500"/>
            <a:ext cx="444711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latin typeface="Consolas"/>
              </a:rPr>
              <a:t>Aprendizados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930CEDC-6786-4533-B0C6-ED47DE0F28A7}"/>
              </a:ext>
            </a:extLst>
          </p:cNvPr>
          <p:cNvSpPr txBox="1"/>
          <p:nvPr/>
        </p:nvSpPr>
        <p:spPr>
          <a:xfrm>
            <a:off x="3778249" y="1756833"/>
            <a:ext cx="4224866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200" dirty="0"/>
              <a:t>Novas áreas de conhecimento e linguagens ;</a:t>
            </a:r>
          </a:p>
          <a:p>
            <a:endParaRPr lang="pt-BR" sz="2200" dirty="0"/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Trabalho em equipe e colaborativo pra criação do código ;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Novas ferramentas e apps ;</a:t>
            </a:r>
          </a:p>
          <a:p>
            <a:pPr marL="285750" indent="-285750">
              <a:buFont typeface="Arial"/>
              <a:buChar char="•"/>
            </a:pPr>
            <a:endParaRPr lang="pt-BR" sz="2200" dirty="0"/>
          </a:p>
          <a:p>
            <a:pPr marL="285750" indent="-285750">
              <a:buFont typeface="Arial"/>
              <a:buChar char="•"/>
            </a:pPr>
            <a:r>
              <a:rPr lang="pt-BR" sz="2200" dirty="0"/>
              <a:t>Noções de organização e planejamento de um web site ;</a:t>
            </a:r>
          </a:p>
        </p:txBody>
      </p:sp>
      <p:pic>
        <p:nvPicPr>
          <p:cNvPr id="4" name="Gráfico 6" descr="Narrativa com preenchimento sólido">
            <a:extLst>
              <a:ext uri="{FF2B5EF4-FFF2-40B4-BE49-F238E27FC236}">
                <a16:creationId xmlns:a16="http://schemas.microsoft.com/office/drawing/2014/main" id="{8671BAD6-AA59-7D66-772B-2C72E1683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00000">
            <a:off x="7320183" y="298347"/>
            <a:ext cx="79798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828F36-3B45-DBF3-73FB-AB058CCC8F15}"/>
              </a:ext>
            </a:extLst>
          </p:cNvPr>
          <p:cNvSpPr txBox="1"/>
          <p:nvPr/>
        </p:nvSpPr>
        <p:spPr>
          <a:xfrm>
            <a:off x="13405826" y="857249"/>
            <a:ext cx="2794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i="1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452ACAA-0C28-7E13-6BB6-B2E07AD78D35}"/>
              </a:ext>
            </a:extLst>
          </p:cNvPr>
          <p:cNvCxnSpPr/>
          <p:nvPr/>
        </p:nvCxnSpPr>
        <p:spPr>
          <a:xfrm flipV="1">
            <a:off x="2017835" y="5178366"/>
            <a:ext cx="7924476" cy="30517"/>
          </a:xfrm>
          <a:prstGeom prst="straightConnector1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Fluxograma: Processo 35">
            <a:extLst>
              <a:ext uri="{FF2B5EF4-FFF2-40B4-BE49-F238E27FC236}">
                <a16:creationId xmlns:a16="http://schemas.microsoft.com/office/drawing/2014/main" id="{5BA048A2-FE7B-E5C8-EADB-9D2AB420D654}"/>
              </a:ext>
            </a:extLst>
          </p:cNvPr>
          <p:cNvSpPr/>
          <p:nvPr/>
        </p:nvSpPr>
        <p:spPr>
          <a:xfrm>
            <a:off x="3586" y="-35998"/>
            <a:ext cx="150503" cy="689758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AC012-D79C-7199-318E-9FF823771BDD}"/>
              </a:ext>
            </a:extLst>
          </p:cNvPr>
          <p:cNvSpPr txBox="1"/>
          <p:nvPr/>
        </p:nvSpPr>
        <p:spPr>
          <a:xfrm>
            <a:off x="2296582" y="4233333"/>
            <a:ext cx="79607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latin typeface="Consolas"/>
              </a:rPr>
              <a:t>Obrigado pela atenção </a:t>
            </a:r>
          </a:p>
        </p:txBody>
      </p:sp>
      <p:pic>
        <p:nvPicPr>
          <p:cNvPr id="3" name="Imagem 37" descr="Imagem em preto e branco&#10;&#10;Descrição gerada automaticamente">
            <a:extLst>
              <a:ext uri="{FF2B5EF4-FFF2-40B4-BE49-F238E27FC236}">
                <a16:creationId xmlns:a16="http://schemas.microsoft.com/office/drawing/2014/main" id="{C7919C43-F182-7D79-9D29-72E25740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332" y="630162"/>
            <a:ext cx="2977133" cy="2791165"/>
          </a:xfrm>
          <a:prstGeom prst="rect">
            <a:avLst/>
          </a:prstGeom>
        </p:spPr>
      </p:pic>
      <p:pic>
        <p:nvPicPr>
          <p:cNvPr id="8" name="Imagem 2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4BFD869-B3F1-8C3B-9AF2-F8E91B783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154" y="5259155"/>
            <a:ext cx="1928284" cy="13146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C8F07E-318C-7FB3-9064-C6A5B2DEED25}"/>
              </a:ext>
            </a:extLst>
          </p:cNvPr>
          <p:cNvSpPr txBox="1"/>
          <p:nvPr/>
        </p:nvSpPr>
        <p:spPr>
          <a:xfrm>
            <a:off x="3634317" y="5782734"/>
            <a:ext cx="73787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https://icei-puc-minas-pmv-ads.github.io/pmv-ads-2023-1-e1-proj-web-t18-time2-proj-intranet/src/login.html</a:t>
            </a:r>
          </a:p>
        </p:txBody>
      </p:sp>
    </p:spTree>
    <p:extLst>
      <p:ext uri="{BB962C8B-B14F-4D97-AF65-F5344CB8AC3E}">
        <p14:creationId xmlns:p14="http://schemas.microsoft.com/office/powerpoint/2010/main" val="241885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GlowVTI</vt:lpstr>
      <vt:lpstr>Intranet </vt:lpstr>
      <vt:lpstr>Problemas</vt:lpstr>
      <vt:lpstr>Público-alvo</vt:lpstr>
      <vt:lpstr>Requisitos</vt:lpstr>
      <vt:lpstr>Conclusão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606</cp:revision>
  <dcterms:created xsi:type="dcterms:W3CDTF">2023-06-24T02:33:23Z</dcterms:created>
  <dcterms:modified xsi:type="dcterms:W3CDTF">2023-06-24T04:49:20Z</dcterms:modified>
</cp:coreProperties>
</file>