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4"/>
  </p:notesMasterIdLst>
  <p:sldIdLst>
    <p:sldId id="256" r:id="rId5"/>
    <p:sldId id="276" r:id="rId6"/>
    <p:sldId id="286" r:id="rId7"/>
    <p:sldId id="288" r:id="rId8"/>
    <p:sldId id="291" r:id="rId9"/>
    <p:sldId id="287" r:id="rId10"/>
    <p:sldId id="290" r:id="rId11"/>
    <p:sldId id="289" r:id="rId12"/>
    <p:sldId id="280" r:id="rId13"/>
  </p:sldIdLst>
  <p:sldSz cx="18288000" cy="10287000"/>
  <p:notesSz cx="6858000" cy="9144000"/>
  <p:embeddedFontLst>
    <p:embeddedFont>
      <p:font typeface="Bahnschrift Condensed" panose="020B0502040204020203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E5964-F7B9-48F7-A50D-728B0D3AA1B2}" v="396" dt="2023-06-26T00:58:48.191"/>
    <p1510:client id="{A10C7E46-9748-4284-9B67-865B448817B7}" v="187" dt="2023-06-25T03:33:52.338"/>
    <p1510:client id="{A791D79C-8CCD-4013-A2D5-7BC98EBD0C17}" v="2" dt="2023-06-26T00:53:02.444"/>
    <p1510:client id="{E2B4CD45-4DCE-4827-82A2-951946F61480}" v="22" dt="2023-06-26T01:00:39.041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17A27-C95E-4803-A6AC-07A4D5E261B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2EDE-7BBC-48FD-9714-C5025601B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38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2EDE-7BBC-48FD-9714-C5025601B28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cei-puc-minas-pmv-ads.github.io/pmv-ads-2023-1-e1-proj-web-t5-pmv-ads-2023-1-e1-proj-web-t5-protags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3880491"/>
            <a:ext cx="5212080" cy="27432"/>
          </a:xfrm>
          <a:custGeom>
            <a:avLst/>
            <a:gdLst>
              <a:gd name="connsiteX0" fmla="*/ 0 w 5212080"/>
              <a:gd name="connsiteY0" fmla="*/ 0 h 27432"/>
              <a:gd name="connsiteX1" fmla="*/ 599389 w 5212080"/>
              <a:gd name="connsiteY1" fmla="*/ 0 h 27432"/>
              <a:gd name="connsiteX2" fmla="*/ 1198778 w 5212080"/>
              <a:gd name="connsiteY2" fmla="*/ 0 h 27432"/>
              <a:gd name="connsiteX3" fmla="*/ 1954530 w 5212080"/>
              <a:gd name="connsiteY3" fmla="*/ 0 h 27432"/>
              <a:gd name="connsiteX4" fmla="*/ 2501798 w 5212080"/>
              <a:gd name="connsiteY4" fmla="*/ 0 h 27432"/>
              <a:gd name="connsiteX5" fmla="*/ 3049067 w 5212080"/>
              <a:gd name="connsiteY5" fmla="*/ 0 h 27432"/>
              <a:gd name="connsiteX6" fmla="*/ 3700577 w 5212080"/>
              <a:gd name="connsiteY6" fmla="*/ 0 h 27432"/>
              <a:gd name="connsiteX7" fmla="*/ 4247845 w 5212080"/>
              <a:gd name="connsiteY7" fmla="*/ 0 h 27432"/>
              <a:gd name="connsiteX8" fmla="*/ 5212080 w 5212080"/>
              <a:gd name="connsiteY8" fmla="*/ 0 h 27432"/>
              <a:gd name="connsiteX9" fmla="*/ 5212080 w 5212080"/>
              <a:gd name="connsiteY9" fmla="*/ 27432 h 27432"/>
              <a:gd name="connsiteX10" fmla="*/ 4664812 w 5212080"/>
              <a:gd name="connsiteY10" fmla="*/ 27432 h 27432"/>
              <a:gd name="connsiteX11" fmla="*/ 4117543 w 5212080"/>
              <a:gd name="connsiteY11" fmla="*/ 27432 h 27432"/>
              <a:gd name="connsiteX12" fmla="*/ 3466033 w 5212080"/>
              <a:gd name="connsiteY12" fmla="*/ 27432 h 27432"/>
              <a:gd name="connsiteX13" fmla="*/ 2918765 w 5212080"/>
              <a:gd name="connsiteY13" fmla="*/ 27432 h 27432"/>
              <a:gd name="connsiteX14" fmla="*/ 2423617 w 5212080"/>
              <a:gd name="connsiteY14" fmla="*/ 27432 h 27432"/>
              <a:gd name="connsiteX15" fmla="*/ 1772107 w 5212080"/>
              <a:gd name="connsiteY15" fmla="*/ 27432 h 27432"/>
              <a:gd name="connsiteX16" fmla="*/ 1120597 w 5212080"/>
              <a:gd name="connsiteY16" fmla="*/ 27432 h 27432"/>
              <a:gd name="connsiteX17" fmla="*/ 0 w 5212080"/>
              <a:gd name="connsiteY17" fmla="*/ 27432 h 27432"/>
              <a:gd name="connsiteX18" fmla="*/ 0 w 5212080"/>
              <a:gd name="connsiteY18" fmla="*/ 0 h 27432"/>
              <a:gd name="connsiteX0" fmla="*/ 0 w 5212080"/>
              <a:gd name="connsiteY0" fmla="*/ 0 h 27432"/>
              <a:gd name="connsiteX1" fmla="*/ 547268 w 5212080"/>
              <a:gd name="connsiteY1" fmla="*/ 0 h 27432"/>
              <a:gd name="connsiteX2" fmla="*/ 1303020 w 5212080"/>
              <a:gd name="connsiteY2" fmla="*/ 0 h 27432"/>
              <a:gd name="connsiteX3" fmla="*/ 1798168 w 5212080"/>
              <a:gd name="connsiteY3" fmla="*/ 0 h 27432"/>
              <a:gd name="connsiteX4" fmla="*/ 2293315 w 5212080"/>
              <a:gd name="connsiteY4" fmla="*/ 0 h 27432"/>
              <a:gd name="connsiteX5" fmla="*/ 2944825 w 5212080"/>
              <a:gd name="connsiteY5" fmla="*/ 0 h 27432"/>
              <a:gd name="connsiteX6" fmla="*/ 3544214 w 5212080"/>
              <a:gd name="connsiteY6" fmla="*/ 0 h 27432"/>
              <a:gd name="connsiteX7" fmla="*/ 4247845 w 5212080"/>
              <a:gd name="connsiteY7" fmla="*/ 0 h 27432"/>
              <a:gd name="connsiteX8" fmla="*/ 5212080 w 5212080"/>
              <a:gd name="connsiteY8" fmla="*/ 0 h 27432"/>
              <a:gd name="connsiteX9" fmla="*/ 5212080 w 5212080"/>
              <a:gd name="connsiteY9" fmla="*/ 27432 h 27432"/>
              <a:gd name="connsiteX10" fmla="*/ 4456328 w 5212080"/>
              <a:gd name="connsiteY10" fmla="*/ 27432 h 27432"/>
              <a:gd name="connsiteX11" fmla="*/ 3856939 w 5212080"/>
              <a:gd name="connsiteY11" fmla="*/ 27432 h 27432"/>
              <a:gd name="connsiteX12" fmla="*/ 3257550 w 5212080"/>
              <a:gd name="connsiteY12" fmla="*/ 27432 h 27432"/>
              <a:gd name="connsiteX13" fmla="*/ 2710282 w 5212080"/>
              <a:gd name="connsiteY13" fmla="*/ 27432 h 27432"/>
              <a:gd name="connsiteX14" fmla="*/ 2110892 w 5212080"/>
              <a:gd name="connsiteY14" fmla="*/ 27432 h 27432"/>
              <a:gd name="connsiteX15" fmla="*/ 1615745 w 5212080"/>
              <a:gd name="connsiteY15" fmla="*/ 27432 h 27432"/>
              <a:gd name="connsiteX16" fmla="*/ 1016356 w 5212080"/>
              <a:gd name="connsiteY16" fmla="*/ 27432 h 27432"/>
              <a:gd name="connsiteX17" fmla="*/ 0 w 5212080"/>
              <a:gd name="connsiteY17" fmla="*/ 27432 h 27432"/>
              <a:gd name="connsiteX18" fmla="*/ 0 w 521208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2080" h="27432" fill="none" extrusionOk="0">
                <a:moveTo>
                  <a:pt x="0" y="0"/>
                </a:moveTo>
                <a:cubicBezTo>
                  <a:pt x="96474" y="-27007"/>
                  <a:pt x="292400" y="26529"/>
                  <a:pt x="599389" y="0"/>
                </a:cubicBezTo>
                <a:cubicBezTo>
                  <a:pt x="892517" y="-381"/>
                  <a:pt x="919817" y="-23813"/>
                  <a:pt x="1198778" y="0"/>
                </a:cubicBezTo>
                <a:cubicBezTo>
                  <a:pt x="1501801" y="44010"/>
                  <a:pt x="1733115" y="-18100"/>
                  <a:pt x="1954530" y="0"/>
                </a:cubicBezTo>
                <a:cubicBezTo>
                  <a:pt x="2150845" y="11235"/>
                  <a:pt x="2239613" y="-6014"/>
                  <a:pt x="2501798" y="0"/>
                </a:cubicBezTo>
                <a:cubicBezTo>
                  <a:pt x="2758063" y="19983"/>
                  <a:pt x="2850561" y="14043"/>
                  <a:pt x="3049067" y="0"/>
                </a:cubicBezTo>
                <a:cubicBezTo>
                  <a:pt x="3207556" y="-14393"/>
                  <a:pt x="3477530" y="-19753"/>
                  <a:pt x="3700577" y="0"/>
                </a:cubicBezTo>
                <a:cubicBezTo>
                  <a:pt x="3929215" y="7084"/>
                  <a:pt x="4069702" y="-22784"/>
                  <a:pt x="4247845" y="0"/>
                </a:cubicBezTo>
                <a:cubicBezTo>
                  <a:pt x="4443198" y="41703"/>
                  <a:pt x="4663267" y="-1065"/>
                  <a:pt x="5212080" y="0"/>
                </a:cubicBezTo>
                <a:cubicBezTo>
                  <a:pt x="5212814" y="8195"/>
                  <a:pt x="5212075" y="20831"/>
                  <a:pt x="5212080" y="27432"/>
                </a:cubicBezTo>
                <a:cubicBezTo>
                  <a:pt x="4999632" y="35182"/>
                  <a:pt x="4933665" y="30939"/>
                  <a:pt x="4664812" y="27432"/>
                </a:cubicBezTo>
                <a:cubicBezTo>
                  <a:pt x="4396025" y="21575"/>
                  <a:pt x="4377951" y="39956"/>
                  <a:pt x="4117543" y="27432"/>
                </a:cubicBezTo>
                <a:cubicBezTo>
                  <a:pt x="3861056" y="-6090"/>
                  <a:pt x="3784297" y="37016"/>
                  <a:pt x="3466033" y="27432"/>
                </a:cubicBezTo>
                <a:cubicBezTo>
                  <a:pt x="3158876" y="21999"/>
                  <a:pt x="3143400" y="53247"/>
                  <a:pt x="2918765" y="27432"/>
                </a:cubicBezTo>
                <a:cubicBezTo>
                  <a:pt x="2689439" y="-16416"/>
                  <a:pt x="2531374" y="16832"/>
                  <a:pt x="2423617" y="27432"/>
                </a:cubicBezTo>
                <a:cubicBezTo>
                  <a:pt x="2303792" y="-11864"/>
                  <a:pt x="2078859" y="41493"/>
                  <a:pt x="1772107" y="27432"/>
                </a:cubicBezTo>
                <a:cubicBezTo>
                  <a:pt x="1531795" y="-4315"/>
                  <a:pt x="1305394" y="21270"/>
                  <a:pt x="1120597" y="27432"/>
                </a:cubicBezTo>
                <a:cubicBezTo>
                  <a:pt x="908196" y="-10128"/>
                  <a:pt x="346466" y="12797"/>
                  <a:pt x="0" y="27432"/>
                </a:cubicBezTo>
                <a:cubicBezTo>
                  <a:pt x="-1863" y="23160"/>
                  <a:pt x="-1394" y="9117"/>
                  <a:pt x="0" y="0"/>
                </a:cubicBezTo>
                <a:close/>
              </a:path>
              <a:path w="5212080" h="27432" stroke="0" extrusionOk="0">
                <a:moveTo>
                  <a:pt x="0" y="0"/>
                </a:moveTo>
                <a:cubicBezTo>
                  <a:pt x="229720" y="17728"/>
                  <a:pt x="357156" y="16601"/>
                  <a:pt x="547268" y="0"/>
                </a:cubicBezTo>
                <a:cubicBezTo>
                  <a:pt x="720661" y="-22161"/>
                  <a:pt x="937335" y="-38607"/>
                  <a:pt x="1303020" y="0"/>
                </a:cubicBezTo>
                <a:cubicBezTo>
                  <a:pt x="1666909" y="29361"/>
                  <a:pt x="1613761" y="13702"/>
                  <a:pt x="1798168" y="0"/>
                </a:cubicBezTo>
                <a:cubicBezTo>
                  <a:pt x="1974664" y="-10556"/>
                  <a:pt x="2075524" y="-6507"/>
                  <a:pt x="2293315" y="0"/>
                </a:cubicBezTo>
                <a:cubicBezTo>
                  <a:pt x="2524269" y="1327"/>
                  <a:pt x="2752851" y="-6500"/>
                  <a:pt x="2944825" y="0"/>
                </a:cubicBezTo>
                <a:cubicBezTo>
                  <a:pt x="3150173" y="44448"/>
                  <a:pt x="3302355" y="36314"/>
                  <a:pt x="3544214" y="0"/>
                </a:cubicBezTo>
                <a:cubicBezTo>
                  <a:pt x="3766434" y="-15289"/>
                  <a:pt x="4038482" y="22269"/>
                  <a:pt x="4247845" y="0"/>
                </a:cubicBezTo>
                <a:cubicBezTo>
                  <a:pt x="4412536" y="-568"/>
                  <a:pt x="4774768" y="95275"/>
                  <a:pt x="5212080" y="0"/>
                </a:cubicBezTo>
                <a:cubicBezTo>
                  <a:pt x="5212934" y="6861"/>
                  <a:pt x="5210625" y="20290"/>
                  <a:pt x="5212080" y="27432"/>
                </a:cubicBezTo>
                <a:cubicBezTo>
                  <a:pt x="4889320" y="61929"/>
                  <a:pt x="4629135" y="58125"/>
                  <a:pt x="4456328" y="27432"/>
                </a:cubicBezTo>
                <a:cubicBezTo>
                  <a:pt x="4296817" y="-12820"/>
                  <a:pt x="4029504" y="38852"/>
                  <a:pt x="3856939" y="27432"/>
                </a:cubicBezTo>
                <a:cubicBezTo>
                  <a:pt x="3652830" y="2368"/>
                  <a:pt x="3514725" y="-5800"/>
                  <a:pt x="3257550" y="27432"/>
                </a:cubicBezTo>
                <a:cubicBezTo>
                  <a:pt x="3009808" y="40464"/>
                  <a:pt x="2851605" y="32802"/>
                  <a:pt x="2710282" y="27432"/>
                </a:cubicBezTo>
                <a:cubicBezTo>
                  <a:pt x="2550285" y="-2690"/>
                  <a:pt x="2362912" y="50136"/>
                  <a:pt x="2110892" y="27432"/>
                </a:cubicBezTo>
                <a:cubicBezTo>
                  <a:pt x="1871487" y="5556"/>
                  <a:pt x="1825567" y="48260"/>
                  <a:pt x="1615745" y="27432"/>
                </a:cubicBezTo>
                <a:cubicBezTo>
                  <a:pt x="1404625" y="25056"/>
                  <a:pt x="1224002" y="56693"/>
                  <a:pt x="1016356" y="27432"/>
                </a:cubicBezTo>
                <a:cubicBezTo>
                  <a:pt x="840146" y="-29891"/>
                  <a:pt x="354393" y="34807"/>
                  <a:pt x="0" y="27432"/>
                </a:cubicBezTo>
                <a:cubicBezTo>
                  <a:pt x="-950" y="19940"/>
                  <a:pt x="-1338" y="5279"/>
                  <a:pt x="0" y="0"/>
                </a:cubicBezTo>
                <a:close/>
              </a:path>
              <a:path w="5212080" h="27432" fill="none" stroke="0" extrusionOk="0">
                <a:moveTo>
                  <a:pt x="0" y="0"/>
                </a:moveTo>
                <a:cubicBezTo>
                  <a:pt x="153327" y="-47686"/>
                  <a:pt x="305404" y="11447"/>
                  <a:pt x="599389" y="0"/>
                </a:cubicBezTo>
                <a:cubicBezTo>
                  <a:pt x="895186" y="-9887"/>
                  <a:pt x="915628" y="-24497"/>
                  <a:pt x="1198778" y="0"/>
                </a:cubicBezTo>
                <a:cubicBezTo>
                  <a:pt x="1479436" y="16436"/>
                  <a:pt x="1739997" y="23836"/>
                  <a:pt x="1954530" y="0"/>
                </a:cubicBezTo>
                <a:cubicBezTo>
                  <a:pt x="2148745" y="39892"/>
                  <a:pt x="2229461" y="-15416"/>
                  <a:pt x="2501798" y="0"/>
                </a:cubicBezTo>
                <a:cubicBezTo>
                  <a:pt x="2752471" y="19418"/>
                  <a:pt x="2830752" y="26869"/>
                  <a:pt x="3049067" y="0"/>
                </a:cubicBezTo>
                <a:cubicBezTo>
                  <a:pt x="3279293" y="-14744"/>
                  <a:pt x="3462053" y="-18627"/>
                  <a:pt x="3700577" y="0"/>
                </a:cubicBezTo>
                <a:cubicBezTo>
                  <a:pt x="3915072" y="30719"/>
                  <a:pt x="4036026" y="-5275"/>
                  <a:pt x="4247845" y="0"/>
                </a:cubicBezTo>
                <a:cubicBezTo>
                  <a:pt x="4502648" y="48766"/>
                  <a:pt x="4790306" y="-4755"/>
                  <a:pt x="5212080" y="0"/>
                </a:cubicBezTo>
                <a:cubicBezTo>
                  <a:pt x="5213105" y="8856"/>
                  <a:pt x="5210361" y="21150"/>
                  <a:pt x="5212080" y="27432"/>
                </a:cubicBezTo>
                <a:cubicBezTo>
                  <a:pt x="4996137" y="35599"/>
                  <a:pt x="4928148" y="45023"/>
                  <a:pt x="4664812" y="27432"/>
                </a:cubicBezTo>
                <a:cubicBezTo>
                  <a:pt x="4397951" y="14322"/>
                  <a:pt x="4373546" y="48128"/>
                  <a:pt x="4117543" y="27432"/>
                </a:cubicBezTo>
                <a:cubicBezTo>
                  <a:pt x="3857009" y="-2743"/>
                  <a:pt x="3755441" y="23918"/>
                  <a:pt x="3466033" y="27432"/>
                </a:cubicBezTo>
                <a:cubicBezTo>
                  <a:pt x="3161482" y="21872"/>
                  <a:pt x="3134629" y="50980"/>
                  <a:pt x="2918765" y="27432"/>
                </a:cubicBezTo>
                <a:cubicBezTo>
                  <a:pt x="2696535" y="-3872"/>
                  <a:pt x="2538830" y="-4112"/>
                  <a:pt x="2423617" y="27432"/>
                </a:cubicBezTo>
                <a:cubicBezTo>
                  <a:pt x="2293007" y="50120"/>
                  <a:pt x="2078028" y="8275"/>
                  <a:pt x="1772107" y="27432"/>
                </a:cubicBezTo>
                <a:cubicBezTo>
                  <a:pt x="1526682" y="45050"/>
                  <a:pt x="1323857" y="16313"/>
                  <a:pt x="1120597" y="27432"/>
                </a:cubicBezTo>
                <a:cubicBezTo>
                  <a:pt x="936514" y="147399"/>
                  <a:pt x="504592" y="-48589"/>
                  <a:pt x="0" y="27432"/>
                </a:cubicBezTo>
                <a:cubicBezTo>
                  <a:pt x="-1240" y="20554"/>
                  <a:pt x="-2351" y="80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5212080"/>
                      <a:gd name="connsiteY0" fmla="*/ 0 h 27432"/>
                      <a:gd name="connsiteX1" fmla="*/ 599389 w 5212080"/>
                      <a:gd name="connsiteY1" fmla="*/ 0 h 27432"/>
                      <a:gd name="connsiteX2" fmla="*/ 1198778 w 5212080"/>
                      <a:gd name="connsiteY2" fmla="*/ 0 h 27432"/>
                      <a:gd name="connsiteX3" fmla="*/ 1954530 w 5212080"/>
                      <a:gd name="connsiteY3" fmla="*/ 0 h 27432"/>
                      <a:gd name="connsiteX4" fmla="*/ 2501798 w 5212080"/>
                      <a:gd name="connsiteY4" fmla="*/ 0 h 27432"/>
                      <a:gd name="connsiteX5" fmla="*/ 3049067 w 5212080"/>
                      <a:gd name="connsiteY5" fmla="*/ 0 h 27432"/>
                      <a:gd name="connsiteX6" fmla="*/ 3700577 w 5212080"/>
                      <a:gd name="connsiteY6" fmla="*/ 0 h 27432"/>
                      <a:gd name="connsiteX7" fmla="*/ 4247845 w 5212080"/>
                      <a:gd name="connsiteY7" fmla="*/ 0 h 27432"/>
                      <a:gd name="connsiteX8" fmla="*/ 5212080 w 5212080"/>
                      <a:gd name="connsiteY8" fmla="*/ 0 h 27432"/>
                      <a:gd name="connsiteX9" fmla="*/ 5212080 w 5212080"/>
                      <a:gd name="connsiteY9" fmla="*/ 27432 h 27432"/>
                      <a:gd name="connsiteX10" fmla="*/ 4664812 w 5212080"/>
                      <a:gd name="connsiteY10" fmla="*/ 27432 h 27432"/>
                      <a:gd name="connsiteX11" fmla="*/ 4117543 w 5212080"/>
                      <a:gd name="connsiteY11" fmla="*/ 27432 h 27432"/>
                      <a:gd name="connsiteX12" fmla="*/ 3466033 w 5212080"/>
                      <a:gd name="connsiteY12" fmla="*/ 27432 h 27432"/>
                      <a:gd name="connsiteX13" fmla="*/ 2918765 w 5212080"/>
                      <a:gd name="connsiteY13" fmla="*/ 27432 h 27432"/>
                      <a:gd name="connsiteX14" fmla="*/ 2423617 w 5212080"/>
                      <a:gd name="connsiteY14" fmla="*/ 27432 h 27432"/>
                      <a:gd name="connsiteX15" fmla="*/ 1772107 w 5212080"/>
                      <a:gd name="connsiteY15" fmla="*/ 27432 h 27432"/>
                      <a:gd name="connsiteX16" fmla="*/ 1120597 w 5212080"/>
                      <a:gd name="connsiteY16" fmla="*/ 27432 h 27432"/>
                      <a:gd name="connsiteX17" fmla="*/ 0 w 5212080"/>
                      <a:gd name="connsiteY17" fmla="*/ 27432 h 27432"/>
                      <a:gd name="connsiteX18" fmla="*/ 0 w 5212080"/>
                      <a:gd name="connsiteY18" fmla="*/ 0 h 27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212080" h="27432" fill="none" extrusionOk="0">
                        <a:moveTo>
                          <a:pt x="0" y="0"/>
                        </a:moveTo>
                        <a:cubicBezTo>
                          <a:pt x="128838" y="-11329"/>
                          <a:pt x="306779" y="5198"/>
                          <a:pt x="599389" y="0"/>
                        </a:cubicBezTo>
                        <a:cubicBezTo>
                          <a:pt x="891999" y="-5198"/>
                          <a:pt x="916635" y="-24425"/>
                          <a:pt x="1198778" y="0"/>
                        </a:cubicBezTo>
                        <a:cubicBezTo>
                          <a:pt x="1480921" y="24425"/>
                          <a:pt x="1761605" y="-17440"/>
                          <a:pt x="1954530" y="0"/>
                        </a:cubicBezTo>
                        <a:cubicBezTo>
                          <a:pt x="2147455" y="17440"/>
                          <a:pt x="2239112" y="-16223"/>
                          <a:pt x="2501798" y="0"/>
                        </a:cubicBezTo>
                        <a:cubicBezTo>
                          <a:pt x="2764484" y="16223"/>
                          <a:pt x="2838074" y="12987"/>
                          <a:pt x="3049067" y="0"/>
                        </a:cubicBezTo>
                        <a:cubicBezTo>
                          <a:pt x="3260060" y="-12987"/>
                          <a:pt x="3470388" y="-15138"/>
                          <a:pt x="3700577" y="0"/>
                        </a:cubicBezTo>
                        <a:cubicBezTo>
                          <a:pt x="3930766" y="15138"/>
                          <a:pt x="4052672" y="-14938"/>
                          <a:pt x="4247845" y="0"/>
                        </a:cubicBezTo>
                        <a:cubicBezTo>
                          <a:pt x="4443018" y="14938"/>
                          <a:pt x="4730158" y="-1623"/>
                          <a:pt x="5212080" y="0"/>
                        </a:cubicBezTo>
                        <a:cubicBezTo>
                          <a:pt x="5212790" y="9050"/>
                          <a:pt x="5211442" y="21151"/>
                          <a:pt x="5212080" y="27432"/>
                        </a:cubicBezTo>
                        <a:cubicBezTo>
                          <a:pt x="4991075" y="27722"/>
                          <a:pt x="4932008" y="37429"/>
                          <a:pt x="4664812" y="27432"/>
                        </a:cubicBezTo>
                        <a:cubicBezTo>
                          <a:pt x="4397616" y="17435"/>
                          <a:pt x="4374940" y="47585"/>
                          <a:pt x="4117543" y="27432"/>
                        </a:cubicBezTo>
                        <a:cubicBezTo>
                          <a:pt x="3860146" y="7279"/>
                          <a:pt x="3773367" y="36569"/>
                          <a:pt x="3466033" y="27432"/>
                        </a:cubicBezTo>
                        <a:cubicBezTo>
                          <a:pt x="3158699" y="18296"/>
                          <a:pt x="3137854" y="54523"/>
                          <a:pt x="2918765" y="27432"/>
                        </a:cubicBezTo>
                        <a:cubicBezTo>
                          <a:pt x="2699676" y="341"/>
                          <a:pt x="2536311" y="13149"/>
                          <a:pt x="2423617" y="27432"/>
                        </a:cubicBezTo>
                        <a:cubicBezTo>
                          <a:pt x="2310923" y="41715"/>
                          <a:pt x="2021228" y="23141"/>
                          <a:pt x="1772107" y="27432"/>
                        </a:cubicBezTo>
                        <a:cubicBezTo>
                          <a:pt x="1522986" y="31724"/>
                          <a:pt x="1317107" y="20364"/>
                          <a:pt x="1120597" y="27432"/>
                        </a:cubicBezTo>
                        <a:cubicBezTo>
                          <a:pt x="924087" y="34501"/>
                          <a:pt x="454536" y="8495"/>
                          <a:pt x="0" y="27432"/>
                        </a:cubicBezTo>
                        <a:cubicBezTo>
                          <a:pt x="-1228" y="21145"/>
                          <a:pt x="-815" y="8816"/>
                          <a:pt x="0" y="0"/>
                        </a:cubicBezTo>
                        <a:close/>
                      </a:path>
                      <a:path w="5212080" h="27432" stroke="0" extrusionOk="0">
                        <a:moveTo>
                          <a:pt x="0" y="0"/>
                        </a:moveTo>
                        <a:cubicBezTo>
                          <a:pt x="233695" y="-764"/>
                          <a:pt x="364103" y="24957"/>
                          <a:pt x="547268" y="0"/>
                        </a:cubicBezTo>
                        <a:cubicBezTo>
                          <a:pt x="730433" y="-24957"/>
                          <a:pt x="937737" y="-21107"/>
                          <a:pt x="1303020" y="0"/>
                        </a:cubicBezTo>
                        <a:cubicBezTo>
                          <a:pt x="1668303" y="21107"/>
                          <a:pt x="1620404" y="13071"/>
                          <a:pt x="1798168" y="0"/>
                        </a:cubicBezTo>
                        <a:cubicBezTo>
                          <a:pt x="1975932" y="-13071"/>
                          <a:pt x="2090998" y="4232"/>
                          <a:pt x="2293315" y="0"/>
                        </a:cubicBezTo>
                        <a:cubicBezTo>
                          <a:pt x="2495632" y="-4232"/>
                          <a:pt x="2738710" y="-17332"/>
                          <a:pt x="2944825" y="0"/>
                        </a:cubicBezTo>
                        <a:cubicBezTo>
                          <a:pt x="3150940" y="17332"/>
                          <a:pt x="3308101" y="26665"/>
                          <a:pt x="3544214" y="0"/>
                        </a:cubicBezTo>
                        <a:cubicBezTo>
                          <a:pt x="3780327" y="-26665"/>
                          <a:pt x="4028425" y="-24303"/>
                          <a:pt x="4247845" y="0"/>
                        </a:cubicBezTo>
                        <a:cubicBezTo>
                          <a:pt x="4467265" y="24303"/>
                          <a:pt x="4779418" y="33057"/>
                          <a:pt x="5212080" y="0"/>
                        </a:cubicBezTo>
                        <a:cubicBezTo>
                          <a:pt x="5212137" y="6776"/>
                          <a:pt x="5210915" y="20935"/>
                          <a:pt x="5212080" y="27432"/>
                        </a:cubicBezTo>
                        <a:cubicBezTo>
                          <a:pt x="4921467" y="60248"/>
                          <a:pt x="4631077" y="62273"/>
                          <a:pt x="4456328" y="27432"/>
                        </a:cubicBezTo>
                        <a:cubicBezTo>
                          <a:pt x="4281579" y="-7409"/>
                          <a:pt x="4048724" y="47667"/>
                          <a:pt x="3856939" y="27432"/>
                        </a:cubicBezTo>
                        <a:cubicBezTo>
                          <a:pt x="3665154" y="7197"/>
                          <a:pt x="3498754" y="15866"/>
                          <a:pt x="3257550" y="27432"/>
                        </a:cubicBezTo>
                        <a:cubicBezTo>
                          <a:pt x="3016346" y="38998"/>
                          <a:pt x="2854089" y="39360"/>
                          <a:pt x="2710282" y="27432"/>
                        </a:cubicBezTo>
                        <a:cubicBezTo>
                          <a:pt x="2566475" y="15504"/>
                          <a:pt x="2336282" y="56792"/>
                          <a:pt x="2110892" y="27432"/>
                        </a:cubicBezTo>
                        <a:cubicBezTo>
                          <a:pt x="1885502" y="-1928"/>
                          <a:pt x="1825148" y="42061"/>
                          <a:pt x="1615745" y="27432"/>
                        </a:cubicBezTo>
                        <a:cubicBezTo>
                          <a:pt x="1406342" y="12803"/>
                          <a:pt x="1193655" y="44031"/>
                          <a:pt x="1016356" y="27432"/>
                        </a:cubicBezTo>
                        <a:cubicBezTo>
                          <a:pt x="839057" y="10833"/>
                          <a:pt x="292902" y="7819"/>
                          <a:pt x="0" y="27432"/>
                        </a:cubicBezTo>
                        <a:cubicBezTo>
                          <a:pt x="-234" y="21031"/>
                          <a:pt x="-921" y="63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139238" y="5015865"/>
            <a:ext cx="9525" cy="21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endParaRPr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21E18F11-718C-334F-4D27-252B64BA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" y="9039137"/>
            <a:ext cx="1020050" cy="1168596"/>
          </a:xfrm>
          <a:prstGeom prst="rect">
            <a:avLst/>
          </a:prstGeom>
        </p:spPr>
      </p:pic>
      <p:pic>
        <p:nvPicPr>
          <p:cNvPr id="9" name="Imagem 8" descr="Forma, Retângulo&#10;&#10;Descrição gerada automaticamente">
            <a:extLst>
              <a:ext uri="{FF2B5EF4-FFF2-40B4-BE49-F238E27FC236}">
                <a16:creationId xmlns:a16="http://schemas.microsoft.com/office/drawing/2014/main" id="{7D174FEE-362E-BF04-9471-F22D5BAAD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12" y="-47285"/>
            <a:ext cx="9598915" cy="103434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7227B6-00CE-507A-B35A-E40EBF115AE4}"/>
              </a:ext>
            </a:extLst>
          </p:cNvPr>
          <p:cNvSpPr txBox="1"/>
          <p:nvPr/>
        </p:nvSpPr>
        <p:spPr>
          <a:xfrm>
            <a:off x="166302" y="124574"/>
            <a:ext cx="9391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err="1">
                <a:latin typeface="Bahnschrift Condensed" panose="020B0502040204020203" pitchFamily="34" charset="0"/>
              </a:rPr>
              <a:t>Análise</a:t>
            </a:r>
            <a:r>
              <a:rPr lang="en-US" sz="4800" b="1">
                <a:latin typeface="Bahnschrift Condensed" panose="020B0502040204020203" pitchFamily="34" charset="0"/>
                <a:ea typeface="+mj-ea"/>
                <a:cs typeface="+mj-cs"/>
              </a:rPr>
              <a:t> e </a:t>
            </a:r>
            <a:r>
              <a:rPr lang="en-US" sz="4800" b="1" err="1">
                <a:latin typeface="Bahnschrift Condensed" panose="020B0502040204020203" pitchFamily="34" charset="0"/>
              </a:rPr>
              <a:t>Desenvolvimento</a:t>
            </a:r>
            <a:r>
              <a:rPr lang="en-US" sz="4800" b="1">
                <a:latin typeface="Bahnschrift Condensed" panose="020B0502040204020203" pitchFamily="34" charset="0"/>
                <a:ea typeface="+mj-ea"/>
                <a:cs typeface="+mj-cs"/>
              </a:rPr>
              <a:t> de </a:t>
            </a:r>
            <a:r>
              <a:rPr lang="en-US" sz="4800" b="1" err="1">
                <a:latin typeface="Bahnschrift Condensed" panose="020B0502040204020203" pitchFamily="34" charset="0"/>
                <a:ea typeface="+mj-ea"/>
                <a:cs typeface="+mj-cs"/>
              </a:rPr>
              <a:t>Sistemas</a:t>
            </a:r>
            <a:endParaRPr lang="en-US" sz="4800" b="1">
              <a:latin typeface="Bahnschrift Condensed" panose="020B0502040204020203" pitchFamily="34" charset="0"/>
              <a:ea typeface="+mj-ea"/>
              <a:cs typeface="+mj-cs"/>
            </a:endParaRPr>
          </a:p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66302" y="1987189"/>
            <a:ext cx="8307955" cy="4602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800" b="1" err="1">
                <a:latin typeface="Bahnschrift Condensed" panose="020B0502040204020203" pitchFamily="34" charset="0"/>
                <a:ea typeface="+mj-ea"/>
                <a:cs typeface="+mj-cs"/>
              </a:rPr>
              <a:t>Desenvolvimento</a:t>
            </a:r>
            <a:r>
              <a:rPr lang="en-US" sz="12800" b="1">
                <a:latin typeface="Bahnschrift Condensed" panose="020B0502040204020203" pitchFamily="34" charset="0"/>
                <a:ea typeface="+mj-ea"/>
                <a:cs typeface="+mj-cs"/>
              </a:rPr>
              <a:t> de </a:t>
            </a:r>
            <a:r>
              <a:rPr lang="en-US" sz="12800" b="1" err="1">
                <a:latin typeface="Bahnschrift Condensed" panose="020B0502040204020203" pitchFamily="34" charset="0"/>
                <a:ea typeface="+mj-ea"/>
                <a:cs typeface="+mj-cs"/>
              </a:rPr>
              <a:t>Aplicação</a:t>
            </a:r>
            <a:r>
              <a:rPr lang="en-US" sz="12800" b="1">
                <a:latin typeface="Bahnschrift Condensed" panose="020B0502040204020203" pitchFamily="34" charset="0"/>
                <a:ea typeface="+mj-ea"/>
                <a:cs typeface="+mj-cs"/>
              </a:rPr>
              <a:t> Web Front-End - </a:t>
            </a:r>
            <a:r>
              <a:rPr lang="en-US" sz="12800" b="1" err="1">
                <a:latin typeface="Bahnschrift Condensed" panose="020B0502040204020203" pitchFamily="34" charset="0"/>
                <a:ea typeface="+mj-ea"/>
                <a:cs typeface="+mj-cs"/>
              </a:rPr>
              <a:t>Turma</a:t>
            </a:r>
            <a:r>
              <a:rPr lang="en-US" sz="12800" b="1">
                <a:latin typeface="Bahnschrift Condensed" panose="020B0502040204020203" pitchFamily="34" charset="0"/>
                <a:ea typeface="+mj-ea"/>
                <a:cs typeface="+mj-cs"/>
              </a:rPr>
              <a:t> 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297" y="3473354"/>
            <a:ext cx="6587092" cy="49810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/>
              <a:t>Aline </a:t>
            </a:r>
            <a:r>
              <a:rPr lang="en-US" sz="3300" err="1"/>
              <a:t>Azedias</a:t>
            </a:r>
            <a:r>
              <a:rPr lang="en-US" sz="3300"/>
              <a:t> de Souza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/>
              <a:t>Lucas Gabriel Duarte Enis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err="1"/>
              <a:t>Talysson</a:t>
            </a:r>
            <a:r>
              <a:rPr lang="en-US" sz="3300"/>
              <a:t> </a:t>
            </a:r>
            <a:r>
              <a:rPr lang="en-US" sz="3300" err="1"/>
              <a:t>Moraes</a:t>
            </a:r>
            <a:r>
              <a:rPr lang="en-US" sz="3300"/>
              <a:t> Lourenço de Oliveira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/>
              <a:t>Tiago Henrique Oliveira Souza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err="1"/>
              <a:t>Vinícius</a:t>
            </a:r>
            <a:r>
              <a:rPr lang="en-US" sz="3300"/>
              <a:t> Nogueira do Prado</a:t>
            </a:r>
          </a:p>
        </p:txBody>
      </p:sp>
      <p:pic>
        <p:nvPicPr>
          <p:cNvPr id="2" name="Picture 2" descr="Logotipo, nome da empresa&#10;&#10;Descrição gerada automaticamente"/>
          <p:cNvPicPr>
            <a:picLocks noChangeAspect="1"/>
          </p:cNvPicPr>
          <p:nvPr/>
        </p:nvPicPr>
        <p:blipFill rotWithShape="1">
          <a:blip r:embed="rId4"/>
          <a:srcRect t="302" r="-2" b="-2"/>
          <a:stretch/>
        </p:blipFill>
        <p:spPr>
          <a:xfrm>
            <a:off x="7547212" y="-56469"/>
            <a:ext cx="10738502" cy="1039993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E83E1D6-B0C6-A1FE-1DB3-265077378919}"/>
              </a:ext>
            </a:extLst>
          </p:cNvPr>
          <p:cNvSpPr/>
          <p:nvPr/>
        </p:nvSpPr>
        <p:spPr>
          <a:xfrm>
            <a:off x="0" y="-8226"/>
            <a:ext cx="18288000" cy="1312606"/>
          </a:xfrm>
          <a:prstGeom prst="rect">
            <a:avLst/>
          </a:prstGeom>
          <a:solidFill>
            <a:srgbClr val="471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err="1">
                <a:solidFill>
                  <a:srgbClr val="FFFFFF"/>
                </a:solidFill>
                <a:latin typeface="+mj-lt"/>
                <a:ea typeface="+mj-ea"/>
                <a:cs typeface="Calibri"/>
              </a:rPr>
              <a:t>Contexto</a:t>
            </a:r>
            <a:r>
              <a:rPr lang="en-US" sz="7200" b="1">
                <a:solidFill>
                  <a:srgbClr val="FFFFFF"/>
                </a:solidFill>
                <a:latin typeface="+mj-lt"/>
                <a:ea typeface="+mj-ea"/>
                <a:cs typeface="Calibri"/>
              </a:rPr>
              <a:t> da </a:t>
            </a:r>
            <a:r>
              <a:rPr lang="en-US" sz="7200" b="1" err="1">
                <a:solidFill>
                  <a:srgbClr val="FFFFFF"/>
                </a:solidFill>
                <a:latin typeface="+mj-lt"/>
                <a:ea typeface="+mj-ea"/>
                <a:cs typeface="Calibri"/>
              </a:rPr>
              <a:t>abordagem</a:t>
            </a:r>
            <a:endParaRPr lang="en-US" sz="7200" b="1" kern="120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88FE95F-B79A-08E2-0A11-019F192C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" y="9039137"/>
            <a:ext cx="1020050" cy="116859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FFB457-BA3C-F5C2-A4B9-01C470470F84}"/>
              </a:ext>
            </a:extLst>
          </p:cNvPr>
          <p:cNvSpPr txBox="1"/>
          <p:nvPr/>
        </p:nvSpPr>
        <p:spPr>
          <a:xfrm>
            <a:off x="838287" y="5250233"/>
            <a:ext cx="1356940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/>
              <a:t>A falta de clareza e controle, pode resultar em problemas financeiros e até mesmo no encerramento das atividades.</a:t>
            </a:r>
          </a:p>
          <a:p>
            <a:pPr>
              <a:lnSpc>
                <a:spcPct val="150000"/>
              </a:lnSpc>
            </a:pPr>
            <a:r>
              <a:rPr lang="pt-BR" sz="3200"/>
              <a:t>Essa lacuna evidencia a necessidade sistema de gerenciamento financeiro simples e eficaz, que proporcione clareza sobre a situação financeira da empresa e facilite a tomada de decisões importantes.</a:t>
            </a: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C62AE0D3-D2EC-5E6C-CF76-1D0860749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371"/>
            <a:ext cx="4584712" cy="257890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7CA7A8-D185-6145-6E92-C4C879FB7448}"/>
              </a:ext>
            </a:extLst>
          </p:cNvPr>
          <p:cNvSpPr txBox="1"/>
          <p:nvPr/>
        </p:nvSpPr>
        <p:spPr>
          <a:xfrm>
            <a:off x="4030433" y="2081051"/>
            <a:ext cx="141160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/>
              <a:t>Após uma análise de mercado e pesquisas aprofundadas sobre o assunto, constatamos que pequenas empresas e empreendedores iniciantes enfrentam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/>
              <a:t>dificuldades significativas na gestão de suas movimentações financeiras.</a:t>
            </a:r>
          </a:p>
          <a:p>
            <a:endParaRPr lang="pt-BR" sz="3200"/>
          </a:p>
        </p:txBody>
      </p:sp>
      <p:pic>
        <p:nvPicPr>
          <p:cNvPr id="27" name="Imagem 26" descr="Texto">
            <a:extLst>
              <a:ext uri="{FF2B5EF4-FFF2-40B4-BE49-F238E27FC236}">
                <a16:creationId xmlns:a16="http://schemas.microsoft.com/office/drawing/2014/main" id="{32A317FC-F4B5-A8FE-F3DD-D695FF611E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6508"/>
          <a:stretch/>
        </p:blipFill>
        <p:spPr>
          <a:xfrm>
            <a:off x="13437358" y="5223678"/>
            <a:ext cx="4709107" cy="37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4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E83E1D6-B0C6-A1FE-1DB3-265077378919}"/>
              </a:ext>
            </a:extLst>
          </p:cNvPr>
          <p:cNvSpPr/>
          <p:nvPr/>
        </p:nvSpPr>
        <p:spPr>
          <a:xfrm>
            <a:off x="0" y="-8226"/>
            <a:ext cx="18288000" cy="1312606"/>
          </a:xfrm>
          <a:prstGeom prst="rect">
            <a:avLst/>
          </a:prstGeom>
          <a:solidFill>
            <a:srgbClr val="471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err="1">
                <a:solidFill>
                  <a:srgbClr val="FFFFFF"/>
                </a:solidFill>
                <a:latin typeface="+mj-lt"/>
                <a:ea typeface="+mj-ea"/>
                <a:cs typeface="Calibri"/>
              </a:rPr>
              <a:t>Principais</a:t>
            </a:r>
            <a:r>
              <a:rPr lang="en-US" sz="7200" b="1">
                <a:solidFill>
                  <a:srgbClr val="FFFFFF"/>
                </a:solidFill>
                <a:latin typeface="+mj-lt"/>
                <a:ea typeface="+mj-ea"/>
                <a:cs typeface="Calibri"/>
              </a:rPr>
              <a:t> </a:t>
            </a:r>
            <a:r>
              <a:rPr lang="en-US" sz="7200" b="1" err="1">
                <a:solidFill>
                  <a:srgbClr val="FFFFFF"/>
                </a:solidFill>
                <a:latin typeface="+mj-lt"/>
                <a:ea typeface="+mj-ea"/>
                <a:cs typeface="Calibri"/>
              </a:rPr>
              <a:t>problemas</a:t>
            </a:r>
            <a:endParaRPr lang="en-US" sz="7200" b="1" kern="120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88FE95F-B79A-08E2-0A11-019F192C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" y="9039137"/>
            <a:ext cx="1020050" cy="1168596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119E9A22-75B4-1008-BF88-61ED1A44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934" y="6949964"/>
            <a:ext cx="3257769" cy="3257769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E1C24F71-A7E0-D942-3F0D-19F050C2C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144000" y="2347415"/>
            <a:ext cx="1044448" cy="279608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4B71481-430D-CE82-532D-951CB1486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750248" y="6530581"/>
            <a:ext cx="1096636" cy="1661570"/>
          </a:xfrm>
          <a:prstGeom prst="rect">
            <a:avLst/>
          </a:prstGeom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C041BD15-C5E7-780F-7456-3CF3A151F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37890" y="2521351"/>
            <a:ext cx="1114413" cy="262214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C47E7EB-F54E-1CAC-F642-B9F03F61BA40}"/>
              </a:ext>
            </a:extLst>
          </p:cNvPr>
          <p:cNvSpPr txBox="1"/>
          <p:nvPr/>
        </p:nvSpPr>
        <p:spPr>
          <a:xfrm>
            <a:off x="1667909" y="2951364"/>
            <a:ext cx="61646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ea typeface="+mn-lt"/>
                <a:cs typeface="+mn-lt"/>
              </a:rPr>
              <a:t>Falta de conhecimento financeiro</a:t>
            </a:r>
          </a:p>
          <a:p>
            <a:endParaRPr lang="pt-BR" sz="3200"/>
          </a:p>
          <a:p>
            <a:r>
              <a:rPr lang="pt-BR" sz="3200"/>
              <a:t>Falta de clareza nas movimentações financeiras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2527AE-E09B-7017-44F4-4D10655453FE}"/>
              </a:ext>
            </a:extLst>
          </p:cNvPr>
          <p:cNvSpPr txBox="1"/>
          <p:nvPr/>
        </p:nvSpPr>
        <p:spPr>
          <a:xfrm>
            <a:off x="10323793" y="2993273"/>
            <a:ext cx="76594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/>
              <a:t>Dificuldade em gerir as finanças do dia a dia</a:t>
            </a:r>
          </a:p>
          <a:p>
            <a:r>
              <a:rPr lang="pt-BR" sz="3200"/>
              <a:t> </a:t>
            </a:r>
          </a:p>
          <a:p>
            <a:r>
              <a:rPr lang="pt-BR" sz="3200"/>
              <a:t>Dificuldade em se planejar de acordo com as despesas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67712A-493F-C4F3-0732-BDE36AFA6EBD}"/>
              </a:ext>
            </a:extLst>
          </p:cNvPr>
          <p:cNvSpPr txBox="1"/>
          <p:nvPr/>
        </p:nvSpPr>
        <p:spPr>
          <a:xfrm>
            <a:off x="6226894" y="6949964"/>
            <a:ext cx="7156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/>
              <a:t>Plataformas do mercado muito complexas e usabilidade dificultada</a:t>
            </a:r>
          </a:p>
        </p:txBody>
      </p:sp>
    </p:spTree>
    <p:extLst>
      <p:ext uri="{BB962C8B-B14F-4D97-AF65-F5344CB8AC3E}">
        <p14:creationId xmlns:p14="http://schemas.microsoft.com/office/powerpoint/2010/main" val="330679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E83E1D6-B0C6-A1FE-1DB3-265077378919}"/>
              </a:ext>
            </a:extLst>
          </p:cNvPr>
          <p:cNvSpPr/>
          <p:nvPr/>
        </p:nvSpPr>
        <p:spPr>
          <a:xfrm>
            <a:off x="0" y="-30529"/>
            <a:ext cx="18288000" cy="1312606"/>
          </a:xfrm>
          <a:prstGeom prst="rect">
            <a:avLst/>
          </a:prstGeom>
          <a:solidFill>
            <a:srgbClr val="471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solidFill>
                  <a:srgbClr val="FFFFFF"/>
                </a:solidFill>
                <a:latin typeface="+mj-lt"/>
                <a:ea typeface="+mj-ea"/>
                <a:cs typeface="Calibri"/>
              </a:rPr>
              <a:t>Público Alvo</a:t>
            </a:r>
            <a:endParaRPr lang="en-US" sz="7200" b="1" kern="120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6A8672-C707-F93E-3552-2059EC7E1DBB}"/>
              </a:ext>
            </a:extLst>
          </p:cNvPr>
          <p:cNvSpPr txBox="1"/>
          <p:nvPr/>
        </p:nvSpPr>
        <p:spPr>
          <a:xfrm>
            <a:off x="2961451" y="2068440"/>
            <a:ext cx="12717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ea typeface="+mn-lt"/>
                <a:cs typeface="+mn-lt"/>
              </a:rPr>
              <a:t>Baseado em nossa pesquisa, aprofundamos e constatamos que o público-alvo dessa solução é majoritariamente representado por:</a:t>
            </a:r>
            <a:endParaRPr lang="pt-BR" sz="32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EBC46A-F28A-6D1F-3A70-36FFEFCF580E}"/>
              </a:ext>
            </a:extLst>
          </p:cNvPr>
          <p:cNvSpPr txBox="1"/>
          <p:nvPr/>
        </p:nvSpPr>
        <p:spPr>
          <a:xfrm>
            <a:off x="2127498" y="4641415"/>
            <a:ext cx="1020575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</a:rPr>
              <a:t>Empreendedores iniciantes e microempresários</a:t>
            </a:r>
            <a:endParaRPr lang="pt-BR" sz="3200" b="0" i="0" dirty="0">
              <a:solidFill>
                <a:schemeClr val="tx1"/>
              </a:solidFill>
              <a:effectLst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</a:rPr>
              <a:t>MEI (Microempreendedor Individual)</a:t>
            </a:r>
            <a:r>
              <a:rPr lang="pt-BR" sz="3200" dirty="0">
                <a:solidFill>
                  <a:schemeClr val="tx1"/>
                </a:solidFill>
              </a:rPr>
              <a:t> </a:t>
            </a:r>
            <a:endParaRPr lang="pt-BR" sz="3200" b="0" i="0" dirty="0">
              <a:solidFill>
                <a:schemeClr val="tx1"/>
              </a:solidFill>
              <a:effectLst/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</a:rPr>
              <a:t>ME (Microempresa).</a:t>
            </a:r>
            <a:endParaRPr lang="pt-BR" sz="3200" b="0" i="0" dirty="0">
              <a:solidFill>
                <a:schemeClr val="tx1"/>
              </a:solidFill>
              <a:effectLst/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/>
                </a:solidFill>
                <a:effectLst/>
              </a:rPr>
              <a:t>Com um capital inicial de R$1.000 a R$10.000.</a:t>
            </a:r>
            <a:endParaRPr lang="pt-BR" sz="3200" b="0" i="0" dirty="0">
              <a:solidFill>
                <a:schemeClr val="tx1"/>
              </a:solidFill>
              <a:effectLst/>
              <a:cs typeface="Calibri"/>
            </a:endParaRPr>
          </a:p>
        </p:txBody>
      </p:sp>
      <p:pic>
        <p:nvPicPr>
          <p:cNvPr id="15" name="Gráfico 14" descr="Público-alvo com preenchimento sólido">
            <a:extLst>
              <a:ext uri="{FF2B5EF4-FFF2-40B4-BE49-F238E27FC236}">
                <a16:creationId xmlns:a16="http://schemas.microsoft.com/office/drawing/2014/main" id="{B10E950F-0A2C-5278-9D07-4300F9DC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2978" y="4060650"/>
            <a:ext cx="4157910" cy="41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E83E1D6-B0C6-A1FE-1DB3-265077378919}"/>
              </a:ext>
            </a:extLst>
          </p:cNvPr>
          <p:cNvSpPr/>
          <p:nvPr/>
        </p:nvSpPr>
        <p:spPr>
          <a:xfrm>
            <a:off x="0" y="1"/>
            <a:ext cx="18288000" cy="1297858"/>
          </a:xfrm>
          <a:prstGeom prst="rect">
            <a:avLst/>
          </a:prstGeom>
          <a:solidFill>
            <a:srgbClr val="471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7200" b="1" kern="1200">
                <a:solidFill>
                  <a:srgbClr val="FFFFFF"/>
                </a:solidFill>
                <a:latin typeface="+mj-lt"/>
                <a:ea typeface="+mj-ea"/>
                <a:cs typeface="Calibri"/>
              </a:rPr>
              <a:t>Requisitos para o desenvolvimento</a:t>
            </a:r>
            <a:endParaRPr lang="en-US" sz="7200" kern="120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298E48A7-FD9C-D0D4-B032-9F06E87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2" y="8496300"/>
            <a:ext cx="1410036" cy="161537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83DDE8B-A54E-4F3B-3E10-5A12E5CDA6D5}"/>
              </a:ext>
            </a:extLst>
          </p:cNvPr>
          <p:cNvSpPr txBox="1"/>
          <p:nvPr/>
        </p:nvSpPr>
        <p:spPr>
          <a:xfrm>
            <a:off x="979220" y="2916445"/>
            <a:ext cx="16432243" cy="5196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pt-BR" sz="2800">
                <a:ea typeface="+mn-lt"/>
                <a:cs typeface="Arial"/>
              </a:rPr>
              <a:t>O</a:t>
            </a:r>
            <a:r>
              <a:rPr lang="pt-BR" sz="2800" i="0">
                <a:effectLst/>
                <a:latin typeface="Calibri"/>
                <a:ea typeface="Calibri"/>
                <a:cs typeface="Arial"/>
              </a:rPr>
              <a:t> site deve conter </a:t>
            </a:r>
            <a:r>
              <a:rPr lang="pt-BR" sz="2800">
                <a:latin typeface="Calibri"/>
                <a:ea typeface="Calibri"/>
                <a:cs typeface="Arial"/>
              </a:rPr>
              <a:t>um painel de compromissos diários (</a:t>
            </a:r>
            <a:r>
              <a:rPr lang="pt-BR" sz="2800">
                <a:latin typeface="Calibri"/>
                <a:ea typeface="Calibri"/>
                <a:cs typeface="Calibri"/>
              </a:rPr>
              <a:t>RF-018)</a:t>
            </a:r>
            <a:r>
              <a:rPr lang="pt-BR" sz="2800">
                <a:latin typeface="Calibri"/>
                <a:ea typeface="Calibri"/>
                <a:cs typeface="Arial"/>
              </a:rPr>
              <a:t> </a:t>
            </a:r>
            <a:endParaRPr lang="en-US" sz="2800">
              <a:latin typeface="Calibri"/>
              <a:ea typeface="Calibri"/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pt-BR" sz="2800">
                <a:latin typeface="Calibri"/>
                <a:ea typeface="Calibri"/>
                <a:cs typeface="Calibri"/>
              </a:rPr>
              <a:t> O site deve conter a capacidade de registrar e controlar contas pagar e a receber, com recursos de categorização e controle de prazos de recebimento.(RF-009)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pt-BR" sz="2800">
                <a:latin typeface="Calibri"/>
                <a:ea typeface="Calibri"/>
                <a:cs typeface="Calibri"/>
              </a:rPr>
              <a:t>O site deve ter uma página mostrando quais gastos fixos foram quitados e quais estão pendentes. (RF-012)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latin typeface="Calibri"/>
                <a:ea typeface="Calibri"/>
                <a:cs typeface="Calibri"/>
              </a:rPr>
              <a:t>O site deve conter </a:t>
            </a:r>
            <a:r>
              <a:rPr lang="pt-BR" sz="2800" i="0">
                <a:effectLst/>
                <a:latin typeface="Calibri"/>
                <a:ea typeface="Calibri"/>
                <a:cs typeface="Calibri"/>
              </a:rPr>
              <a:t>a capacidade de monitorar o fluxo de caixa da empresa, incluindo o registro de receitas, despesas e saldos bancários</a:t>
            </a:r>
            <a:r>
              <a:rPr lang="pt-BR" sz="2800">
                <a:latin typeface="Calibri"/>
                <a:ea typeface="Calibri"/>
                <a:cs typeface="Calibri"/>
              </a:rPr>
              <a:t>.(RF-006)</a:t>
            </a:r>
            <a:endParaRPr lang="pt-BR" sz="2800" i="0">
              <a:effectLst/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latin typeface="Calibri"/>
                <a:ea typeface="Calibri"/>
                <a:cs typeface="Calibri"/>
              </a:rPr>
              <a:t>O</a:t>
            </a:r>
            <a:r>
              <a:rPr lang="pt-BR" sz="2800" i="0">
                <a:effectLst/>
                <a:latin typeface="Calibri"/>
                <a:ea typeface="Calibri"/>
                <a:cs typeface="Calibri"/>
              </a:rPr>
              <a:t> site deve conter um gráfico de monitoramento de despesas por categoria</a:t>
            </a:r>
            <a:r>
              <a:rPr lang="pt-BR" sz="2800">
                <a:latin typeface="Calibri"/>
                <a:ea typeface="Calibri"/>
                <a:cs typeface="Calibri"/>
              </a:rPr>
              <a:t>.(RF-005)</a:t>
            </a:r>
            <a:endParaRPr lang="pt-BR" sz="2800" i="0">
              <a:effectLst/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latin typeface="Calibri"/>
                <a:ea typeface="Calibri"/>
                <a:cs typeface="Calibri"/>
              </a:rPr>
              <a:t>O</a:t>
            </a:r>
            <a:r>
              <a:rPr lang="pt-BR" sz="2800" i="0">
                <a:effectLst/>
                <a:latin typeface="Calibri"/>
                <a:ea typeface="Calibri"/>
                <a:cs typeface="Calibri"/>
              </a:rPr>
              <a:t> site deve mostrar qual parte da renda líquida está livre para reinvestimentos</a:t>
            </a:r>
            <a:r>
              <a:rPr lang="pt-BR" sz="2800">
                <a:latin typeface="Calibri"/>
                <a:ea typeface="Calibri"/>
                <a:cs typeface="Calibri"/>
              </a:rPr>
              <a:t>.(RF-007)</a:t>
            </a:r>
            <a:endParaRPr lang="pt-BR" sz="2800" i="0"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F51DDC-545A-B8C0-F14D-4652EAC5B24C}"/>
              </a:ext>
            </a:extLst>
          </p:cNvPr>
          <p:cNvSpPr txBox="1"/>
          <p:nvPr/>
        </p:nvSpPr>
        <p:spPr>
          <a:xfrm>
            <a:off x="6255627" y="1783277"/>
            <a:ext cx="577942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>
                <a:ea typeface="+mn-lt"/>
                <a:cs typeface="+mn-lt"/>
              </a:rPr>
              <a:t>Principais requisitos funcionais: </a:t>
            </a: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3302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E83E1D6-B0C6-A1FE-1DB3-265077378919}"/>
              </a:ext>
            </a:extLst>
          </p:cNvPr>
          <p:cNvSpPr/>
          <p:nvPr/>
        </p:nvSpPr>
        <p:spPr>
          <a:xfrm>
            <a:off x="0" y="1"/>
            <a:ext cx="18288000" cy="1297858"/>
          </a:xfrm>
          <a:prstGeom prst="rect">
            <a:avLst/>
          </a:prstGeom>
          <a:solidFill>
            <a:srgbClr val="471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7200" b="1"/>
              <a:t>Solução implementada</a:t>
            </a:r>
            <a:endParaRPr lang="en-US" sz="7200" kern="120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298E48A7-FD9C-D0D4-B032-9F06E87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2" y="8518179"/>
            <a:ext cx="1390938" cy="15934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24B269-7B76-ADAD-E197-2ABDCA2C28B9}"/>
              </a:ext>
            </a:extLst>
          </p:cNvPr>
          <p:cNvSpPr txBox="1"/>
          <p:nvPr/>
        </p:nvSpPr>
        <p:spPr>
          <a:xfrm>
            <a:off x="76756" y="1468515"/>
            <a:ext cx="1071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Requisito: </a:t>
            </a:r>
            <a:r>
              <a:rPr lang="pt-BR" sz="3200">
                <a:solidFill>
                  <a:srgbClr val="1F2328"/>
                </a:solidFill>
              </a:rPr>
              <a:t>Permitir gerenciar compromissos com facilidade</a:t>
            </a:r>
          </a:p>
        </p:txBody>
      </p:sp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D8E83D-E3F9-4931-DCF7-BE5BD8EC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0" y="2545726"/>
            <a:ext cx="10712029" cy="640386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D47E5F-3A6E-B180-1565-796E26D357B6}"/>
              </a:ext>
            </a:extLst>
          </p:cNvPr>
          <p:cNvCxnSpPr>
            <a:cxnSpLocks/>
          </p:cNvCxnSpPr>
          <p:nvPr/>
        </p:nvCxnSpPr>
        <p:spPr>
          <a:xfrm flipV="1">
            <a:off x="1353928" y="4279796"/>
            <a:ext cx="0" cy="1299923"/>
          </a:xfrm>
          <a:prstGeom prst="straightConnector1">
            <a:avLst/>
          </a:prstGeom>
          <a:ln w="38100">
            <a:solidFill>
              <a:srgbClr val="4714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3F8F3327-8D92-3D68-B331-4B3AB0A42DBF}"/>
              </a:ext>
            </a:extLst>
          </p:cNvPr>
          <p:cNvSpPr/>
          <p:nvPr/>
        </p:nvSpPr>
        <p:spPr>
          <a:xfrm>
            <a:off x="652037" y="3502816"/>
            <a:ext cx="1403783" cy="609044"/>
          </a:xfrm>
          <a:prstGeom prst="ellipse">
            <a:avLst/>
          </a:prstGeom>
          <a:noFill/>
          <a:ln>
            <a:solidFill>
              <a:srgbClr val="47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7A860F-574E-E444-3F90-19CC7DC4A8BB}"/>
              </a:ext>
            </a:extLst>
          </p:cNvPr>
          <p:cNvSpPr/>
          <p:nvPr/>
        </p:nvSpPr>
        <p:spPr>
          <a:xfrm>
            <a:off x="80386" y="5720596"/>
            <a:ext cx="3340972" cy="1877456"/>
          </a:xfrm>
          <a:prstGeom prst="rect">
            <a:avLst/>
          </a:prstGeom>
          <a:solidFill>
            <a:srgbClr val="47141E"/>
          </a:solidFill>
          <a:ln>
            <a:solidFill>
              <a:srgbClr val="47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bg2"/>
                </a:solidFill>
              </a:rPr>
              <a:t>Ao clicar em “Criar Evento” é possível preencher as informações essenciais para registrar o compromisso</a:t>
            </a:r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DAC8587-72C4-24F2-E8AD-9BE90A436EE9}"/>
              </a:ext>
            </a:extLst>
          </p:cNvPr>
          <p:cNvSpPr/>
          <p:nvPr/>
        </p:nvSpPr>
        <p:spPr>
          <a:xfrm>
            <a:off x="10723313" y="2570830"/>
            <a:ext cx="3532664" cy="1635797"/>
          </a:xfrm>
          <a:prstGeom prst="rect">
            <a:avLst/>
          </a:prstGeom>
          <a:solidFill>
            <a:srgbClr val="47141E"/>
          </a:solidFill>
          <a:ln>
            <a:solidFill>
              <a:srgbClr val="47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/>
              <a:t>Após o registro, os compromissos são exibidos automaticamente na tela por ordem de prioridade definidos por Data. Exemplo:</a:t>
            </a:r>
          </a:p>
          <a:p>
            <a:pPr algn="ctr"/>
            <a:endParaRPr lang="pt-BR"/>
          </a:p>
        </p:txBody>
      </p:sp>
      <p:pic>
        <p:nvPicPr>
          <p:cNvPr id="17" name="Imagem 16" descr="Interface gráfica do usuário">
            <a:extLst>
              <a:ext uri="{FF2B5EF4-FFF2-40B4-BE49-F238E27FC236}">
                <a16:creationId xmlns:a16="http://schemas.microsoft.com/office/drawing/2014/main" id="{69129AB5-13E7-1821-DFAA-6F1B287D2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48" y="4470006"/>
            <a:ext cx="9420582" cy="5752553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D107288-1795-572B-338B-A5CAE8749FA4}"/>
              </a:ext>
            </a:extLst>
          </p:cNvPr>
          <p:cNvCxnSpPr>
            <a:cxnSpLocks/>
          </p:cNvCxnSpPr>
          <p:nvPr/>
        </p:nvCxnSpPr>
        <p:spPr>
          <a:xfrm>
            <a:off x="14889707" y="3684896"/>
            <a:ext cx="0" cy="785110"/>
          </a:xfrm>
          <a:prstGeom prst="straightConnector1">
            <a:avLst/>
          </a:prstGeom>
          <a:ln w="38100">
            <a:solidFill>
              <a:srgbClr val="4714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984AE9E-BFFA-BB74-0C6D-D471F6A25966}"/>
              </a:ext>
            </a:extLst>
          </p:cNvPr>
          <p:cNvCxnSpPr>
            <a:cxnSpLocks/>
          </p:cNvCxnSpPr>
          <p:nvPr/>
        </p:nvCxnSpPr>
        <p:spPr>
          <a:xfrm>
            <a:off x="14255977" y="3684896"/>
            <a:ext cx="633730" cy="0"/>
          </a:xfrm>
          <a:prstGeom prst="line">
            <a:avLst/>
          </a:prstGeom>
          <a:ln w="38100">
            <a:solidFill>
              <a:srgbClr val="471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0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E83E1D6-B0C6-A1FE-1DB3-265077378919}"/>
              </a:ext>
            </a:extLst>
          </p:cNvPr>
          <p:cNvSpPr/>
          <p:nvPr/>
        </p:nvSpPr>
        <p:spPr>
          <a:xfrm>
            <a:off x="0" y="1"/>
            <a:ext cx="18288000" cy="1297858"/>
          </a:xfrm>
          <a:prstGeom prst="rect">
            <a:avLst/>
          </a:prstGeom>
          <a:solidFill>
            <a:srgbClr val="471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7200" b="1"/>
              <a:t>Solução implementada</a:t>
            </a:r>
            <a:endParaRPr lang="en-US" sz="7200" kern="120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298E48A7-FD9C-D0D4-B032-9F06E87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2" y="8518179"/>
            <a:ext cx="1390938" cy="15934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24B269-7B76-ADAD-E197-2ABDCA2C28B9}"/>
              </a:ext>
            </a:extLst>
          </p:cNvPr>
          <p:cNvSpPr txBox="1"/>
          <p:nvPr/>
        </p:nvSpPr>
        <p:spPr>
          <a:xfrm>
            <a:off x="10251308" y="1345746"/>
            <a:ext cx="765900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>
                <a:ea typeface="+mn-lt"/>
                <a:cs typeface="+mn-lt"/>
              </a:rPr>
              <a:t>O site deve ter uma página mostrando quais gastos fixos foram quitados e quais estão pendentes</a:t>
            </a:r>
            <a:r>
              <a:rPr lang="pt-BR" sz="3200"/>
              <a:t>/ </a:t>
            </a:r>
            <a:r>
              <a:rPr lang="pt-BR" sz="3200">
                <a:ea typeface="+mn-lt"/>
                <a:cs typeface="+mn-lt"/>
              </a:rPr>
              <a:t>O site deve conter a capacidade de registrar e controlar contas a receber, com recursos de categorização e controle de prazos de recebimento / 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D47E5F-3A6E-B180-1565-796E26D357B6}"/>
              </a:ext>
            </a:extLst>
          </p:cNvPr>
          <p:cNvCxnSpPr>
            <a:cxnSpLocks/>
          </p:cNvCxnSpPr>
          <p:nvPr/>
        </p:nvCxnSpPr>
        <p:spPr>
          <a:xfrm flipV="1">
            <a:off x="3564621" y="6655710"/>
            <a:ext cx="0" cy="422285"/>
          </a:xfrm>
          <a:prstGeom prst="straightConnector1">
            <a:avLst/>
          </a:prstGeom>
          <a:ln w="38100">
            <a:solidFill>
              <a:srgbClr val="4714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7A860F-574E-E444-3F90-19CC7DC4A8BB}"/>
              </a:ext>
            </a:extLst>
          </p:cNvPr>
          <p:cNvSpPr/>
          <p:nvPr/>
        </p:nvSpPr>
        <p:spPr>
          <a:xfrm>
            <a:off x="12029106" y="4578473"/>
            <a:ext cx="3340972" cy="1877456"/>
          </a:xfrm>
          <a:prstGeom prst="rect">
            <a:avLst/>
          </a:prstGeom>
          <a:solidFill>
            <a:srgbClr val="47141E"/>
          </a:solidFill>
          <a:ln>
            <a:solidFill>
              <a:srgbClr val="47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Ambas as telas exibem as contas cadastradas no sistema  com diferença entre Contas a Receber / Contas Recebidas / Contas a Pagar / Contas Pagas.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D107288-1795-572B-338B-A5CAE8749FA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3699592" y="6455929"/>
            <a:ext cx="0" cy="872795"/>
          </a:xfrm>
          <a:prstGeom prst="straightConnector1">
            <a:avLst/>
          </a:prstGeom>
          <a:ln w="38100">
            <a:solidFill>
              <a:srgbClr val="4714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EAA6A511-9EAD-53EA-E074-56F5006D38DC}"/>
              </a:ext>
            </a:extLst>
          </p:cNvPr>
          <p:cNvSpPr/>
          <p:nvPr/>
        </p:nvSpPr>
        <p:spPr>
          <a:xfrm>
            <a:off x="3564621" y="7380244"/>
            <a:ext cx="4029702" cy="2287763"/>
          </a:xfrm>
          <a:prstGeom prst="rect">
            <a:avLst/>
          </a:prstGeom>
          <a:solidFill>
            <a:srgbClr val="47141E"/>
          </a:solidFill>
          <a:ln>
            <a:solidFill>
              <a:srgbClr val="47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solidFill>
                  <a:schemeClr val="bg2"/>
                </a:solidFill>
              </a:rPr>
              <a:t>Ao acessar a página </a:t>
            </a:r>
            <a:r>
              <a:rPr lang="pt-BR">
                <a:solidFill>
                  <a:schemeClr val="bg2"/>
                </a:solidFill>
              </a:rPr>
              <a:t>Pagamentos</a:t>
            </a:r>
            <a:r>
              <a:rPr lang="pt-BR" sz="1800">
                <a:solidFill>
                  <a:schemeClr val="bg2"/>
                </a:solidFill>
              </a:rPr>
              <a:t>, os dados</a:t>
            </a:r>
            <a:r>
              <a:rPr lang="pt-BR">
                <a:solidFill>
                  <a:schemeClr val="bg2"/>
                </a:solidFill>
              </a:rPr>
              <a:t> são</a:t>
            </a:r>
            <a:r>
              <a:rPr lang="pt-BR" sz="1800">
                <a:solidFill>
                  <a:schemeClr val="bg2"/>
                </a:solidFill>
              </a:rPr>
              <a:t> </a:t>
            </a:r>
            <a:r>
              <a:rPr lang="pt-BR">
                <a:solidFill>
                  <a:schemeClr val="bg2"/>
                </a:solidFill>
              </a:rPr>
              <a:t>exibidos em sequência</a:t>
            </a:r>
            <a:r>
              <a:rPr lang="pt-BR" sz="1800">
                <a:solidFill>
                  <a:schemeClr val="bg2"/>
                </a:solidFill>
              </a:rPr>
              <a:t> </a:t>
            </a:r>
            <a:r>
              <a:rPr lang="pt-BR">
                <a:solidFill>
                  <a:schemeClr val="bg2"/>
                </a:solidFill>
              </a:rPr>
              <a:t>de cadastramento em forma de tabela</a:t>
            </a:r>
            <a:r>
              <a:rPr lang="pt-BR" sz="1800">
                <a:solidFill>
                  <a:schemeClr val="bg2"/>
                </a:solidFill>
              </a:rPr>
              <a:t>, de acordo com as contas cadastradas </a:t>
            </a:r>
            <a:r>
              <a:rPr lang="pt-BR">
                <a:solidFill>
                  <a:schemeClr val="bg2"/>
                </a:solidFill>
              </a:rPr>
              <a:t>na tela </a:t>
            </a:r>
            <a:r>
              <a:rPr lang="pt-BR" sz="1800">
                <a:solidFill>
                  <a:schemeClr val="bg2"/>
                </a:solidFill>
              </a:rPr>
              <a:t>“contas”.</a:t>
            </a:r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EA25A16-20EF-3350-792A-DE0FC1B880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0749039" y="5517201"/>
            <a:ext cx="1280067" cy="0"/>
          </a:xfrm>
          <a:prstGeom prst="straightConnector1">
            <a:avLst/>
          </a:prstGeom>
          <a:ln w="38100">
            <a:solidFill>
              <a:srgbClr val="4714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7038ACA2-9CF5-9B33-8488-65838611331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564621" y="7077996"/>
            <a:ext cx="2014851" cy="30224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m 5" descr="Uma imagem com texto, captura de ecrã, cobertura&#10;&#10;Descrição gerada automaticamente">
            <a:extLst>
              <a:ext uri="{FF2B5EF4-FFF2-40B4-BE49-F238E27FC236}">
                <a16:creationId xmlns:a16="http://schemas.microsoft.com/office/drawing/2014/main" id="{3BD5B8A6-C7B4-038E-1A7A-297EFA99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" y="1309669"/>
            <a:ext cx="10231314" cy="4986010"/>
          </a:xfrm>
          <a:prstGeom prst="rect">
            <a:avLst/>
          </a:prstGeom>
        </p:spPr>
      </p:pic>
      <p:pic>
        <p:nvPicPr>
          <p:cNvPr id="6" name="Imagem 8" descr="Uma imagem com texto, captura de ecrã, cobertura&#10;&#10;Descrição gerada automaticamente">
            <a:extLst>
              <a:ext uri="{FF2B5EF4-FFF2-40B4-BE49-F238E27FC236}">
                <a16:creationId xmlns:a16="http://schemas.microsoft.com/office/drawing/2014/main" id="{05E192BC-5250-A996-FEA4-9A6F6B9CC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939" y="7451779"/>
            <a:ext cx="5586049" cy="26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E83E1D6-B0C6-A1FE-1DB3-265077378919}"/>
              </a:ext>
            </a:extLst>
          </p:cNvPr>
          <p:cNvSpPr/>
          <p:nvPr/>
        </p:nvSpPr>
        <p:spPr>
          <a:xfrm>
            <a:off x="0" y="1"/>
            <a:ext cx="18288000" cy="1297858"/>
          </a:xfrm>
          <a:prstGeom prst="rect">
            <a:avLst/>
          </a:prstGeom>
          <a:solidFill>
            <a:srgbClr val="471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7200" b="1"/>
              <a:t>Solução implementada</a:t>
            </a:r>
            <a:endParaRPr lang="en-US" sz="7200" kern="120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298E48A7-FD9C-D0D4-B032-9F06E87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2" y="8518179"/>
            <a:ext cx="1390938" cy="15934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24B269-7B76-ADAD-E197-2ABDCA2C28B9}"/>
              </a:ext>
            </a:extLst>
          </p:cNvPr>
          <p:cNvSpPr txBox="1"/>
          <p:nvPr/>
        </p:nvSpPr>
        <p:spPr>
          <a:xfrm>
            <a:off x="10251308" y="1345746"/>
            <a:ext cx="7659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Requisito: Informações do fluxo de caixa / Gráficos de Fluxo de Caixa e Categorias</a:t>
            </a:r>
            <a:endParaRPr lang="pt-BR" sz="3200">
              <a:solidFill>
                <a:srgbClr val="1F2328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D47E5F-3A6E-B180-1565-796E26D357B6}"/>
              </a:ext>
            </a:extLst>
          </p:cNvPr>
          <p:cNvCxnSpPr>
            <a:cxnSpLocks/>
          </p:cNvCxnSpPr>
          <p:nvPr/>
        </p:nvCxnSpPr>
        <p:spPr>
          <a:xfrm flipV="1">
            <a:off x="2275083" y="7168595"/>
            <a:ext cx="0" cy="422285"/>
          </a:xfrm>
          <a:prstGeom prst="straightConnector1">
            <a:avLst/>
          </a:prstGeom>
          <a:ln w="38100">
            <a:solidFill>
              <a:srgbClr val="4714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7A860F-574E-E444-3F90-19CC7DC4A8BB}"/>
              </a:ext>
            </a:extLst>
          </p:cNvPr>
          <p:cNvSpPr/>
          <p:nvPr/>
        </p:nvSpPr>
        <p:spPr>
          <a:xfrm>
            <a:off x="11648107" y="3054473"/>
            <a:ext cx="3340972" cy="1877456"/>
          </a:xfrm>
          <a:prstGeom prst="rect">
            <a:avLst/>
          </a:prstGeom>
          <a:solidFill>
            <a:srgbClr val="47141E"/>
          </a:solidFill>
          <a:ln>
            <a:solidFill>
              <a:srgbClr val="47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Ambos os gráficos atualizam de acordo com as contas cadastradas, além de possuir um filtro de datas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D107288-1795-572B-338B-A5CAE8749FA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3318593" y="4931929"/>
            <a:ext cx="0" cy="872795"/>
          </a:xfrm>
          <a:prstGeom prst="straightConnector1">
            <a:avLst/>
          </a:prstGeom>
          <a:ln w="38100">
            <a:solidFill>
              <a:srgbClr val="4714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EAA6A511-9EAD-53EA-E074-56F5006D38DC}"/>
              </a:ext>
            </a:extLst>
          </p:cNvPr>
          <p:cNvSpPr/>
          <p:nvPr/>
        </p:nvSpPr>
        <p:spPr>
          <a:xfrm>
            <a:off x="2275083" y="7893128"/>
            <a:ext cx="3340972" cy="1877456"/>
          </a:xfrm>
          <a:prstGeom prst="rect">
            <a:avLst/>
          </a:prstGeom>
          <a:solidFill>
            <a:srgbClr val="47141E"/>
          </a:solidFill>
          <a:ln>
            <a:solidFill>
              <a:srgbClr val="47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bg2"/>
                </a:solidFill>
              </a:rPr>
              <a:t>Ao acessar a página financeiro, os dados atualizam em seus devidos campos, de acordo com as contas cadastradas em “contas”.</a:t>
            </a:r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EA25A16-20EF-3350-792A-DE0FC1B880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0368040" y="3993201"/>
            <a:ext cx="1280067" cy="0"/>
          </a:xfrm>
          <a:prstGeom prst="straightConnector1">
            <a:avLst/>
          </a:prstGeom>
          <a:ln w="38100">
            <a:solidFill>
              <a:srgbClr val="4714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7038ACA2-9CF5-9B33-8488-65838611331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275083" y="7590880"/>
            <a:ext cx="1670486" cy="30224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Imagem 63" descr="Interface gráfica do usuário, Aplicativo">
            <a:extLst>
              <a:ext uri="{FF2B5EF4-FFF2-40B4-BE49-F238E27FC236}">
                <a16:creationId xmlns:a16="http://schemas.microsoft.com/office/drawing/2014/main" id="{7FB96C2F-235C-C9F9-9ACA-265D70399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35329"/>
            <a:ext cx="10192941" cy="5833266"/>
          </a:xfrm>
          <a:prstGeom prst="rect">
            <a:avLst/>
          </a:prstGeom>
        </p:spPr>
      </p:pic>
      <p:pic>
        <p:nvPicPr>
          <p:cNvPr id="71" name="Imagem 70" descr="Gráfico, Gráfico de barras&#10;&#10;Descrição gerada automaticamente">
            <a:extLst>
              <a:ext uri="{FF2B5EF4-FFF2-40B4-BE49-F238E27FC236}">
                <a16:creationId xmlns:a16="http://schemas.microsoft.com/office/drawing/2014/main" id="{282306F9-8237-7A18-6BEA-EF8B5F85D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453" y="5913632"/>
            <a:ext cx="8147213" cy="43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415472" y="109181"/>
            <a:ext cx="2289292" cy="622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Logotipo, nome da empresa&#10;&#10;Descrição gerada automaticamente"/>
          <p:cNvPicPr>
            <a:picLocks noChangeAspect="1"/>
          </p:cNvPicPr>
          <p:nvPr/>
        </p:nvPicPr>
        <p:blipFill rotWithShape="1">
          <a:blip r:embed="rId3"/>
          <a:srcRect t="302" r="-2" b="-2"/>
          <a:stretch/>
        </p:blipFill>
        <p:spPr>
          <a:xfrm>
            <a:off x="10102051" y="1346795"/>
            <a:ext cx="8185949" cy="893173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4"/>
          <p:cNvSpPr txBox="1"/>
          <p:nvPr/>
        </p:nvSpPr>
        <p:spPr>
          <a:xfrm>
            <a:off x="9139238" y="5015865"/>
            <a:ext cx="9525" cy="21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endParaRPr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06DD8562-E33D-A473-1302-4A9B2C5BE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" y="9039137"/>
            <a:ext cx="1020050" cy="116859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3FD0E65-1A52-D0C3-2DBB-26B3789611E6}"/>
              </a:ext>
            </a:extLst>
          </p:cNvPr>
          <p:cNvSpPr/>
          <p:nvPr/>
        </p:nvSpPr>
        <p:spPr>
          <a:xfrm>
            <a:off x="0" y="0"/>
            <a:ext cx="18278476" cy="1867437"/>
          </a:xfrm>
          <a:prstGeom prst="rect">
            <a:avLst/>
          </a:prstGeom>
          <a:solidFill>
            <a:srgbClr val="47141E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solidFill>
                  <a:srgbClr val="FFFFFF"/>
                </a:solidFill>
                <a:latin typeface="+mj-lt"/>
                <a:ea typeface="+mj-ea"/>
                <a:cs typeface="Calibri"/>
              </a:rPr>
              <a:t>Conclusão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C24DEF9-FDD1-7BE8-E972-5205C912348D}"/>
              </a:ext>
            </a:extLst>
          </p:cNvPr>
          <p:cNvCxnSpPr>
            <a:cxnSpLocks/>
          </p:cNvCxnSpPr>
          <p:nvPr/>
        </p:nvCxnSpPr>
        <p:spPr>
          <a:xfrm>
            <a:off x="10358651" y="1867437"/>
            <a:ext cx="7919825" cy="0"/>
          </a:xfrm>
          <a:prstGeom prst="line">
            <a:avLst/>
          </a:prstGeom>
          <a:ln w="57150">
            <a:solidFill>
              <a:srgbClr val="471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D63DB7-D736-223F-9E92-1A06A3543F6C}"/>
              </a:ext>
            </a:extLst>
          </p:cNvPr>
          <p:cNvSpPr txBox="1"/>
          <p:nvPr/>
        </p:nvSpPr>
        <p:spPr>
          <a:xfrm>
            <a:off x="10979832" y="9269164"/>
            <a:ext cx="709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u="none" strike="noStrike">
                <a:solidFill>
                  <a:schemeClr val="bg2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https://icei-puc-minas-pmv-ads.github.io/pmv-ads-2023-1-e1-proj-web-t5-pmv-ads-2023-1-e1-proj-web-t5-protags/</a:t>
            </a:r>
            <a:endParaRPr lang="pt-BR" b="0" i="0">
              <a:solidFill>
                <a:schemeClr val="bg2"/>
              </a:solidFill>
              <a:effectLst/>
            </a:endParaRPr>
          </a:p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51CCA7-2BA2-A45D-AB6A-330F6E23DD8F}"/>
              </a:ext>
            </a:extLst>
          </p:cNvPr>
          <p:cNvSpPr txBox="1"/>
          <p:nvPr/>
        </p:nvSpPr>
        <p:spPr>
          <a:xfrm>
            <a:off x="11723269" y="8684388"/>
            <a:ext cx="519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chemeClr val="bg2"/>
                </a:solidFill>
              </a:rPr>
              <a:t>Comece a usar agora mesmo!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394BCE-8D51-80C8-5F8D-D2822B346D90}"/>
              </a:ext>
            </a:extLst>
          </p:cNvPr>
          <p:cNvSpPr txBox="1"/>
          <p:nvPr/>
        </p:nvSpPr>
        <p:spPr>
          <a:xfrm>
            <a:off x="395118" y="2225933"/>
            <a:ext cx="970693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/>
            <a:r>
              <a:rPr lang="pt-BR" sz="3200" b="1" i="0" dirty="0">
                <a:effectLst/>
              </a:rPr>
              <a:t>Pontos Positivos</a:t>
            </a:r>
            <a:br>
              <a:rPr lang="pt-BR" sz="2800" b="1" i="0" dirty="0">
                <a:effectLst/>
              </a:rPr>
            </a:br>
            <a:endParaRPr lang="pt-BR" sz="1000" b="1">
              <a:cs typeface="Calibri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600" dirty="0"/>
              <a:t>Desenvolvimento de um sistema do zero, com liberdade e apoio.</a:t>
            </a:r>
            <a:endParaRPr lang="pt-BR" sz="2600" dirty="0">
              <a:cs typeface="Calibri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600" dirty="0"/>
              <a:t>Colocar em pratica todo aprendizado dos </a:t>
            </a:r>
            <a:r>
              <a:rPr lang="pt-BR" sz="2600" err="1"/>
              <a:t>micro-fundamentos</a:t>
            </a:r>
            <a:r>
              <a:rPr lang="pt-BR" sz="2600" dirty="0"/>
              <a:t>.</a:t>
            </a:r>
            <a:endParaRPr lang="pt-BR" sz="2600" dirty="0">
              <a:cs typeface="Calibri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600" dirty="0"/>
              <a:t>Ter uma experiência de trabalho em equipe com pessoas novas.</a:t>
            </a:r>
            <a:endParaRPr lang="pt-BR" sz="2600" dirty="0"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F7EE92-6FB9-BDA3-BB73-F1291C4F27C8}"/>
              </a:ext>
            </a:extLst>
          </p:cNvPr>
          <p:cNvSpPr txBox="1"/>
          <p:nvPr/>
        </p:nvSpPr>
        <p:spPr>
          <a:xfrm>
            <a:off x="395117" y="4545655"/>
            <a:ext cx="9706934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/>
            <a:r>
              <a:rPr lang="pt-BR" sz="3200" b="1" i="0" dirty="0">
                <a:effectLst/>
              </a:rPr>
              <a:t>Desafios</a:t>
            </a:r>
            <a:endParaRPr lang="pt-BR" sz="3200" b="1" i="0" dirty="0">
              <a:effectLst/>
              <a:cs typeface="Calibri"/>
            </a:endParaRPr>
          </a:p>
          <a:p>
            <a:pPr rtl="0"/>
            <a:endParaRPr lang="pt-BR" sz="1000" b="1">
              <a:cs typeface="Calibri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600" dirty="0"/>
              <a:t>Planejamento, organização e comunicação durante o projeto.</a:t>
            </a:r>
            <a:endParaRPr lang="pt-BR" sz="2600" dirty="0">
              <a:cs typeface="Calibri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600" dirty="0"/>
              <a:t>Ter uma experiência de trabalho em equipe com pessoas novas.</a:t>
            </a:r>
            <a:endParaRPr lang="pt-BR" sz="2600" dirty="0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3F8BA3-143F-6135-AE92-3A278F9D652E}"/>
              </a:ext>
            </a:extLst>
          </p:cNvPr>
          <p:cNvSpPr txBox="1"/>
          <p:nvPr/>
        </p:nvSpPr>
        <p:spPr>
          <a:xfrm>
            <a:off x="395117" y="6397152"/>
            <a:ext cx="9706934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/>
            <a:r>
              <a:rPr lang="pt-BR" sz="3200" b="1" i="0" dirty="0"/>
              <a:t>Aprendizagem</a:t>
            </a:r>
            <a:endParaRPr lang="pt-BR" sz="3200" b="1" i="0" dirty="0">
              <a:cs typeface="Calibri"/>
            </a:endParaRPr>
          </a:p>
          <a:p>
            <a:pPr rtl="0"/>
            <a:endParaRPr lang="pt-BR" sz="1000" b="1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>
                <a:latin typeface="+mj-lt"/>
              </a:rPr>
              <a:t>Desenvolvimento Web: HTML, CSS, </a:t>
            </a:r>
            <a:r>
              <a:rPr lang="pt-BR" sz="2600" dirty="0" err="1">
                <a:latin typeface="+mj-lt"/>
              </a:rPr>
              <a:t>JavaScript</a:t>
            </a:r>
            <a:r>
              <a:rPr lang="pt-BR" sz="2600" dirty="0">
                <a:latin typeface="+mj-lt"/>
              </a:rPr>
              <a:t> e Local </a:t>
            </a:r>
            <a:r>
              <a:rPr lang="pt-BR" sz="2600" dirty="0" err="1">
                <a:latin typeface="+mj-lt"/>
              </a:rPr>
              <a:t>Storage</a:t>
            </a:r>
            <a:endParaRPr lang="pt-BR" sz="2600" dirty="0">
              <a:latin typeface="+mj-lt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>
                <a:latin typeface="+mj-lt"/>
                <a:ea typeface="Calibri"/>
                <a:cs typeface="Calibri"/>
              </a:rPr>
              <a:t>Controle de versão de código utilizando GIT</a:t>
            </a:r>
            <a:endParaRPr lang="pt-BR" sz="2600" dirty="0">
              <a:latin typeface="+mj-lt"/>
              <a:cs typeface="Calibri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600" dirty="0">
                <a:latin typeface="+mj-lt"/>
              </a:rPr>
              <a:t>Repositório de códigos com GitHub</a:t>
            </a:r>
            <a:endParaRPr lang="pt-BR" sz="2600" dirty="0">
              <a:latin typeface="+mj-lt"/>
              <a:cs typeface="Calibri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600" dirty="0">
                <a:latin typeface="+mj-lt"/>
              </a:rPr>
              <a:t>Frameworks: </a:t>
            </a:r>
            <a:r>
              <a:rPr lang="pt-BR" sz="2600" dirty="0" err="1">
                <a:latin typeface="+mj-lt"/>
              </a:rPr>
              <a:t>Bootstrap</a:t>
            </a:r>
            <a:r>
              <a:rPr lang="pt-BR" sz="2600" dirty="0">
                <a:latin typeface="+mj-lt"/>
              </a:rPr>
              <a:t> e Charts.js</a:t>
            </a:r>
            <a:endParaRPr lang="pt-BR" sz="2600" dirty="0">
              <a:latin typeface="+mj-lt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>
                <a:latin typeface="+mj-lt"/>
              </a:rPr>
              <a:t>Hospedagem: GitHub Pages / </a:t>
            </a:r>
            <a:r>
              <a:rPr lang="pt-BR" sz="2600" dirty="0" err="1">
                <a:latin typeface="+mj-lt"/>
              </a:rPr>
              <a:t>Vercel</a:t>
            </a:r>
            <a:endParaRPr lang="pt-BR" sz="26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36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B23335E998DB44A7D79B73A7308FA4" ma:contentTypeVersion="3" ma:contentTypeDescription="Crie um novo documento." ma:contentTypeScope="" ma:versionID="28a42819871f4b7616051517714f96c7">
  <xsd:schema xmlns:xsd="http://www.w3.org/2001/XMLSchema" xmlns:xs="http://www.w3.org/2001/XMLSchema" xmlns:p="http://schemas.microsoft.com/office/2006/metadata/properties" xmlns:ns3="4c0152e1-c49a-44ea-a3f5-1ca42556cdc7" targetNamespace="http://schemas.microsoft.com/office/2006/metadata/properties" ma:root="true" ma:fieldsID="67395b813497130550992f1effa1b4b3" ns3:_="">
    <xsd:import namespace="4c0152e1-c49a-44ea-a3f5-1ca42556cdc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152e1-c49a-44ea-a3f5-1ca42556cdc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0152e1-c49a-44ea-a3f5-1ca42556cdc7" xsi:nil="true"/>
  </documentManagement>
</p:properties>
</file>

<file path=customXml/itemProps1.xml><?xml version="1.0" encoding="utf-8"?>
<ds:datastoreItem xmlns:ds="http://schemas.openxmlformats.org/officeDocument/2006/customXml" ds:itemID="{8E3C6D1E-65A3-4367-95B9-2EFFE61FA329}">
  <ds:schemaRefs>
    <ds:schemaRef ds:uri="4c0152e1-c49a-44ea-a3f5-1ca42556cd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DA5408-14D1-4825-A322-922EF8A746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56B19D-FE4D-4D18-BE73-931EDAD866C0}">
  <ds:schemaRefs>
    <ds:schemaRef ds:uri="4c0152e1-c49a-44ea-a3f5-1ca42556cd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9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Desenvolvimento de Sistemas Projeto: Desenvolvimento de Aplicação Web Front-End - Turma 5 - Eixo 1 Primeiro Semestre - 2023/01</dc:title>
  <dc:creator>Gamer</dc:creator>
  <cp:revision>11</cp:revision>
  <dcterms:created xsi:type="dcterms:W3CDTF">2006-08-16T00:00:00Z</dcterms:created>
  <dcterms:modified xsi:type="dcterms:W3CDTF">2023-06-26T01:00:48Z</dcterms:modified>
  <dc:identifier>DAFexjRyUHg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0x010100A3B23335E998DB44A7D79B73A7308FA4</vt:lpwstr>
  </property>
</Properties>
</file>