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2"/>
  </p:notesMasterIdLst>
  <p:sldIdLst>
    <p:sldId id="256" r:id="rId5"/>
    <p:sldId id="276" r:id="rId6"/>
    <p:sldId id="277" r:id="rId7"/>
    <p:sldId id="281" r:id="rId8"/>
    <p:sldId id="278" r:id="rId9"/>
    <p:sldId id="280" r:id="rId10"/>
    <p:sldId id="282" r:id="rId11"/>
  </p:sldIdLst>
  <p:sldSz cx="18288000" cy="10287000"/>
  <p:notesSz cx="6858000" cy="9144000"/>
  <p:embeddedFontLst>
    <p:embeddedFont>
      <p:font typeface="Bahnschrift Condensed" panose="020B0502040204020203" pitchFamily="34" charset="0"/>
      <p:regular r:id="rId13"/>
      <p:bold r:id="rId14"/>
    </p:embeddedFont>
    <p:embeddedFont>
      <p:font typeface="Calibri" panose="020F050202020403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14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FCD07F-0205-4B2B-95B2-37E502DB6157}" v="10" dt="2023-04-02T22:29:51.624"/>
    <p1510:client id="{D13F8E62-70D0-78B1-0AE9-C53D6495990F}" v="19" dt="2023-04-02T22:08:52.731"/>
  </p1510:revLst>
</p1510:revInfo>
</file>

<file path=ppt/tableStyles.xml><?xml version="1.0" encoding="utf-8"?>
<a:tblStyleLst xmlns:a="http://schemas.openxmlformats.org/drawingml/2006/main" def="{5C22544A-7EE6-4342-B048-85BDC9FD1C3A}">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85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font" Target="fonts/font3.fntdata"/><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17A27-C95E-4803-A6AC-07A4D5E261BE}" type="datetimeFigureOut">
              <a:rPr lang="pt-BR" smtClean="0"/>
              <a:t>02/04/2023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012EDE-7BBC-48FD-9714-C5025601B281}" type="slidenum">
              <a:rPr lang="pt-BR" smtClean="0"/>
              <a:t>‹nº›</a:t>
            </a:fld>
            <a:endParaRPr lang="pt-BR"/>
          </a:p>
        </p:txBody>
      </p:sp>
    </p:spTree>
    <p:extLst>
      <p:ext uri="{BB962C8B-B14F-4D97-AF65-F5344CB8AC3E}">
        <p14:creationId xmlns:p14="http://schemas.microsoft.com/office/powerpoint/2010/main" val="1284388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B012EDE-7BBC-48FD-9714-C5025601B281}" type="slidenum">
              <a:rPr lang="pt-BR" smtClean="0"/>
              <a:t>4</a:t>
            </a:fld>
            <a:endParaRPr lang="pt-BR"/>
          </a:p>
        </p:txBody>
      </p:sp>
    </p:spTree>
    <p:extLst>
      <p:ext uri="{BB962C8B-B14F-4D97-AF65-F5344CB8AC3E}">
        <p14:creationId xmlns:p14="http://schemas.microsoft.com/office/powerpoint/2010/main" val="573974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3880491"/>
            <a:ext cx="5212080" cy="27432"/>
          </a:xfrm>
          <a:custGeom>
            <a:avLst/>
            <a:gdLst>
              <a:gd name="connsiteX0" fmla="*/ 0 w 5212080"/>
              <a:gd name="connsiteY0" fmla="*/ 0 h 27432"/>
              <a:gd name="connsiteX1" fmla="*/ 599389 w 5212080"/>
              <a:gd name="connsiteY1" fmla="*/ 0 h 27432"/>
              <a:gd name="connsiteX2" fmla="*/ 1198778 w 5212080"/>
              <a:gd name="connsiteY2" fmla="*/ 0 h 27432"/>
              <a:gd name="connsiteX3" fmla="*/ 1954530 w 5212080"/>
              <a:gd name="connsiteY3" fmla="*/ 0 h 27432"/>
              <a:gd name="connsiteX4" fmla="*/ 2501798 w 5212080"/>
              <a:gd name="connsiteY4" fmla="*/ 0 h 27432"/>
              <a:gd name="connsiteX5" fmla="*/ 3049067 w 5212080"/>
              <a:gd name="connsiteY5" fmla="*/ 0 h 27432"/>
              <a:gd name="connsiteX6" fmla="*/ 3700577 w 5212080"/>
              <a:gd name="connsiteY6" fmla="*/ 0 h 27432"/>
              <a:gd name="connsiteX7" fmla="*/ 4247845 w 5212080"/>
              <a:gd name="connsiteY7" fmla="*/ 0 h 27432"/>
              <a:gd name="connsiteX8" fmla="*/ 5212080 w 5212080"/>
              <a:gd name="connsiteY8" fmla="*/ 0 h 27432"/>
              <a:gd name="connsiteX9" fmla="*/ 5212080 w 5212080"/>
              <a:gd name="connsiteY9" fmla="*/ 27432 h 27432"/>
              <a:gd name="connsiteX10" fmla="*/ 4664812 w 5212080"/>
              <a:gd name="connsiteY10" fmla="*/ 27432 h 27432"/>
              <a:gd name="connsiteX11" fmla="*/ 4117543 w 5212080"/>
              <a:gd name="connsiteY11" fmla="*/ 27432 h 27432"/>
              <a:gd name="connsiteX12" fmla="*/ 3466033 w 5212080"/>
              <a:gd name="connsiteY12" fmla="*/ 27432 h 27432"/>
              <a:gd name="connsiteX13" fmla="*/ 2918765 w 5212080"/>
              <a:gd name="connsiteY13" fmla="*/ 27432 h 27432"/>
              <a:gd name="connsiteX14" fmla="*/ 2423617 w 5212080"/>
              <a:gd name="connsiteY14" fmla="*/ 27432 h 27432"/>
              <a:gd name="connsiteX15" fmla="*/ 1772107 w 5212080"/>
              <a:gd name="connsiteY15" fmla="*/ 27432 h 27432"/>
              <a:gd name="connsiteX16" fmla="*/ 1120597 w 5212080"/>
              <a:gd name="connsiteY16" fmla="*/ 27432 h 27432"/>
              <a:gd name="connsiteX17" fmla="*/ 0 w 5212080"/>
              <a:gd name="connsiteY17" fmla="*/ 27432 h 27432"/>
              <a:gd name="connsiteX18" fmla="*/ 0 w 5212080"/>
              <a:gd name="connsiteY18" fmla="*/ 0 h 27432"/>
              <a:gd name="connsiteX0" fmla="*/ 0 w 5212080"/>
              <a:gd name="connsiteY0" fmla="*/ 0 h 27432"/>
              <a:gd name="connsiteX1" fmla="*/ 547268 w 5212080"/>
              <a:gd name="connsiteY1" fmla="*/ 0 h 27432"/>
              <a:gd name="connsiteX2" fmla="*/ 1303020 w 5212080"/>
              <a:gd name="connsiteY2" fmla="*/ 0 h 27432"/>
              <a:gd name="connsiteX3" fmla="*/ 1798168 w 5212080"/>
              <a:gd name="connsiteY3" fmla="*/ 0 h 27432"/>
              <a:gd name="connsiteX4" fmla="*/ 2293315 w 5212080"/>
              <a:gd name="connsiteY4" fmla="*/ 0 h 27432"/>
              <a:gd name="connsiteX5" fmla="*/ 2944825 w 5212080"/>
              <a:gd name="connsiteY5" fmla="*/ 0 h 27432"/>
              <a:gd name="connsiteX6" fmla="*/ 3544214 w 5212080"/>
              <a:gd name="connsiteY6" fmla="*/ 0 h 27432"/>
              <a:gd name="connsiteX7" fmla="*/ 4247845 w 5212080"/>
              <a:gd name="connsiteY7" fmla="*/ 0 h 27432"/>
              <a:gd name="connsiteX8" fmla="*/ 5212080 w 5212080"/>
              <a:gd name="connsiteY8" fmla="*/ 0 h 27432"/>
              <a:gd name="connsiteX9" fmla="*/ 5212080 w 5212080"/>
              <a:gd name="connsiteY9" fmla="*/ 27432 h 27432"/>
              <a:gd name="connsiteX10" fmla="*/ 4456328 w 5212080"/>
              <a:gd name="connsiteY10" fmla="*/ 27432 h 27432"/>
              <a:gd name="connsiteX11" fmla="*/ 3856939 w 5212080"/>
              <a:gd name="connsiteY11" fmla="*/ 27432 h 27432"/>
              <a:gd name="connsiteX12" fmla="*/ 3257550 w 5212080"/>
              <a:gd name="connsiteY12" fmla="*/ 27432 h 27432"/>
              <a:gd name="connsiteX13" fmla="*/ 2710282 w 5212080"/>
              <a:gd name="connsiteY13" fmla="*/ 27432 h 27432"/>
              <a:gd name="connsiteX14" fmla="*/ 2110892 w 5212080"/>
              <a:gd name="connsiteY14" fmla="*/ 27432 h 27432"/>
              <a:gd name="connsiteX15" fmla="*/ 1615745 w 5212080"/>
              <a:gd name="connsiteY15" fmla="*/ 27432 h 27432"/>
              <a:gd name="connsiteX16" fmla="*/ 1016356 w 5212080"/>
              <a:gd name="connsiteY16" fmla="*/ 27432 h 27432"/>
              <a:gd name="connsiteX17" fmla="*/ 0 w 5212080"/>
              <a:gd name="connsiteY17" fmla="*/ 27432 h 27432"/>
              <a:gd name="connsiteX18" fmla="*/ 0 w 5212080"/>
              <a:gd name="connsiteY1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2080" h="27432" fill="none" extrusionOk="0">
                <a:moveTo>
                  <a:pt x="0" y="0"/>
                </a:moveTo>
                <a:cubicBezTo>
                  <a:pt x="96474" y="-27007"/>
                  <a:pt x="292400" y="26529"/>
                  <a:pt x="599389" y="0"/>
                </a:cubicBezTo>
                <a:cubicBezTo>
                  <a:pt x="892517" y="-381"/>
                  <a:pt x="919817" y="-23813"/>
                  <a:pt x="1198778" y="0"/>
                </a:cubicBezTo>
                <a:cubicBezTo>
                  <a:pt x="1501801" y="44010"/>
                  <a:pt x="1733115" y="-18100"/>
                  <a:pt x="1954530" y="0"/>
                </a:cubicBezTo>
                <a:cubicBezTo>
                  <a:pt x="2150845" y="11235"/>
                  <a:pt x="2239613" y="-6014"/>
                  <a:pt x="2501798" y="0"/>
                </a:cubicBezTo>
                <a:cubicBezTo>
                  <a:pt x="2758063" y="19983"/>
                  <a:pt x="2850561" y="14043"/>
                  <a:pt x="3049067" y="0"/>
                </a:cubicBezTo>
                <a:cubicBezTo>
                  <a:pt x="3207556" y="-14393"/>
                  <a:pt x="3477530" y="-19753"/>
                  <a:pt x="3700577" y="0"/>
                </a:cubicBezTo>
                <a:cubicBezTo>
                  <a:pt x="3929215" y="7084"/>
                  <a:pt x="4069702" y="-22784"/>
                  <a:pt x="4247845" y="0"/>
                </a:cubicBezTo>
                <a:cubicBezTo>
                  <a:pt x="4443198" y="41703"/>
                  <a:pt x="4663267" y="-1065"/>
                  <a:pt x="5212080" y="0"/>
                </a:cubicBezTo>
                <a:cubicBezTo>
                  <a:pt x="5212814" y="8195"/>
                  <a:pt x="5212075" y="20831"/>
                  <a:pt x="5212080" y="27432"/>
                </a:cubicBezTo>
                <a:cubicBezTo>
                  <a:pt x="4999632" y="35182"/>
                  <a:pt x="4933665" y="30939"/>
                  <a:pt x="4664812" y="27432"/>
                </a:cubicBezTo>
                <a:cubicBezTo>
                  <a:pt x="4396025" y="21575"/>
                  <a:pt x="4377951" y="39956"/>
                  <a:pt x="4117543" y="27432"/>
                </a:cubicBezTo>
                <a:cubicBezTo>
                  <a:pt x="3861056" y="-6090"/>
                  <a:pt x="3784297" y="37016"/>
                  <a:pt x="3466033" y="27432"/>
                </a:cubicBezTo>
                <a:cubicBezTo>
                  <a:pt x="3158876" y="21999"/>
                  <a:pt x="3143400" y="53247"/>
                  <a:pt x="2918765" y="27432"/>
                </a:cubicBezTo>
                <a:cubicBezTo>
                  <a:pt x="2689439" y="-16416"/>
                  <a:pt x="2531374" y="16832"/>
                  <a:pt x="2423617" y="27432"/>
                </a:cubicBezTo>
                <a:cubicBezTo>
                  <a:pt x="2303792" y="-11864"/>
                  <a:pt x="2078859" y="41493"/>
                  <a:pt x="1772107" y="27432"/>
                </a:cubicBezTo>
                <a:cubicBezTo>
                  <a:pt x="1531795" y="-4315"/>
                  <a:pt x="1305394" y="21270"/>
                  <a:pt x="1120597" y="27432"/>
                </a:cubicBezTo>
                <a:cubicBezTo>
                  <a:pt x="908196" y="-10128"/>
                  <a:pt x="346466" y="12797"/>
                  <a:pt x="0" y="27432"/>
                </a:cubicBezTo>
                <a:cubicBezTo>
                  <a:pt x="-1863" y="23160"/>
                  <a:pt x="-1394" y="9117"/>
                  <a:pt x="0" y="0"/>
                </a:cubicBezTo>
                <a:close/>
              </a:path>
              <a:path w="5212080" h="27432" stroke="0" extrusionOk="0">
                <a:moveTo>
                  <a:pt x="0" y="0"/>
                </a:moveTo>
                <a:cubicBezTo>
                  <a:pt x="229720" y="17728"/>
                  <a:pt x="357156" y="16601"/>
                  <a:pt x="547268" y="0"/>
                </a:cubicBezTo>
                <a:cubicBezTo>
                  <a:pt x="720661" y="-22161"/>
                  <a:pt x="937335" y="-38607"/>
                  <a:pt x="1303020" y="0"/>
                </a:cubicBezTo>
                <a:cubicBezTo>
                  <a:pt x="1666909" y="29361"/>
                  <a:pt x="1613761" y="13702"/>
                  <a:pt x="1798168" y="0"/>
                </a:cubicBezTo>
                <a:cubicBezTo>
                  <a:pt x="1974664" y="-10556"/>
                  <a:pt x="2075524" y="-6507"/>
                  <a:pt x="2293315" y="0"/>
                </a:cubicBezTo>
                <a:cubicBezTo>
                  <a:pt x="2524269" y="1327"/>
                  <a:pt x="2752851" y="-6500"/>
                  <a:pt x="2944825" y="0"/>
                </a:cubicBezTo>
                <a:cubicBezTo>
                  <a:pt x="3150173" y="44448"/>
                  <a:pt x="3302355" y="36314"/>
                  <a:pt x="3544214" y="0"/>
                </a:cubicBezTo>
                <a:cubicBezTo>
                  <a:pt x="3766434" y="-15289"/>
                  <a:pt x="4038482" y="22269"/>
                  <a:pt x="4247845" y="0"/>
                </a:cubicBezTo>
                <a:cubicBezTo>
                  <a:pt x="4412536" y="-568"/>
                  <a:pt x="4774768" y="95275"/>
                  <a:pt x="5212080" y="0"/>
                </a:cubicBezTo>
                <a:cubicBezTo>
                  <a:pt x="5212934" y="6861"/>
                  <a:pt x="5210625" y="20290"/>
                  <a:pt x="5212080" y="27432"/>
                </a:cubicBezTo>
                <a:cubicBezTo>
                  <a:pt x="4889320" y="61929"/>
                  <a:pt x="4629135" y="58125"/>
                  <a:pt x="4456328" y="27432"/>
                </a:cubicBezTo>
                <a:cubicBezTo>
                  <a:pt x="4296817" y="-12820"/>
                  <a:pt x="4029504" y="38852"/>
                  <a:pt x="3856939" y="27432"/>
                </a:cubicBezTo>
                <a:cubicBezTo>
                  <a:pt x="3652830" y="2368"/>
                  <a:pt x="3514725" y="-5800"/>
                  <a:pt x="3257550" y="27432"/>
                </a:cubicBezTo>
                <a:cubicBezTo>
                  <a:pt x="3009808" y="40464"/>
                  <a:pt x="2851605" y="32802"/>
                  <a:pt x="2710282" y="27432"/>
                </a:cubicBezTo>
                <a:cubicBezTo>
                  <a:pt x="2550285" y="-2690"/>
                  <a:pt x="2362912" y="50136"/>
                  <a:pt x="2110892" y="27432"/>
                </a:cubicBezTo>
                <a:cubicBezTo>
                  <a:pt x="1871487" y="5556"/>
                  <a:pt x="1825567" y="48260"/>
                  <a:pt x="1615745" y="27432"/>
                </a:cubicBezTo>
                <a:cubicBezTo>
                  <a:pt x="1404625" y="25056"/>
                  <a:pt x="1224002" y="56693"/>
                  <a:pt x="1016356" y="27432"/>
                </a:cubicBezTo>
                <a:cubicBezTo>
                  <a:pt x="840146" y="-29891"/>
                  <a:pt x="354393" y="34807"/>
                  <a:pt x="0" y="27432"/>
                </a:cubicBezTo>
                <a:cubicBezTo>
                  <a:pt x="-950" y="19940"/>
                  <a:pt x="-1338" y="5279"/>
                  <a:pt x="0" y="0"/>
                </a:cubicBezTo>
                <a:close/>
              </a:path>
              <a:path w="5212080" h="27432" fill="none" stroke="0" extrusionOk="0">
                <a:moveTo>
                  <a:pt x="0" y="0"/>
                </a:moveTo>
                <a:cubicBezTo>
                  <a:pt x="153327" y="-47686"/>
                  <a:pt x="305404" y="11447"/>
                  <a:pt x="599389" y="0"/>
                </a:cubicBezTo>
                <a:cubicBezTo>
                  <a:pt x="895186" y="-9887"/>
                  <a:pt x="915628" y="-24497"/>
                  <a:pt x="1198778" y="0"/>
                </a:cubicBezTo>
                <a:cubicBezTo>
                  <a:pt x="1479436" y="16436"/>
                  <a:pt x="1739997" y="23836"/>
                  <a:pt x="1954530" y="0"/>
                </a:cubicBezTo>
                <a:cubicBezTo>
                  <a:pt x="2148745" y="39892"/>
                  <a:pt x="2229461" y="-15416"/>
                  <a:pt x="2501798" y="0"/>
                </a:cubicBezTo>
                <a:cubicBezTo>
                  <a:pt x="2752471" y="19418"/>
                  <a:pt x="2830752" y="26869"/>
                  <a:pt x="3049067" y="0"/>
                </a:cubicBezTo>
                <a:cubicBezTo>
                  <a:pt x="3279293" y="-14744"/>
                  <a:pt x="3462053" y="-18627"/>
                  <a:pt x="3700577" y="0"/>
                </a:cubicBezTo>
                <a:cubicBezTo>
                  <a:pt x="3915072" y="30719"/>
                  <a:pt x="4036026" y="-5275"/>
                  <a:pt x="4247845" y="0"/>
                </a:cubicBezTo>
                <a:cubicBezTo>
                  <a:pt x="4502648" y="48766"/>
                  <a:pt x="4790306" y="-4755"/>
                  <a:pt x="5212080" y="0"/>
                </a:cubicBezTo>
                <a:cubicBezTo>
                  <a:pt x="5213105" y="8856"/>
                  <a:pt x="5210361" y="21150"/>
                  <a:pt x="5212080" y="27432"/>
                </a:cubicBezTo>
                <a:cubicBezTo>
                  <a:pt x="4996137" y="35599"/>
                  <a:pt x="4928148" y="45023"/>
                  <a:pt x="4664812" y="27432"/>
                </a:cubicBezTo>
                <a:cubicBezTo>
                  <a:pt x="4397951" y="14322"/>
                  <a:pt x="4373546" y="48128"/>
                  <a:pt x="4117543" y="27432"/>
                </a:cubicBezTo>
                <a:cubicBezTo>
                  <a:pt x="3857009" y="-2743"/>
                  <a:pt x="3755441" y="23918"/>
                  <a:pt x="3466033" y="27432"/>
                </a:cubicBezTo>
                <a:cubicBezTo>
                  <a:pt x="3161482" y="21872"/>
                  <a:pt x="3134629" y="50980"/>
                  <a:pt x="2918765" y="27432"/>
                </a:cubicBezTo>
                <a:cubicBezTo>
                  <a:pt x="2696535" y="-3872"/>
                  <a:pt x="2538830" y="-4112"/>
                  <a:pt x="2423617" y="27432"/>
                </a:cubicBezTo>
                <a:cubicBezTo>
                  <a:pt x="2293007" y="50120"/>
                  <a:pt x="2078028" y="8275"/>
                  <a:pt x="1772107" y="27432"/>
                </a:cubicBezTo>
                <a:cubicBezTo>
                  <a:pt x="1526682" y="45050"/>
                  <a:pt x="1323857" y="16313"/>
                  <a:pt x="1120597" y="27432"/>
                </a:cubicBezTo>
                <a:cubicBezTo>
                  <a:pt x="936514" y="147399"/>
                  <a:pt x="504592" y="-48589"/>
                  <a:pt x="0" y="27432"/>
                </a:cubicBezTo>
                <a:cubicBezTo>
                  <a:pt x="-1240" y="20554"/>
                  <a:pt x="-2351" y="807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5212080"/>
                      <a:gd name="connsiteY0" fmla="*/ 0 h 27432"/>
                      <a:gd name="connsiteX1" fmla="*/ 599389 w 5212080"/>
                      <a:gd name="connsiteY1" fmla="*/ 0 h 27432"/>
                      <a:gd name="connsiteX2" fmla="*/ 1198778 w 5212080"/>
                      <a:gd name="connsiteY2" fmla="*/ 0 h 27432"/>
                      <a:gd name="connsiteX3" fmla="*/ 1954530 w 5212080"/>
                      <a:gd name="connsiteY3" fmla="*/ 0 h 27432"/>
                      <a:gd name="connsiteX4" fmla="*/ 2501798 w 5212080"/>
                      <a:gd name="connsiteY4" fmla="*/ 0 h 27432"/>
                      <a:gd name="connsiteX5" fmla="*/ 3049067 w 5212080"/>
                      <a:gd name="connsiteY5" fmla="*/ 0 h 27432"/>
                      <a:gd name="connsiteX6" fmla="*/ 3700577 w 5212080"/>
                      <a:gd name="connsiteY6" fmla="*/ 0 h 27432"/>
                      <a:gd name="connsiteX7" fmla="*/ 4247845 w 5212080"/>
                      <a:gd name="connsiteY7" fmla="*/ 0 h 27432"/>
                      <a:gd name="connsiteX8" fmla="*/ 5212080 w 5212080"/>
                      <a:gd name="connsiteY8" fmla="*/ 0 h 27432"/>
                      <a:gd name="connsiteX9" fmla="*/ 5212080 w 5212080"/>
                      <a:gd name="connsiteY9" fmla="*/ 27432 h 27432"/>
                      <a:gd name="connsiteX10" fmla="*/ 4664812 w 5212080"/>
                      <a:gd name="connsiteY10" fmla="*/ 27432 h 27432"/>
                      <a:gd name="connsiteX11" fmla="*/ 4117543 w 5212080"/>
                      <a:gd name="connsiteY11" fmla="*/ 27432 h 27432"/>
                      <a:gd name="connsiteX12" fmla="*/ 3466033 w 5212080"/>
                      <a:gd name="connsiteY12" fmla="*/ 27432 h 27432"/>
                      <a:gd name="connsiteX13" fmla="*/ 2918765 w 5212080"/>
                      <a:gd name="connsiteY13" fmla="*/ 27432 h 27432"/>
                      <a:gd name="connsiteX14" fmla="*/ 2423617 w 5212080"/>
                      <a:gd name="connsiteY14" fmla="*/ 27432 h 27432"/>
                      <a:gd name="connsiteX15" fmla="*/ 1772107 w 5212080"/>
                      <a:gd name="connsiteY15" fmla="*/ 27432 h 27432"/>
                      <a:gd name="connsiteX16" fmla="*/ 1120597 w 5212080"/>
                      <a:gd name="connsiteY16" fmla="*/ 27432 h 27432"/>
                      <a:gd name="connsiteX17" fmla="*/ 0 w 5212080"/>
                      <a:gd name="connsiteY17" fmla="*/ 27432 h 27432"/>
                      <a:gd name="connsiteX18" fmla="*/ 0 w 5212080"/>
                      <a:gd name="connsiteY1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2080" h="27432" fill="none" extrusionOk="0">
                        <a:moveTo>
                          <a:pt x="0" y="0"/>
                        </a:moveTo>
                        <a:cubicBezTo>
                          <a:pt x="128838" y="-11329"/>
                          <a:pt x="306779" y="5198"/>
                          <a:pt x="599389" y="0"/>
                        </a:cubicBezTo>
                        <a:cubicBezTo>
                          <a:pt x="891999" y="-5198"/>
                          <a:pt x="916635" y="-24425"/>
                          <a:pt x="1198778" y="0"/>
                        </a:cubicBezTo>
                        <a:cubicBezTo>
                          <a:pt x="1480921" y="24425"/>
                          <a:pt x="1761605" y="-17440"/>
                          <a:pt x="1954530" y="0"/>
                        </a:cubicBezTo>
                        <a:cubicBezTo>
                          <a:pt x="2147455" y="17440"/>
                          <a:pt x="2239112" y="-16223"/>
                          <a:pt x="2501798" y="0"/>
                        </a:cubicBezTo>
                        <a:cubicBezTo>
                          <a:pt x="2764484" y="16223"/>
                          <a:pt x="2838074" y="12987"/>
                          <a:pt x="3049067" y="0"/>
                        </a:cubicBezTo>
                        <a:cubicBezTo>
                          <a:pt x="3260060" y="-12987"/>
                          <a:pt x="3470388" y="-15138"/>
                          <a:pt x="3700577" y="0"/>
                        </a:cubicBezTo>
                        <a:cubicBezTo>
                          <a:pt x="3930766" y="15138"/>
                          <a:pt x="4052672" y="-14938"/>
                          <a:pt x="4247845" y="0"/>
                        </a:cubicBezTo>
                        <a:cubicBezTo>
                          <a:pt x="4443018" y="14938"/>
                          <a:pt x="4730158" y="-1623"/>
                          <a:pt x="5212080" y="0"/>
                        </a:cubicBezTo>
                        <a:cubicBezTo>
                          <a:pt x="5212790" y="9050"/>
                          <a:pt x="5211442" y="21151"/>
                          <a:pt x="5212080" y="27432"/>
                        </a:cubicBezTo>
                        <a:cubicBezTo>
                          <a:pt x="4991075" y="27722"/>
                          <a:pt x="4932008" y="37429"/>
                          <a:pt x="4664812" y="27432"/>
                        </a:cubicBezTo>
                        <a:cubicBezTo>
                          <a:pt x="4397616" y="17435"/>
                          <a:pt x="4374940" y="47585"/>
                          <a:pt x="4117543" y="27432"/>
                        </a:cubicBezTo>
                        <a:cubicBezTo>
                          <a:pt x="3860146" y="7279"/>
                          <a:pt x="3773367" y="36569"/>
                          <a:pt x="3466033" y="27432"/>
                        </a:cubicBezTo>
                        <a:cubicBezTo>
                          <a:pt x="3158699" y="18296"/>
                          <a:pt x="3137854" y="54523"/>
                          <a:pt x="2918765" y="27432"/>
                        </a:cubicBezTo>
                        <a:cubicBezTo>
                          <a:pt x="2699676" y="341"/>
                          <a:pt x="2536311" y="13149"/>
                          <a:pt x="2423617" y="27432"/>
                        </a:cubicBezTo>
                        <a:cubicBezTo>
                          <a:pt x="2310923" y="41715"/>
                          <a:pt x="2021228" y="23141"/>
                          <a:pt x="1772107" y="27432"/>
                        </a:cubicBezTo>
                        <a:cubicBezTo>
                          <a:pt x="1522986" y="31724"/>
                          <a:pt x="1317107" y="20364"/>
                          <a:pt x="1120597" y="27432"/>
                        </a:cubicBezTo>
                        <a:cubicBezTo>
                          <a:pt x="924087" y="34501"/>
                          <a:pt x="454536" y="8495"/>
                          <a:pt x="0" y="27432"/>
                        </a:cubicBezTo>
                        <a:cubicBezTo>
                          <a:pt x="-1228" y="21145"/>
                          <a:pt x="-815" y="8816"/>
                          <a:pt x="0" y="0"/>
                        </a:cubicBezTo>
                        <a:close/>
                      </a:path>
                      <a:path w="5212080" h="27432" stroke="0" extrusionOk="0">
                        <a:moveTo>
                          <a:pt x="0" y="0"/>
                        </a:moveTo>
                        <a:cubicBezTo>
                          <a:pt x="233695" y="-764"/>
                          <a:pt x="364103" y="24957"/>
                          <a:pt x="547268" y="0"/>
                        </a:cubicBezTo>
                        <a:cubicBezTo>
                          <a:pt x="730433" y="-24957"/>
                          <a:pt x="937737" y="-21107"/>
                          <a:pt x="1303020" y="0"/>
                        </a:cubicBezTo>
                        <a:cubicBezTo>
                          <a:pt x="1668303" y="21107"/>
                          <a:pt x="1620404" y="13071"/>
                          <a:pt x="1798168" y="0"/>
                        </a:cubicBezTo>
                        <a:cubicBezTo>
                          <a:pt x="1975932" y="-13071"/>
                          <a:pt x="2090998" y="4232"/>
                          <a:pt x="2293315" y="0"/>
                        </a:cubicBezTo>
                        <a:cubicBezTo>
                          <a:pt x="2495632" y="-4232"/>
                          <a:pt x="2738710" y="-17332"/>
                          <a:pt x="2944825" y="0"/>
                        </a:cubicBezTo>
                        <a:cubicBezTo>
                          <a:pt x="3150940" y="17332"/>
                          <a:pt x="3308101" y="26665"/>
                          <a:pt x="3544214" y="0"/>
                        </a:cubicBezTo>
                        <a:cubicBezTo>
                          <a:pt x="3780327" y="-26665"/>
                          <a:pt x="4028425" y="-24303"/>
                          <a:pt x="4247845" y="0"/>
                        </a:cubicBezTo>
                        <a:cubicBezTo>
                          <a:pt x="4467265" y="24303"/>
                          <a:pt x="4779418" y="33057"/>
                          <a:pt x="5212080" y="0"/>
                        </a:cubicBezTo>
                        <a:cubicBezTo>
                          <a:pt x="5212137" y="6776"/>
                          <a:pt x="5210915" y="20935"/>
                          <a:pt x="5212080" y="27432"/>
                        </a:cubicBezTo>
                        <a:cubicBezTo>
                          <a:pt x="4921467" y="60248"/>
                          <a:pt x="4631077" y="62273"/>
                          <a:pt x="4456328" y="27432"/>
                        </a:cubicBezTo>
                        <a:cubicBezTo>
                          <a:pt x="4281579" y="-7409"/>
                          <a:pt x="4048724" y="47667"/>
                          <a:pt x="3856939" y="27432"/>
                        </a:cubicBezTo>
                        <a:cubicBezTo>
                          <a:pt x="3665154" y="7197"/>
                          <a:pt x="3498754" y="15866"/>
                          <a:pt x="3257550" y="27432"/>
                        </a:cubicBezTo>
                        <a:cubicBezTo>
                          <a:pt x="3016346" y="38998"/>
                          <a:pt x="2854089" y="39360"/>
                          <a:pt x="2710282" y="27432"/>
                        </a:cubicBezTo>
                        <a:cubicBezTo>
                          <a:pt x="2566475" y="15504"/>
                          <a:pt x="2336282" y="56792"/>
                          <a:pt x="2110892" y="27432"/>
                        </a:cubicBezTo>
                        <a:cubicBezTo>
                          <a:pt x="1885502" y="-1928"/>
                          <a:pt x="1825148" y="42061"/>
                          <a:pt x="1615745" y="27432"/>
                        </a:cubicBezTo>
                        <a:cubicBezTo>
                          <a:pt x="1406342" y="12803"/>
                          <a:pt x="1193655" y="44031"/>
                          <a:pt x="1016356" y="27432"/>
                        </a:cubicBezTo>
                        <a:cubicBezTo>
                          <a:pt x="839057" y="10833"/>
                          <a:pt x="292902" y="7819"/>
                          <a:pt x="0" y="27432"/>
                        </a:cubicBezTo>
                        <a:cubicBezTo>
                          <a:pt x="-234" y="21031"/>
                          <a:pt x="-921" y="632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4"/>
          <p:cNvSpPr txBox="1"/>
          <p:nvPr/>
        </p:nvSpPr>
        <p:spPr>
          <a:xfrm>
            <a:off x="9139238" y="5015865"/>
            <a:ext cx="9525" cy="217170"/>
          </a:xfrm>
          <a:prstGeom prst="rect">
            <a:avLst/>
          </a:prstGeom>
        </p:spPr>
        <p:txBody>
          <a:bodyPr lIns="0" tIns="0" rIns="0" bIns="0" rtlCol="0" anchor="t">
            <a:spAutoFit/>
          </a:bodyPr>
          <a:lstStyle/>
          <a:p>
            <a:pPr algn="ctr">
              <a:lnSpc>
                <a:spcPts val="1679"/>
              </a:lnSpc>
              <a:spcBef>
                <a:spcPct val="0"/>
              </a:spcBef>
            </a:pPr>
            <a:endParaRPr/>
          </a:p>
        </p:txBody>
      </p:sp>
      <p:pic>
        <p:nvPicPr>
          <p:cNvPr id="6" name="Imagem 5" descr="Logotipo, nome da empresa&#10;&#10;Descrição gerada automaticamente">
            <a:extLst>
              <a:ext uri="{FF2B5EF4-FFF2-40B4-BE49-F238E27FC236}">
                <a16:creationId xmlns:a16="http://schemas.microsoft.com/office/drawing/2014/main" id="{21E18F11-718C-334F-4D27-252B64BAF30F}"/>
              </a:ext>
            </a:extLst>
          </p:cNvPr>
          <p:cNvPicPr>
            <a:picLocks noChangeAspect="1"/>
          </p:cNvPicPr>
          <p:nvPr/>
        </p:nvPicPr>
        <p:blipFill>
          <a:blip r:embed="rId2"/>
          <a:stretch>
            <a:fillRect/>
          </a:stretch>
        </p:blipFill>
        <p:spPr>
          <a:xfrm>
            <a:off x="73297" y="9039137"/>
            <a:ext cx="1020050" cy="1168596"/>
          </a:xfrm>
          <a:prstGeom prst="rect">
            <a:avLst/>
          </a:prstGeom>
        </p:spPr>
      </p:pic>
      <p:pic>
        <p:nvPicPr>
          <p:cNvPr id="9" name="Imagem 8" descr="Forma, Retângulo&#10;&#10;Descrição gerada automaticamente">
            <a:extLst>
              <a:ext uri="{FF2B5EF4-FFF2-40B4-BE49-F238E27FC236}">
                <a16:creationId xmlns:a16="http://schemas.microsoft.com/office/drawing/2014/main" id="{7D174FEE-362E-BF04-9471-F22D5BAAD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12" y="-47285"/>
            <a:ext cx="9598915" cy="10343469"/>
          </a:xfrm>
          <a:prstGeom prst="rect">
            <a:avLst/>
          </a:prstGeom>
        </p:spPr>
      </p:pic>
      <p:sp>
        <p:nvSpPr>
          <p:cNvPr id="7" name="CaixaDeTexto 6">
            <a:extLst>
              <a:ext uri="{FF2B5EF4-FFF2-40B4-BE49-F238E27FC236}">
                <a16:creationId xmlns:a16="http://schemas.microsoft.com/office/drawing/2014/main" id="{8A7227B6-00CE-507A-B35A-E40EBF115AE4}"/>
              </a:ext>
            </a:extLst>
          </p:cNvPr>
          <p:cNvSpPr txBox="1"/>
          <p:nvPr/>
        </p:nvSpPr>
        <p:spPr>
          <a:xfrm>
            <a:off x="166302" y="124574"/>
            <a:ext cx="9391811" cy="1107996"/>
          </a:xfrm>
          <a:prstGeom prst="rect">
            <a:avLst/>
          </a:prstGeom>
          <a:noFill/>
        </p:spPr>
        <p:txBody>
          <a:bodyPr wrap="square" rtlCol="0">
            <a:spAutoFit/>
          </a:bodyPr>
          <a:lstStyle/>
          <a:p>
            <a:r>
              <a:rPr lang="en-US" sz="4800" b="1" dirty="0" err="1">
                <a:latin typeface="Bahnschrift Condensed" panose="020B0502040204020203" pitchFamily="34" charset="0"/>
              </a:rPr>
              <a:t>Análise</a:t>
            </a:r>
            <a:r>
              <a:rPr lang="en-US" sz="4800" b="1" dirty="0">
                <a:latin typeface="Bahnschrift Condensed" panose="020B0502040204020203" pitchFamily="34" charset="0"/>
                <a:ea typeface="+mj-ea"/>
                <a:cs typeface="+mj-cs"/>
              </a:rPr>
              <a:t> e </a:t>
            </a:r>
            <a:r>
              <a:rPr lang="en-US" sz="4800" b="1" dirty="0" err="1">
                <a:latin typeface="Bahnschrift Condensed" panose="020B0502040204020203" pitchFamily="34" charset="0"/>
              </a:rPr>
              <a:t>Desenvolvimento</a:t>
            </a:r>
            <a:r>
              <a:rPr lang="en-US" sz="4800" b="1" dirty="0">
                <a:latin typeface="Bahnschrift Condensed" panose="020B0502040204020203" pitchFamily="34" charset="0"/>
                <a:ea typeface="+mj-ea"/>
                <a:cs typeface="+mj-cs"/>
              </a:rPr>
              <a:t> de </a:t>
            </a:r>
            <a:r>
              <a:rPr lang="en-US" sz="4800" b="1" dirty="0" err="1">
                <a:latin typeface="Bahnschrift Condensed" panose="020B0502040204020203" pitchFamily="34" charset="0"/>
                <a:ea typeface="+mj-ea"/>
                <a:cs typeface="+mj-cs"/>
              </a:rPr>
              <a:t>Sistemas</a:t>
            </a:r>
            <a:endParaRPr lang="en-US" sz="4800" b="1" dirty="0">
              <a:latin typeface="Bahnschrift Condensed" panose="020B0502040204020203" pitchFamily="34" charset="0"/>
              <a:ea typeface="+mj-ea"/>
              <a:cs typeface="+mj-cs"/>
            </a:endParaRPr>
          </a:p>
          <a:p>
            <a:endParaRPr lang="pt-BR" dirty="0"/>
          </a:p>
        </p:txBody>
      </p:sp>
      <p:sp>
        <p:nvSpPr>
          <p:cNvPr id="3" name="TextBox 3"/>
          <p:cNvSpPr txBox="1"/>
          <p:nvPr/>
        </p:nvSpPr>
        <p:spPr>
          <a:xfrm>
            <a:off x="166302" y="1241754"/>
            <a:ext cx="8307955" cy="460207"/>
          </a:xfrm>
          <a:prstGeom prst="rect">
            <a:avLst/>
          </a:prstGeom>
        </p:spPr>
        <p:txBody>
          <a:bodyPr vert="horz" lIns="91440" tIns="45720" rIns="91440" bIns="45720" rtlCol="0" anchor="b">
            <a:normAutofit fontScale="25000" lnSpcReduction="20000"/>
          </a:bodyPr>
          <a:lstStyle/>
          <a:p>
            <a:pPr>
              <a:lnSpc>
                <a:spcPct val="90000"/>
              </a:lnSpc>
              <a:spcBef>
                <a:spcPct val="0"/>
              </a:spcBef>
              <a:spcAft>
                <a:spcPts val="600"/>
              </a:spcAft>
            </a:pPr>
            <a:endParaRPr lang="en-US" sz="3800" dirty="0">
              <a:latin typeface="+mj-lt"/>
              <a:ea typeface="+mj-ea"/>
              <a:cs typeface="+mj-cs"/>
            </a:endParaRPr>
          </a:p>
          <a:p>
            <a:pPr>
              <a:lnSpc>
                <a:spcPct val="90000"/>
              </a:lnSpc>
              <a:spcBef>
                <a:spcPct val="0"/>
              </a:spcBef>
              <a:spcAft>
                <a:spcPts val="600"/>
              </a:spcAft>
            </a:pPr>
            <a:r>
              <a:rPr lang="en-US" sz="12800" b="1" dirty="0" err="1">
                <a:latin typeface="Bahnschrift Condensed" panose="020B0502040204020203" pitchFamily="34" charset="0"/>
                <a:ea typeface="+mj-ea"/>
                <a:cs typeface="+mj-cs"/>
              </a:rPr>
              <a:t>Desenvolvimento</a:t>
            </a:r>
            <a:r>
              <a:rPr lang="en-US" sz="12800" b="1" dirty="0">
                <a:latin typeface="Bahnschrift Condensed" panose="020B0502040204020203" pitchFamily="34" charset="0"/>
                <a:ea typeface="+mj-ea"/>
                <a:cs typeface="+mj-cs"/>
              </a:rPr>
              <a:t> de </a:t>
            </a:r>
            <a:r>
              <a:rPr lang="en-US" sz="12800" b="1" dirty="0" err="1">
                <a:latin typeface="Bahnschrift Condensed" panose="020B0502040204020203" pitchFamily="34" charset="0"/>
                <a:ea typeface="+mj-ea"/>
                <a:cs typeface="+mj-cs"/>
              </a:rPr>
              <a:t>Aplicação</a:t>
            </a:r>
            <a:r>
              <a:rPr lang="en-US" sz="12800" b="1" dirty="0">
                <a:latin typeface="Bahnschrift Condensed" panose="020B0502040204020203" pitchFamily="34" charset="0"/>
                <a:ea typeface="+mj-ea"/>
                <a:cs typeface="+mj-cs"/>
              </a:rPr>
              <a:t> Web Front-End - </a:t>
            </a:r>
            <a:r>
              <a:rPr lang="en-US" sz="12800" b="1" dirty="0" err="1">
                <a:latin typeface="Bahnschrift Condensed" panose="020B0502040204020203" pitchFamily="34" charset="0"/>
                <a:ea typeface="+mj-ea"/>
                <a:cs typeface="+mj-cs"/>
              </a:rPr>
              <a:t>Turma</a:t>
            </a:r>
            <a:r>
              <a:rPr lang="en-US" sz="12800" b="1" dirty="0">
                <a:latin typeface="Bahnschrift Condensed" panose="020B0502040204020203" pitchFamily="34" charset="0"/>
                <a:ea typeface="+mj-ea"/>
                <a:cs typeface="+mj-cs"/>
              </a:rPr>
              <a:t> 5</a:t>
            </a:r>
          </a:p>
        </p:txBody>
      </p:sp>
      <p:sp>
        <p:nvSpPr>
          <p:cNvPr id="5" name="TextBox 5"/>
          <p:cNvSpPr txBox="1"/>
          <p:nvPr/>
        </p:nvSpPr>
        <p:spPr>
          <a:xfrm>
            <a:off x="73297" y="3473354"/>
            <a:ext cx="6587092" cy="4981002"/>
          </a:xfrm>
          <a:prstGeom prst="rect">
            <a:avLst/>
          </a:prstGeom>
        </p:spPr>
        <p:txBody>
          <a:bodyPr vert="horz" lIns="91440" tIns="45720" rIns="91440" bIns="45720" rtlCol="0">
            <a:normAutofit fontScale="92500" lnSpcReduction="20000"/>
          </a:bodyPr>
          <a:lstStyle/>
          <a:p>
            <a:pPr indent="-228600">
              <a:lnSpc>
                <a:spcPct val="90000"/>
              </a:lnSpc>
              <a:spcBef>
                <a:spcPct val="0"/>
              </a:spcBef>
              <a:spcAft>
                <a:spcPts val="600"/>
              </a:spcAft>
              <a:buFont typeface="Arial" panose="020B0604020202020204" pitchFamily="34" charset="0"/>
              <a:buChar char="•"/>
            </a:pPr>
            <a:r>
              <a:rPr lang="en-US" sz="3300" dirty="0"/>
              <a:t>Aline </a:t>
            </a:r>
            <a:r>
              <a:rPr lang="en-US" sz="3300" dirty="0" err="1"/>
              <a:t>Azedias</a:t>
            </a:r>
            <a:r>
              <a:rPr lang="en-US" sz="3300" dirty="0"/>
              <a:t> de Souza</a:t>
            </a:r>
          </a:p>
          <a:p>
            <a:pPr>
              <a:lnSpc>
                <a:spcPct val="90000"/>
              </a:lnSpc>
              <a:spcBef>
                <a:spcPct val="0"/>
              </a:spcBef>
              <a:spcAft>
                <a:spcPts val="600"/>
              </a:spcAft>
            </a:pPr>
            <a:endParaRPr lang="en-US" sz="3300" dirty="0"/>
          </a:p>
          <a:p>
            <a:pPr indent="-228600">
              <a:lnSpc>
                <a:spcPct val="90000"/>
              </a:lnSpc>
              <a:spcBef>
                <a:spcPct val="0"/>
              </a:spcBef>
              <a:spcAft>
                <a:spcPts val="600"/>
              </a:spcAft>
              <a:buFont typeface="Arial" panose="020B0604020202020204" pitchFamily="34" charset="0"/>
              <a:buChar char="•"/>
            </a:pPr>
            <a:r>
              <a:rPr lang="en-US" sz="3300" dirty="0"/>
              <a:t>Carine </a:t>
            </a:r>
            <a:r>
              <a:rPr lang="en-US" sz="3300" dirty="0" err="1"/>
              <a:t>Pinho</a:t>
            </a:r>
            <a:r>
              <a:rPr lang="en-US" sz="3300" dirty="0"/>
              <a:t> </a:t>
            </a:r>
            <a:r>
              <a:rPr lang="en-US" sz="3300" dirty="0" err="1"/>
              <a:t>Lacerda</a:t>
            </a:r>
            <a:endParaRPr lang="en-US" sz="3300" dirty="0"/>
          </a:p>
          <a:p>
            <a:pPr>
              <a:lnSpc>
                <a:spcPct val="90000"/>
              </a:lnSpc>
              <a:spcBef>
                <a:spcPct val="0"/>
              </a:spcBef>
              <a:spcAft>
                <a:spcPts val="600"/>
              </a:spcAft>
            </a:pPr>
            <a:endParaRPr lang="en-US" sz="3300" dirty="0"/>
          </a:p>
          <a:p>
            <a:pPr indent="-228600">
              <a:lnSpc>
                <a:spcPct val="90000"/>
              </a:lnSpc>
              <a:spcBef>
                <a:spcPct val="0"/>
              </a:spcBef>
              <a:spcAft>
                <a:spcPts val="600"/>
              </a:spcAft>
              <a:buFont typeface="Arial" panose="020B0604020202020204" pitchFamily="34" charset="0"/>
              <a:buChar char="•"/>
            </a:pPr>
            <a:r>
              <a:rPr lang="en-US" sz="3300" dirty="0"/>
              <a:t>Lucas Gabriel Duarte Enis</a:t>
            </a:r>
          </a:p>
          <a:p>
            <a:pPr>
              <a:lnSpc>
                <a:spcPct val="90000"/>
              </a:lnSpc>
              <a:spcBef>
                <a:spcPct val="0"/>
              </a:spcBef>
              <a:spcAft>
                <a:spcPts val="600"/>
              </a:spcAft>
            </a:pPr>
            <a:endParaRPr lang="en-US" sz="3300" dirty="0"/>
          </a:p>
          <a:p>
            <a:pPr indent="-228600">
              <a:lnSpc>
                <a:spcPct val="90000"/>
              </a:lnSpc>
              <a:spcBef>
                <a:spcPct val="0"/>
              </a:spcBef>
              <a:spcAft>
                <a:spcPts val="600"/>
              </a:spcAft>
              <a:buFont typeface="Arial" panose="020B0604020202020204" pitchFamily="34" charset="0"/>
              <a:buChar char="•"/>
            </a:pPr>
            <a:r>
              <a:rPr lang="en-US" sz="3300" dirty="0" err="1"/>
              <a:t>Talysson</a:t>
            </a:r>
            <a:r>
              <a:rPr lang="en-US" sz="3300" dirty="0"/>
              <a:t> </a:t>
            </a:r>
            <a:r>
              <a:rPr lang="en-US" sz="3300" dirty="0" err="1"/>
              <a:t>Moraes</a:t>
            </a:r>
            <a:r>
              <a:rPr lang="en-US" sz="3300" dirty="0"/>
              <a:t> Lourenço de Oliveira</a:t>
            </a:r>
          </a:p>
          <a:p>
            <a:pPr>
              <a:lnSpc>
                <a:spcPct val="90000"/>
              </a:lnSpc>
              <a:spcBef>
                <a:spcPct val="0"/>
              </a:spcBef>
              <a:spcAft>
                <a:spcPts val="600"/>
              </a:spcAft>
            </a:pPr>
            <a:endParaRPr lang="en-US" sz="3300" dirty="0"/>
          </a:p>
          <a:p>
            <a:pPr indent="-228600">
              <a:lnSpc>
                <a:spcPct val="90000"/>
              </a:lnSpc>
              <a:spcBef>
                <a:spcPct val="0"/>
              </a:spcBef>
              <a:spcAft>
                <a:spcPts val="600"/>
              </a:spcAft>
              <a:buFont typeface="Arial" panose="020B0604020202020204" pitchFamily="34" charset="0"/>
              <a:buChar char="•"/>
            </a:pPr>
            <a:r>
              <a:rPr lang="en-US" sz="3300" dirty="0"/>
              <a:t>Tiago Henrique Oliveira Souza</a:t>
            </a:r>
          </a:p>
          <a:p>
            <a:pPr>
              <a:lnSpc>
                <a:spcPct val="90000"/>
              </a:lnSpc>
              <a:spcBef>
                <a:spcPct val="0"/>
              </a:spcBef>
              <a:spcAft>
                <a:spcPts val="600"/>
              </a:spcAft>
            </a:pPr>
            <a:endParaRPr lang="en-US" sz="3300" dirty="0"/>
          </a:p>
          <a:p>
            <a:pPr indent="-228600">
              <a:lnSpc>
                <a:spcPct val="90000"/>
              </a:lnSpc>
              <a:spcBef>
                <a:spcPct val="0"/>
              </a:spcBef>
              <a:spcAft>
                <a:spcPts val="600"/>
              </a:spcAft>
              <a:buFont typeface="Arial" panose="020B0604020202020204" pitchFamily="34" charset="0"/>
              <a:buChar char="•"/>
            </a:pPr>
            <a:r>
              <a:rPr lang="en-US" sz="3300" dirty="0" err="1"/>
              <a:t>Vinícius</a:t>
            </a:r>
            <a:r>
              <a:rPr lang="en-US" sz="3300" dirty="0"/>
              <a:t> Nogueira do Prado</a:t>
            </a:r>
          </a:p>
        </p:txBody>
      </p:sp>
      <p:pic>
        <p:nvPicPr>
          <p:cNvPr id="2" name="Picture 2" descr="Logotipo, nome da empresa&#10;&#10;Descrição gerada automaticamente"/>
          <p:cNvPicPr>
            <a:picLocks noChangeAspect="1"/>
          </p:cNvPicPr>
          <p:nvPr/>
        </p:nvPicPr>
        <p:blipFill rotWithShape="1">
          <a:blip r:embed="rId4"/>
          <a:srcRect t="302" r="-2" b="-2"/>
          <a:stretch/>
        </p:blipFill>
        <p:spPr>
          <a:xfrm>
            <a:off x="7547212" y="-56469"/>
            <a:ext cx="10738502" cy="10399938"/>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E83E1D6-B0C6-A1FE-1DB3-265077378919}"/>
              </a:ext>
            </a:extLst>
          </p:cNvPr>
          <p:cNvSpPr/>
          <p:nvPr/>
        </p:nvSpPr>
        <p:spPr>
          <a:xfrm>
            <a:off x="0" y="1"/>
            <a:ext cx="18288000" cy="1312606"/>
          </a:xfrm>
          <a:prstGeom prst="rect">
            <a:avLst/>
          </a:prstGeom>
          <a:solidFill>
            <a:srgbClr val="4714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spcAft>
                <a:spcPts val="600"/>
              </a:spcAft>
            </a:pPr>
            <a:r>
              <a:rPr lang="en-US" sz="7200" b="1">
                <a:solidFill>
                  <a:srgbClr val="FFFFFF"/>
                </a:solidFill>
                <a:latin typeface="+mj-lt"/>
                <a:ea typeface="+mj-ea"/>
                <a:cs typeface="Calibri"/>
              </a:rPr>
              <a:t>Problema</a:t>
            </a:r>
            <a:endParaRPr lang="en-US" sz="7200" b="1" kern="1200" dirty="0">
              <a:solidFill>
                <a:srgbClr val="FFFFFF"/>
              </a:solidFill>
              <a:latin typeface="+mj-lt"/>
              <a:ea typeface="+mj-ea"/>
              <a:cs typeface="Calibri"/>
            </a:endParaRPr>
          </a:p>
        </p:txBody>
      </p:sp>
      <p:sp>
        <p:nvSpPr>
          <p:cNvPr id="4" name="CaixaDeTexto 3">
            <a:extLst>
              <a:ext uri="{FF2B5EF4-FFF2-40B4-BE49-F238E27FC236}">
                <a16:creationId xmlns:a16="http://schemas.microsoft.com/office/drawing/2014/main" id="{E8ABA7D7-2452-C82D-0BD3-A698803B28C0}"/>
              </a:ext>
            </a:extLst>
          </p:cNvPr>
          <p:cNvSpPr txBox="1"/>
          <p:nvPr/>
        </p:nvSpPr>
        <p:spPr>
          <a:xfrm>
            <a:off x="927279" y="2346095"/>
            <a:ext cx="16433442" cy="6488828"/>
          </a:xfrm>
          <a:prstGeom prst="rect">
            <a:avLst/>
          </a:prstGeom>
          <a:noFill/>
        </p:spPr>
        <p:txBody>
          <a:bodyPr wrap="square">
            <a:spAutoFit/>
          </a:bodyPr>
          <a:lstStyle/>
          <a:p>
            <a:pPr algn="just">
              <a:lnSpc>
                <a:spcPct val="150000"/>
              </a:lnSpc>
            </a:pPr>
            <a:r>
              <a:rPr lang="pt-BR" sz="2800" dirty="0"/>
              <a:t>Nosso projeto foi criado com propósito de facilitar a gestão financeira de pequenas empresas</a:t>
            </a:r>
            <a:r>
              <a:rPr lang="pt-BR" sz="2800" dirty="0">
                <a:ea typeface="+mn-lt"/>
                <a:cs typeface="+mn-lt"/>
              </a:rPr>
              <a:t> de forma simples, possibilitando registrar </a:t>
            </a:r>
            <a:r>
              <a:rPr lang="pt-BR" sz="2800" b="0" i="0" dirty="0">
                <a:solidFill>
                  <a:srgbClr val="1F2328"/>
                </a:solidFill>
                <a:effectLst/>
              </a:rPr>
              <a:t>informações sobre despesas e receitas. </a:t>
            </a:r>
            <a:r>
              <a:rPr lang="pt-BR" sz="2800" dirty="0">
                <a:solidFill>
                  <a:srgbClr val="1F2328"/>
                </a:solidFill>
              </a:rPr>
              <a:t>C</a:t>
            </a:r>
            <a:r>
              <a:rPr lang="pt-BR" sz="2800" b="0" i="0" dirty="0">
                <a:solidFill>
                  <a:srgbClr val="1F2328"/>
                </a:solidFill>
                <a:effectLst/>
              </a:rPr>
              <a:t>om isso destacamos os principais problemas enfrentados por empresas recém abertas ou com problemas de gestão financeira</a:t>
            </a:r>
            <a:r>
              <a:rPr lang="pt-BR" sz="2800" dirty="0">
                <a:ea typeface="+mn-lt"/>
                <a:cs typeface="+mn-lt"/>
              </a:rPr>
              <a:t>:</a:t>
            </a:r>
          </a:p>
          <a:p>
            <a:pPr algn="just">
              <a:lnSpc>
                <a:spcPct val="150000"/>
              </a:lnSpc>
            </a:pPr>
            <a:endParaRPr lang="pt-BR" sz="2800" dirty="0"/>
          </a:p>
          <a:p>
            <a:pPr marL="285750" indent="-285750" algn="just">
              <a:lnSpc>
                <a:spcPct val="150000"/>
              </a:lnSpc>
              <a:buFont typeface="Arial"/>
              <a:buChar char="•"/>
            </a:pPr>
            <a:r>
              <a:rPr lang="pt-BR" sz="2800" dirty="0">
                <a:ea typeface="+mn-lt"/>
                <a:cs typeface="+mn-lt"/>
              </a:rPr>
              <a:t>Falta de conhecimento financeiro;</a:t>
            </a:r>
            <a:endParaRPr lang="pt-BR" sz="2800" b="0" i="0" dirty="0">
              <a:solidFill>
                <a:srgbClr val="1F2328"/>
              </a:solidFill>
              <a:effectLst/>
            </a:endParaRPr>
          </a:p>
          <a:p>
            <a:pPr marL="285750" indent="-285750" algn="just">
              <a:lnSpc>
                <a:spcPct val="150000"/>
              </a:lnSpc>
              <a:buFont typeface="Arial"/>
              <a:buChar char="•"/>
            </a:pPr>
            <a:r>
              <a:rPr lang="pt-BR" sz="2800" b="0" i="0" dirty="0">
                <a:solidFill>
                  <a:srgbClr val="1F2328"/>
                </a:solidFill>
                <a:effectLst/>
              </a:rPr>
              <a:t>Deficiência na organização quanto aos pagamentos de despesas obrigatórias</a:t>
            </a:r>
            <a:r>
              <a:rPr lang="pt-BR" sz="2800" dirty="0">
                <a:ea typeface="+mn-lt"/>
                <a:cs typeface="+mn-lt"/>
              </a:rPr>
              <a:t>;</a:t>
            </a:r>
          </a:p>
          <a:p>
            <a:pPr marL="285750" indent="-285750" algn="just">
              <a:lnSpc>
                <a:spcPct val="150000"/>
              </a:lnSpc>
              <a:buFont typeface="Arial"/>
              <a:buChar char="•"/>
            </a:pPr>
            <a:r>
              <a:rPr lang="pt-BR" sz="2800" dirty="0">
                <a:ea typeface="+mn-lt"/>
                <a:cs typeface="+mn-lt"/>
              </a:rPr>
              <a:t>Não ter clareza nas movimentações financeiras da empresa;</a:t>
            </a:r>
          </a:p>
          <a:p>
            <a:pPr marL="285750" indent="-285750" algn="just">
              <a:lnSpc>
                <a:spcPct val="150000"/>
              </a:lnSpc>
              <a:buFont typeface="Arial"/>
              <a:buChar char="•"/>
            </a:pPr>
            <a:r>
              <a:rPr lang="pt-BR" sz="2800" dirty="0">
                <a:ea typeface="+mn-lt"/>
                <a:cs typeface="+mn-lt"/>
              </a:rPr>
              <a:t>Não saber identificar custos operacionais;</a:t>
            </a:r>
          </a:p>
          <a:p>
            <a:pPr marL="285750" indent="-285750" algn="just">
              <a:lnSpc>
                <a:spcPct val="150000"/>
              </a:lnSpc>
              <a:buFont typeface="Arial"/>
              <a:buChar char="•"/>
            </a:pPr>
            <a:r>
              <a:rPr lang="pt-BR" sz="2800" dirty="0">
                <a:ea typeface="+mn-lt"/>
                <a:cs typeface="+mn-lt"/>
              </a:rPr>
              <a:t>Dificuldade em identificar contas a receber do mês;</a:t>
            </a:r>
          </a:p>
          <a:p>
            <a:pPr marL="285750" indent="-285750" algn="just">
              <a:lnSpc>
                <a:spcPct val="150000"/>
              </a:lnSpc>
              <a:buFont typeface="Arial"/>
              <a:buChar char="•"/>
            </a:pPr>
            <a:r>
              <a:rPr lang="pt-BR" sz="2800" dirty="0">
                <a:ea typeface="+mn-lt"/>
                <a:cs typeface="+mn-lt"/>
              </a:rPr>
              <a:t>Incapacidade de observar com clareza o estado de sua empresa e os próximos passos.</a:t>
            </a:r>
          </a:p>
        </p:txBody>
      </p:sp>
      <p:pic>
        <p:nvPicPr>
          <p:cNvPr id="6" name="Imagem 5" descr="Logotipo, nome da empresa&#10;&#10;Descrição gerada automaticamente">
            <a:extLst>
              <a:ext uri="{FF2B5EF4-FFF2-40B4-BE49-F238E27FC236}">
                <a16:creationId xmlns:a16="http://schemas.microsoft.com/office/drawing/2014/main" id="{F88FE95F-B79A-08E2-0A11-019F192C19BE}"/>
              </a:ext>
            </a:extLst>
          </p:cNvPr>
          <p:cNvPicPr>
            <a:picLocks noChangeAspect="1"/>
          </p:cNvPicPr>
          <p:nvPr/>
        </p:nvPicPr>
        <p:blipFill>
          <a:blip r:embed="rId2"/>
          <a:stretch>
            <a:fillRect/>
          </a:stretch>
        </p:blipFill>
        <p:spPr>
          <a:xfrm>
            <a:off x="73297" y="9039137"/>
            <a:ext cx="1020050" cy="1168596"/>
          </a:xfrm>
          <a:prstGeom prst="rect">
            <a:avLst/>
          </a:prstGeom>
        </p:spPr>
      </p:pic>
      <p:pic>
        <p:nvPicPr>
          <p:cNvPr id="8" name="Imagem 7" descr="Ícone&#10;&#10;Descrição gerada automaticamente">
            <a:extLst>
              <a:ext uri="{FF2B5EF4-FFF2-40B4-BE49-F238E27FC236}">
                <a16:creationId xmlns:a16="http://schemas.microsoft.com/office/drawing/2014/main" id="{119E9A22-75B4-1008-BF88-61ED1A4413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6934" y="6949964"/>
            <a:ext cx="3257769" cy="3257769"/>
          </a:xfrm>
          <a:prstGeom prst="rect">
            <a:avLst/>
          </a:prstGeom>
        </p:spPr>
      </p:pic>
    </p:spTree>
    <p:extLst>
      <p:ext uri="{BB962C8B-B14F-4D97-AF65-F5344CB8AC3E}">
        <p14:creationId xmlns:p14="http://schemas.microsoft.com/office/powerpoint/2010/main" val="175964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E83E1D6-B0C6-A1FE-1DB3-265077378919}"/>
              </a:ext>
            </a:extLst>
          </p:cNvPr>
          <p:cNvSpPr/>
          <p:nvPr/>
        </p:nvSpPr>
        <p:spPr>
          <a:xfrm>
            <a:off x="0" y="1"/>
            <a:ext cx="18288000" cy="1297858"/>
          </a:xfrm>
          <a:prstGeom prst="rect">
            <a:avLst/>
          </a:prstGeom>
          <a:solidFill>
            <a:srgbClr val="4714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spcAft>
                <a:spcPts val="600"/>
              </a:spcAft>
            </a:pPr>
            <a:r>
              <a:rPr lang="pt-BR" sz="7200" b="1" dirty="0"/>
              <a:t>Público-alvo</a:t>
            </a:r>
            <a:endParaRPr lang="en-US" sz="7200" kern="1200" dirty="0">
              <a:solidFill>
                <a:srgbClr val="FFFFFF"/>
              </a:solidFill>
              <a:latin typeface="+mj-lt"/>
              <a:ea typeface="+mj-ea"/>
              <a:cs typeface="Calibri"/>
            </a:endParaRPr>
          </a:p>
        </p:txBody>
      </p:sp>
      <p:sp>
        <p:nvSpPr>
          <p:cNvPr id="4" name="CaixaDeTexto 3">
            <a:extLst>
              <a:ext uri="{FF2B5EF4-FFF2-40B4-BE49-F238E27FC236}">
                <a16:creationId xmlns:a16="http://schemas.microsoft.com/office/drawing/2014/main" id="{E8ABA7D7-2452-C82D-0BD3-A698803B28C0}"/>
              </a:ext>
            </a:extLst>
          </p:cNvPr>
          <p:cNvSpPr txBox="1"/>
          <p:nvPr/>
        </p:nvSpPr>
        <p:spPr>
          <a:xfrm>
            <a:off x="73297" y="2545417"/>
            <a:ext cx="16433442" cy="5196166"/>
          </a:xfrm>
          <a:prstGeom prst="rect">
            <a:avLst/>
          </a:prstGeom>
          <a:noFill/>
        </p:spPr>
        <p:txBody>
          <a:bodyPr wrap="square">
            <a:spAutoFit/>
          </a:bodyPr>
          <a:lstStyle/>
          <a:p>
            <a:pPr algn="just">
              <a:lnSpc>
                <a:spcPct val="150000"/>
              </a:lnSpc>
            </a:pPr>
            <a:r>
              <a:rPr lang="pt-BR" sz="2800" dirty="0">
                <a:ea typeface="+mn-lt"/>
                <a:cs typeface="+mn-lt"/>
              </a:rPr>
              <a:t>O público-alvo é representado por empreendedores que se enquadram no MEI, Microempresa (ME), e também aqueles que desejam abrir seu próprio negócio, aos quais abrange, em especial:</a:t>
            </a:r>
          </a:p>
          <a:p>
            <a:pPr algn="just">
              <a:lnSpc>
                <a:spcPct val="150000"/>
              </a:lnSpc>
            </a:pPr>
            <a:endParaRPr lang="pt-BR" sz="2800" dirty="0"/>
          </a:p>
          <a:p>
            <a:pPr marL="285750" indent="-285750" algn="just">
              <a:lnSpc>
                <a:spcPct val="150000"/>
              </a:lnSpc>
              <a:buFont typeface="Arial" panose="05020102010507070707" pitchFamily="18" charset="2"/>
              <a:buChar char="•"/>
            </a:pPr>
            <a:r>
              <a:rPr lang="pt-BR" sz="2800" dirty="0">
                <a:ea typeface="+mn-lt"/>
                <a:cs typeface="+mn-lt"/>
              </a:rPr>
              <a:t>Homens e Mulheres entre 18 e 39 anos;</a:t>
            </a:r>
          </a:p>
          <a:p>
            <a:pPr marL="285750" indent="-285750" algn="just">
              <a:lnSpc>
                <a:spcPct val="150000"/>
              </a:lnSpc>
              <a:buFont typeface="Arial" panose="05020102010507070707" pitchFamily="18" charset="2"/>
              <a:buChar char="•"/>
            </a:pPr>
            <a:endParaRPr lang="pt-BR" sz="2800" dirty="0">
              <a:ea typeface="+mn-lt"/>
              <a:cs typeface="+mn-lt"/>
            </a:endParaRPr>
          </a:p>
          <a:p>
            <a:pPr marL="285750" indent="-285750" algn="just">
              <a:lnSpc>
                <a:spcPct val="150000"/>
              </a:lnSpc>
              <a:buFont typeface="Arial" panose="05020102010507070707" pitchFamily="18" charset="2"/>
              <a:buChar char="•"/>
            </a:pPr>
            <a:r>
              <a:rPr lang="pt-BR" sz="2800" dirty="0">
                <a:ea typeface="+mn-lt"/>
                <a:cs typeface="+mn-lt"/>
              </a:rPr>
              <a:t>Capital inicial de R$1.000 a R$10.000;</a:t>
            </a:r>
          </a:p>
          <a:p>
            <a:pPr marL="285750" indent="-285750" algn="just">
              <a:lnSpc>
                <a:spcPct val="150000"/>
              </a:lnSpc>
              <a:buFont typeface="Arial" panose="05020102010507070707" pitchFamily="18" charset="2"/>
              <a:buChar char="•"/>
            </a:pPr>
            <a:endParaRPr lang="pt-BR" sz="2800" dirty="0">
              <a:ea typeface="+mn-lt"/>
              <a:cs typeface="+mn-lt"/>
            </a:endParaRPr>
          </a:p>
          <a:p>
            <a:pPr marL="285750" indent="-285750" algn="just">
              <a:lnSpc>
                <a:spcPct val="150000"/>
              </a:lnSpc>
              <a:buFont typeface="Arial" panose="05020102010507070707" pitchFamily="18" charset="2"/>
              <a:buChar char="•"/>
            </a:pPr>
            <a:r>
              <a:rPr lang="pt-BR" sz="2800" dirty="0">
                <a:ea typeface="+mn-lt"/>
                <a:cs typeface="+mn-lt"/>
              </a:rPr>
              <a:t>Que possuem pouco ou nenhum conhecimento em controle financeiro;</a:t>
            </a:r>
          </a:p>
        </p:txBody>
      </p:sp>
      <p:pic>
        <p:nvPicPr>
          <p:cNvPr id="5" name="Imagem 4" descr="Logotipo, nome da empresa&#10;&#10;Descrição gerada automaticamente">
            <a:extLst>
              <a:ext uri="{FF2B5EF4-FFF2-40B4-BE49-F238E27FC236}">
                <a16:creationId xmlns:a16="http://schemas.microsoft.com/office/drawing/2014/main" id="{62A118D6-D314-8112-0135-1FD897DADC24}"/>
              </a:ext>
            </a:extLst>
          </p:cNvPr>
          <p:cNvPicPr>
            <a:picLocks noChangeAspect="1"/>
          </p:cNvPicPr>
          <p:nvPr/>
        </p:nvPicPr>
        <p:blipFill>
          <a:blip r:embed="rId2"/>
          <a:stretch>
            <a:fillRect/>
          </a:stretch>
        </p:blipFill>
        <p:spPr>
          <a:xfrm>
            <a:off x="73297" y="9039137"/>
            <a:ext cx="1020050" cy="1168596"/>
          </a:xfrm>
          <a:prstGeom prst="rect">
            <a:avLst/>
          </a:prstGeom>
        </p:spPr>
      </p:pic>
      <p:pic>
        <p:nvPicPr>
          <p:cNvPr id="6" name="Graphic 6" descr="Na mosca">
            <a:extLst>
              <a:ext uri="{FF2B5EF4-FFF2-40B4-BE49-F238E27FC236}">
                <a16:creationId xmlns:a16="http://schemas.microsoft.com/office/drawing/2014/main" id="{0447AE9F-95F4-8A1E-2B71-2DCFC32B9E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87599" y="7073921"/>
            <a:ext cx="3449783" cy="3449783"/>
          </a:xfrm>
          <a:prstGeom prst="rect">
            <a:avLst/>
          </a:prstGeom>
        </p:spPr>
      </p:pic>
    </p:spTree>
    <p:extLst>
      <p:ext uri="{BB962C8B-B14F-4D97-AF65-F5344CB8AC3E}">
        <p14:creationId xmlns:p14="http://schemas.microsoft.com/office/powerpoint/2010/main" val="2268734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DCF0948-5EED-C67C-87A2-7B2818365BED}"/>
              </a:ext>
            </a:extLst>
          </p:cNvPr>
          <p:cNvSpPr/>
          <p:nvPr/>
        </p:nvSpPr>
        <p:spPr>
          <a:xfrm>
            <a:off x="0" y="0"/>
            <a:ext cx="18288000" cy="1208698"/>
          </a:xfrm>
          <a:prstGeom prst="rect">
            <a:avLst/>
          </a:prstGeom>
          <a:solidFill>
            <a:srgbClr val="4714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7200" b="1" dirty="0"/>
              <a:t>Personas</a:t>
            </a:r>
            <a:endParaRPr lang="pt-BR" sz="7200" dirty="0"/>
          </a:p>
        </p:txBody>
      </p:sp>
      <p:cxnSp>
        <p:nvCxnSpPr>
          <p:cNvPr id="6" name="Conector reto 5">
            <a:extLst>
              <a:ext uri="{FF2B5EF4-FFF2-40B4-BE49-F238E27FC236}">
                <a16:creationId xmlns:a16="http://schemas.microsoft.com/office/drawing/2014/main" id="{A135675F-346B-232B-1877-63FC68C86213}"/>
              </a:ext>
            </a:extLst>
          </p:cNvPr>
          <p:cNvCxnSpPr>
            <a:cxnSpLocks/>
          </p:cNvCxnSpPr>
          <p:nvPr/>
        </p:nvCxnSpPr>
        <p:spPr>
          <a:xfrm>
            <a:off x="9256904" y="1208698"/>
            <a:ext cx="0" cy="9078302"/>
          </a:xfrm>
          <a:prstGeom prst="line">
            <a:avLst/>
          </a:prstGeom>
          <a:ln>
            <a:solidFill>
              <a:schemeClr val="accent2">
                <a:lumMod val="50000"/>
              </a:schemeClr>
            </a:solidFill>
          </a:ln>
        </p:spPr>
        <p:style>
          <a:lnRef idx="3">
            <a:schemeClr val="dk1"/>
          </a:lnRef>
          <a:fillRef idx="0">
            <a:schemeClr val="dk1"/>
          </a:fillRef>
          <a:effectRef idx="2">
            <a:schemeClr val="dk1"/>
          </a:effectRef>
          <a:fontRef idx="minor">
            <a:schemeClr val="tx1"/>
          </a:fontRef>
        </p:style>
      </p:cxnSp>
      <p:graphicFrame>
        <p:nvGraphicFramePr>
          <p:cNvPr id="18" name="Tabela 18">
            <a:extLst>
              <a:ext uri="{FF2B5EF4-FFF2-40B4-BE49-F238E27FC236}">
                <a16:creationId xmlns:a16="http://schemas.microsoft.com/office/drawing/2014/main" id="{0314005F-62EB-8BB9-04E0-9AA5F86133EA}"/>
              </a:ext>
            </a:extLst>
          </p:cNvPr>
          <p:cNvGraphicFramePr>
            <a:graphicFrameLocks noGrp="1"/>
          </p:cNvGraphicFramePr>
          <p:nvPr>
            <p:extLst>
              <p:ext uri="{D42A27DB-BD31-4B8C-83A1-F6EECF244321}">
                <p14:modId xmlns:p14="http://schemas.microsoft.com/office/powerpoint/2010/main" val="2073243124"/>
              </p:ext>
            </p:extLst>
          </p:nvPr>
        </p:nvGraphicFramePr>
        <p:xfrm>
          <a:off x="0" y="1208698"/>
          <a:ext cx="9285132" cy="6347440"/>
        </p:xfrm>
        <a:graphic>
          <a:graphicData uri="http://schemas.openxmlformats.org/drawingml/2006/table">
            <a:tbl>
              <a:tblPr firstRow="1" bandRow="1">
                <a:tableStyleId>{9D7B26C5-4107-4FEC-AEDC-1716B250A1EF}</a:tableStyleId>
              </a:tblPr>
              <a:tblGrid>
                <a:gridCol w="4640239">
                  <a:extLst>
                    <a:ext uri="{9D8B030D-6E8A-4147-A177-3AD203B41FA5}">
                      <a16:colId xmlns:a16="http://schemas.microsoft.com/office/drawing/2014/main" val="3329890951"/>
                    </a:ext>
                  </a:extLst>
                </a:gridCol>
                <a:gridCol w="4644893">
                  <a:extLst>
                    <a:ext uri="{9D8B030D-6E8A-4147-A177-3AD203B41FA5}">
                      <a16:colId xmlns:a16="http://schemas.microsoft.com/office/drawing/2014/main" val="2648072883"/>
                    </a:ext>
                  </a:extLst>
                </a:gridCol>
              </a:tblGrid>
              <a:tr h="1969337">
                <a:tc>
                  <a:txBody>
                    <a:bodyPr/>
                    <a:lstStyle/>
                    <a:p>
                      <a:endParaRPr lang="pt-BR" dirty="0"/>
                    </a:p>
                  </a:txBody>
                  <a:tcPr/>
                </a:tc>
                <a:tc>
                  <a:txBody>
                    <a:bodyPr/>
                    <a:lstStyle/>
                    <a:p>
                      <a:endParaRPr lang="pt-BR" dirty="0"/>
                    </a:p>
                    <a:p>
                      <a:pPr algn="ctr"/>
                      <a:endParaRPr lang="pt-BR" sz="1800" b="1" dirty="0"/>
                    </a:p>
                    <a:p>
                      <a:pPr algn="ctr"/>
                      <a:endParaRPr lang="pt-BR" sz="1800" b="1" dirty="0"/>
                    </a:p>
                    <a:p>
                      <a:pPr algn="ctr"/>
                      <a:r>
                        <a:rPr lang="pt-BR" sz="2000" b="0" dirty="0" err="1"/>
                        <a:t>Wenderson</a:t>
                      </a:r>
                      <a:r>
                        <a:rPr lang="pt-BR" sz="2000" b="0" dirty="0"/>
                        <a:t> </a:t>
                      </a:r>
                      <a:r>
                        <a:rPr lang="pt-BR" sz="2000" b="0" dirty="0" err="1"/>
                        <a:t>Felis</a:t>
                      </a:r>
                      <a:r>
                        <a:rPr lang="pt-BR" sz="2000" b="0" dirty="0"/>
                        <a:t>, 39 anos</a:t>
                      </a:r>
                    </a:p>
                    <a:p>
                      <a:endParaRPr lang="pt-BR" dirty="0"/>
                    </a:p>
                  </a:txBody>
                  <a:tcPr/>
                </a:tc>
                <a:extLst>
                  <a:ext uri="{0D108BD9-81ED-4DB2-BD59-A6C34878D82A}">
                    <a16:rowId xmlns:a16="http://schemas.microsoft.com/office/drawing/2014/main" val="1957915819"/>
                  </a:ext>
                </a:extLst>
              </a:tr>
              <a:tr h="874233">
                <a:tc>
                  <a:txBody>
                    <a:bodyPr/>
                    <a:lstStyle/>
                    <a:p>
                      <a:r>
                        <a:rPr lang="pt-BR" dirty="0">
                          <a:effectLst/>
                        </a:rPr>
                        <a:t>Ocupação</a:t>
                      </a:r>
                    </a:p>
                  </a:txBody>
                  <a:tcPr marL="99060" marR="99060" anchor="ctr"/>
                </a:tc>
                <a:tc>
                  <a:txBody>
                    <a:bodyPr/>
                    <a:lstStyle/>
                    <a:p>
                      <a:r>
                        <a:rPr lang="pt-BR" dirty="0" err="1">
                          <a:effectLst/>
                        </a:rPr>
                        <a:t>Empresario</a:t>
                      </a:r>
                      <a:r>
                        <a:rPr lang="pt-BR" dirty="0">
                          <a:effectLst/>
                        </a:rPr>
                        <a:t>, </a:t>
                      </a:r>
                      <a:r>
                        <a:rPr lang="pt-BR" dirty="0" err="1">
                          <a:effectLst/>
                        </a:rPr>
                        <a:t>proprietario</a:t>
                      </a:r>
                      <a:r>
                        <a:rPr lang="pt-BR" dirty="0">
                          <a:effectLst/>
                        </a:rPr>
                        <a:t> de um </a:t>
                      </a:r>
                      <a:r>
                        <a:rPr lang="pt-BR" dirty="0" err="1">
                          <a:effectLst/>
                        </a:rPr>
                        <a:t>escritorio</a:t>
                      </a:r>
                      <a:r>
                        <a:rPr lang="pt-BR" dirty="0">
                          <a:effectLst/>
                        </a:rPr>
                        <a:t> de contabilidade</a:t>
                      </a:r>
                    </a:p>
                  </a:txBody>
                  <a:tcPr marL="99060" marR="99060" anchor="ctr"/>
                </a:tc>
                <a:extLst>
                  <a:ext uri="{0D108BD9-81ED-4DB2-BD59-A6C34878D82A}">
                    <a16:rowId xmlns:a16="http://schemas.microsoft.com/office/drawing/2014/main" val="362252298"/>
                  </a:ext>
                </a:extLst>
              </a:tr>
              <a:tr h="506500">
                <a:tc>
                  <a:txBody>
                    <a:bodyPr/>
                    <a:lstStyle/>
                    <a:p>
                      <a:r>
                        <a:rPr lang="pt-BR" dirty="0">
                          <a:effectLst/>
                        </a:rPr>
                        <a:t>Aplicativos preferidos</a:t>
                      </a:r>
                    </a:p>
                  </a:txBody>
                  <a:tcPr marL="99060" marR="99060" anchor="ctr"/>
                </a:tc>
                <a:tc>
                  <a:txBody>
                    <a:bodyPr/>
                    <a:lstStyle/>
                    <a:p>
                      <a:r>
                        <a:rPr lang="pt-BR">
                          <a:effectLst/>
                        </a:rPr>
                        <a:t>Whatsapp, Facebook, Instagram e Youtube</a:t>
                      </a:r>
                    </a:p>
                  </a:txBody>
                  <a:tcPr marL="99060" marR="99060" anchor="ctr"/>
                </a:tc>
                <a:extLst>
                  <a:ext uri="{0D108BD9-81ED-4DB2-BD59-A6C34878D82A}">
                    <a16:rowId xmlns:a16="http://schemas.microsoft.com/office/drawing/2014/main" val="635270519"/>
                  </a:ext>
                </a:extLst>
              </a:tr>
              <a:tr h="1248904">
                <a:tc>
                  <a:txBody>
                    <a:bodyPr/>
                    <a:lstStyle/>
                    <a:p>
                      <a:r>
                        <a:rPr lang="pt-BR" dirty="0">
                          <a:effectLst/>
                        </a:rPr>
                        <a:t>Motivações</a:t>
                      </a:r>
                    </a:p>
                  </a:txBody>
                  <a:tcPr marL="99060" marR="99060" anchor="ctr"/>
                </a:tc>
                <a:tc>
                  <a:txBody>
                    <a:bodyPr/>
                    <a:lstStyle/>
                    <a:p>
                      <a:r>
                        <a:rPr lang="pt-BR" dirty="0">
                          <a:effectLst/>
                        </a:rPr>
                        <a:t>Manter seus clientes, melhorar o serviço prestado no seu escritório e encontrar ferramentas para economizar tempo</a:t>
                      </a:r>
                    </a:p>
                  </a:txBody>
                  <a:tcPr marL="99060" marR="99060" anchor="ctr"/>
                </a:tc>
                <a:extLst>
                  <a:ext uri="{0D108BD9-81ED-4DB2-BD59-A6C34878D82A}">
                    <a16:rowId xmlns:a16="http://schemas.microsoft.com/office/drawing/2014/main" val="1546014770"/>
                  </a:ext>
                </a:extLst>
              </a:tr>
              <a:tr h="874233">
                <a:tc>
                  <a:txBody>
                    <a:bodyPr/>
                    <a:lstStyle/>
                    <a:p>
                      <a:r>
                        <a:rPr lang="pt-BR" dirty="0">
                          <a:effectLst/>
                        </a:rPr>
                        <a:t>Seus Hobbies</a:t>
                      </a:r>
                    </a:p>
                  </a:txBody>
                  <a:tcPr marL="99060" marR="99060" anchor="ctr"/>
                </a:tc>
                <a:tc>
                  <a:txBody>
                    <a:bodyPr/>
                    <a:lstStyle/>
                    <a:p>
                      <a:r>
                        <a:rPr lang="pt-BR" dirty="0">
                          <a:effectLst/>
                        </a:rPr>
                        <a:t>Assistir series e filmes, ir para a roça e tocar violão</a:t>
                      </a:r>
                    </a:p>
                  </a:txBody>
                  <a:tcPr marL="99060" marR="99060" anchor="ctr"/>
                </a:tc>
                <a:extLst>
                  <a:ext uri="{0D108BD9-81ED-4DB2-BD59-A6C34878D82A}">
                    <a16:rowId xmlns:a16="http://schemas.microsoft.com/office/drawing/2014/main" val="199921587"/>
                  </a:ext>
                </a:extLst>
              </a:tr>
              <a:tr h="874233">
                <a:tc>
                  <a:txBody>
                    <a:bodyPr/>
                    <a:lstStyle/>
                    <a:p>
                      <a:r>
                        <a:rPr lang="pt-BR" sz="1800" b="0" i="0" kern="1200" dirty="0">
                          <a:solidFill>
                            <a:schemeClr val="tx1"/>
                          </a:solidFill>
                          <a:effectLst/>
                          <a:latin typeface="+mn-lt"/>
                          <a:ea typeface="+mn-ea"/>
                          <a:cs typeface="+mn-cs"/>
                        </a:rPr>
                        <a:t>Frustrações</a:t>
                      </a:r>
                      <a:endParaRPr lang="pt-BR" dirty="0"/>
                    </a:p>
                  </a:txBody>
                  <a:tcPr/>
                </a:tc>
                <a:tc>
                  <a:txBody>
                    <a:bodyPr/>
                    <a:lstStyle/>
                    <a:p>
                      <a:r>
                        <a:rPr lang="pt-BR" dirty="0">
                          <a:effectLst/>
                        </a:rPr>
                        <a:t>Não ter um bom controle sobre todas as contas a pagar</a:t>
                      </a:r>
                    </a:p>
                  </a:txBody>
                  <a:tcPr marL="99060" marR="99060" anchor="ctr"/>
                </a:tc>
                <a:extLst>
                  <a:ext uri="{0D108BD9-81ED-4DB2-BD59-A6C34878D82A}">
                    <a16:rowId xmlns:a16="http://schemas.microsoft.com/office/drawing/2014/main" val="438618137"/>
                  </a:ext>
                </a:extLst>
              </a:tr>
            </a:tbl>
          </a:graphicData>
        </a:graphic>
      </p:graphicFrame>
      <p:graphicFrame>
        <p:nvGraphicFramePr>
          <p:cNvPr id="21" name="Tabela 18">
            <a:extLst>
              <a:ext uri="{FF2B5EF4-FFF2-40B4-BE49-F238E27FC236}">
                <a16:creationId xmlns:a16="http://schemas.microsoft.com/office/drawing/2014/main" id="{20C75A5C-7611-DA34-8CF2-DC6CDB22E3B9}"/>
              </a:ext>
            </a:extLst>
          </p:cNvPr>
          <p:cNvGraphicFramePr>
            <a:graphicFrameLocks noGrp="1"/>
          </p:cNvGraphicFramePr>
          <p:nvPr>
            <p:extLst>
              <p:ext uri="{D42A27DB-BD31-4B8C-83A1-F6EECF244321}">
                <p14:modId xmlns:p14="http://schemas.microsoft.com/office/powerpoint/2010/main" val="3015859685"/>
              </p:ext>
            </p:extLst>
          </p:nvPr>
        </p:nvGraphicFramePr>
        <p:xfrm>
          <a:off x="9285132" y="1208696"/>
          <a:ext cx="9002868" cy="6347442"/>
        </p:xfrm>
        <a:graphic>
          <a:graphicData uri="http://schemas.openxmlformats.org/drawingml/2006/table">
            <a:tbl>
              <a:tblPr firstRow="1" bandRow="1">
                <a:tableStyleId>{9D7B26C5-4107-4FEC-AEDC-1716B250A1EF}</a:tableStyleId>
              </a:tblPr>
              <a:tblGrid>
                <a:gridCol w="4458437">
                  <a:extLst>
                    <a:ext uri="{9D8B030D-6E8A-4147-A177-3AD203B41FA5}">
                      <a16:colId xmlns:a16="http://schemas.microsoft.com/office/drawing/2014/main" val="3329890951"/>
                    </a:ext>
                  </a:extLst>
                </a:gridCol>
                <a:gridCol w="4544431">
                  <a:extLst>
                    <a:ext uri="{9D8B030D-6E8A-4147-A177-3AD203B41FA5}">
                      <a16:colId xmlns:a16="http://schemas.microsoft.com/office/drawing/2014/main" val="2648072883"/>
                    </a:ext>
                  </a:extLst>
                </a:gridCol>
              </a:tblGrid>
              <a:tr h="1968380">
                <a:tc>
                  <a:txBody>
                    <a:bodyPr/>
                    <a:lstStyle/>
                    <a:p>
                      <a:endParaRPr lang="pt-BR" dirty="0"/>
                    </a:p>
                  </a:txBody>
                  <a:tcPr/>
                </a:tc>
                <a:tc>
                  <a:txBody>
                    <a:bodyPr/>
                    <a:lstStyle/>
                    <a:p>
                      <a:pPr algn="ctr"/>
                      <a:r>
                        <a:rPr lang="pt-BR" sz="2000" b="0" dirty="0">
                          <a:effectLst/>
                        </a:rPr>
                        <a:t>Mayara, 23 anos</a:t>
                      </a:r>
                    </a:p>
                  </a:txBody>
                  <a:tcPr marL="99060" marR="99060" anchor="ctr"/>
                </a:tc>
                <a:extLst>
                  <a:ext uri="{0D108BD9-81ED-4DB2-BD59-A6C34878D82A}">
                    <a16:rowId xmlns:a16="http://schemas.microsoft.com/office/drawing/2014/main" val="1957915819"/>
                  </a:ext>
                </a:extLst>
              </a:tr>
              <a:tr h="874424">
                <a:tc>
                  <a:txBody>
                    <a:bodyPr/>
                    <a:lstStyle/>
                    <a:p>
                      <a:r>
                        <a:rPr lang="pt-BR" dirty="0">
                          <a:effectLst/>
                        </a:rPr>
                        <a:t>Ocupação</a:t>
                      </a:r>
                    </a:p>
                  </a:txBody>
                  <a:tcPr marL="99060" marR="99060" anchor="ctr"/>
                </a:tc>
                <a:tc>
                  <a:txBody>
                    <a:bodyPr/>
                    <a:lstStyle/>
                    <a:p>
                      <a:r>
                        <a:rPr lang="pt-BR" dirty="0">
                          <a:effectLst/>
                        </a:rPr>
                        <a:t>Vendedora</a:t>
                      </a:r>
                    </a:p>
                  </a:txBody>
                  <a:tcPr marL="99060" marR="99060" anchor="ctr"/>
                </a:tc>
                <a:extLst>
                  <a:ext uri="{0D108BD9-81ED-4DB2-BD59-A6C34878D82A}">
                    <a16:rowId xmlns:a16="http://schemas.microsoft.com/office/drawing/2014/main" val="362252298"/>
                  </a:ext>
                </a:extLst>
              </a:tr>
              <a:tr h="506610">
                <a:tc>
                  <a:txBody>
                    <a:bodyPr/>
                    <a:lstStyle/>
                    <a:p>
                      <a:r>
                        <a:rPr lang="pt-BR" dirty="0">
                          <a:effectLst/>
                        </a:rPr>
                        <a:t>Aplicativos preferidos</a:t>
                      </a:r>
                    </a:p>
                  </a:txBody>
                  <a:tcPr marL="99060" marR="99060" anchor="ctr"/>
                </a:tc>
                <a:tc>
                  <a:txBody>
                    <a:bodyPr/>
                    <a:lstStyle/>
                    <a:p>
                      <a:r>
                        <a:rPr lang="pt-BR" dirty="0">
                          <a:effectLst/>
                        </a:rPr>
                        <a:t>Kindle, </a:t>
                      </a:r>
                      <a:r>
                        <a:rPr lang="pt-BR" dirty="0" err="1">
                          <a:effectLst/>
                        </a:rPr>
                        <a:t>Skeelo</a:t>
                      </a:r>
                      <a:r>
                        <a:rPr lang="pt-BR" dirty="0">
                          <a:effectLst/>
                        </a:rPr>
                        <a:t>, </a:t>
                      </a:r>
                      <a:r>
                        <a:rPr lang="pt-BR" dirty="0" err="1">
                          <a:effectLst/>
                        </a:rPr>
                        <a:t>Tiktok</a:t>
                      </a:r>
                      <a:r>
                        <a:rPr lang="pt-BR" dirty="0">
                          <a:effectLst/>
                        </a:rPr>
                        <a:t> e </a:t>
                      </a:r>
                      <a:r>
                        <a:rPr lang="pt-BR" dirty="0" err="1">
                          <a:effectLst/>
                        </a:rPr>
                        <a:t>Spotify</a:t>
                      </a:r>
                      <a:endParaRPr lang="pt-BR" dirty="0">
                        <a:effectLst/>
                      </a:endParaRPr>
                    </a:p>
                  </a:txBody>
                  <a:tcPr marL="99060" marR="99060" anchor="ctr"/>
                </a:tc>
                <a:extLst>
                  <a:ext uri="{0D108BD9-81ED-4DB2-BD59-A6C34878D82A}">
                    <a16:rowId xmlns:a16="http://schemas.microsoft.com/office/drawing/2014/main" val="635270519"/>
                  </a:ext>
                </a:extLst>
              </a:tr>
              <a:tr h="1249180">
                <a:tc>
                  <a:txBody>
                    <a:bodyPr/>
                    <a:lstStyle/>
                    <a:p>
                      <a:r>
                        <a:rPr lang="pt-BR" dirty="0">
                          <a:effectLst/>
                        </a:rPr>
                        <a:t>Motivações</a:t>
                      </a:r>
                    </a:p>
                  </a:txBody>
                  <a:tcPr marL="99060" marR="99060" anchor="ctr"/>
                </a:tc>
                <a:tc>
                  <a:txBody>
                    <a:bodyPr/>
                    <a:lstStyle/>
                    <a:p>
                      <a:r>
                        <a:rPr lang="pt-BR" dirty="0">
                          <a:effectLst/>
                        </a:rPr>
                        <a:t>Abrir sua própria livraria</a:t>
                      </a:r>
                    </a:p>
                  </a:txBody>
                  <a:tcPr marL="99060" marR="99060" anchor="ctr"/>
                </a:tc>
                <a:extLst>
                  <a:ext uri="{0D108BD9-81ED-4DB2-BD59-A6C34878D82A}">
                    <a16:rowId xmlns:a16="http://schemas.microsoft.com/office/drawing/2014/main" val="1546014770"/>
                  </a:ext>
                </a:extLst>
              </a:tr>
              <a:tr h="874424">
                <a:tc>
                  <a:txBody>
                    <a:bodyPr/>
                    <a:lstStyle/>
                    <a:p>
                      <a:r>
                        <a:rPr lang="pt-BR" dirty="0">
                          <a:effectLst/>
                        </a:rPr>
                        <a:t>Seus Hobbies</a:t>
                      </a:r>
                    </a:p>
                  </a:txBody>
                  <a:tcPr marL="99060" marR="99060" anchor="ctr"/>
                </a:tc>
                <a:tc>
                  <a:txBody>
                    <a:bodyPr/>
                    <a:lstStyle/>
                    <a:p>
                      <a:r>
                        <a:rPr lang="pt-BR" dirty="0">
                          <a:effectLst/>
                        </a:rPr>
                        <a:t>Ler livros sobre ficção e suspense</a:t>
                      </a:r>
                    </a:p>
                  </a:txBody>
                  <a:tcPr marL="99060" marR="99060" anchor="ctr"/>
                </a:tc>
                <a:extLst>
                  <a:ext uri="{0D108BD9-81ED-4DB2-BD59-A6C34878D82A}">
                    <a16:rowId xmlns:a16="http://schemas.microsoft.com/office/drawing/2014/main" val="199921587"/>
                  </a:ext>
                </a:extLst>
              </a:tr>
              <a:tr h="874424">
                <a:tc>
                  <a:txBody>
                    <a:bodyPr/>
                    <a:lstStyle/>
                    <a:p>
                      <a:r>
                        <a:rPr lang="pt-BR" sz="1800" b="0" i="0" kern="1200" dirty="0">
                          <a:solidFill>
                            <a:schemeClr val="tx1"/>
                          </a:solidFill>
                          <a:effectLst/>
                          <a:latin typeface="+mn-lt"/>
                          <a:ea typeface="+mn-ea"/>
                          <a:cs typeface="+mn-cs"/>
                        </a:rPr>
                        <a:t>Frustrações</a:t>
                      </a:r>
                      <a:endParaRPr lang="pt-BR" dirty="0"/>
                    </a:p>
                  </a:txBody>
                  <a:tcPr/>
                </a:tc>
                <a:tc>
                  <a:txBody>
                    <a:bodyPr/>
                    <a:lstStyle/>
                    <a:p>
                      <a:r>
                        <a:rPr lang="pt-BR" dirty="0">
                          <a:effectLst/>
                        </a:rPr>
                        <a:t>Não ter muito conhecimento tecnológico e sobre finanças para realizar seu sonho</a:t>
                      </a:r>
                    </a:p>
                  </a:txBody>
                  <a:tcPr marL="99060" marR="99060" anchor="ctr"/>
                </a:tc>
                <a:extLst>
                  <a:ext uri="{0D108BD9-81ED-4DB2-BD59-A6C34878D82A}">
                    <a16:rowId xmlns:a16="http://schemas.microsoft.com/office/drawing/2014/main" val="438618137"/>
                  </a:ext>
                </a:extLst>
              </a:tr>
            </a:tbl>
          </a:graphicData>
        </a:graphic>
      </p:graphicFrame>
      <p:pic>
        <p:nvPicPr>
          <p:cNvPr id="23" name="Imagem 22" descr="Rosto de homem sorrindo&#10;&#10;Descrição gerada automaticamente">
            <a:extLst>
              <a:ext uri="{FF2B5EF4-FFF2-40B4-BE49-F238E27FC236}">
                <a16:creationId xmlns:a16="http://schemas.microsoft.com/office/drawing/2014/main" id="{81F6AA58-35F7-1EF8-781F-2AE8968D2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4" y="1222062"/>
            <a:ext cx="1909758" cy="1913038"/>
          </a:xfrm>
          <a:prstGeom prst="rect">
            <a:avLst/>
          </a:prstGeom>
          <a:ln>
            <a:solidFill>
              <a:schemeClr val="accent2">
                <a:lumMod val="50000"/>
              </a:schemeClr>
            </a:solidFill>
          </a:ln>
        </p:spPr>
        <p:style>
          <a:lnRef idx="2">
            <a:schemeClr val="accent2"/>
          </a:lnRef>
          <a:fillRef idx="1">
            <a:schemeClr val="lt1"/>
          </a:fillRef>
          <a:effectRef idx="0">
            <a:schemeClr val="accent2"/>
          </a:effectRef>
          <a:fontRef idx="minor">
            <a:schemeClr val="dk1"/>
          </a:fontRef>
        </p:style>
      </p:pic>
      <p:pic>
        <p:nvPicPr>
          <p:cNvPr id="25" name="Imagem 24" descr="Mulher de cabelos longos sorrindo&#10;&#10;Descrição gerada automaticamente">
            <a:extLst>
              <a:ext uri="{FF2B5EF4-FFF2-40B4-BE49-F238E27FC236}">
                <a16:creationId xmlns:a16="http://schemas.microsoft.com/office/drawing/2014/main" id="{7D2FBA86-5D2A-BB46-5278-FF3CF13580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3356" y="1222062"/>
            <a:ext cx="1913038" cy="1913038"/>
          </a:xfrm>
          <a:prstGeom prst="rect">
            <a:avLst/>
          </a:prstGeom>
          <a:ln>
            <a:solidFill>
              <a:schemeClr val="accent2">
                <a:lumMod val="50000"/>
              </a:schemeClr>
            </a:solidFill>
          </a:ln>
        </p:spPr>
        <p:style>
          <a:lnRef idx="2">
            <a:schemeClr val="accent2"/>
          </a:lnRef>
          <a:fillRef idx="1">
            <a:schemeClr val="lt1"/>
          </a:fillRef>
          <a:effectRef idx="0">
            <a:schemeClr val="accent2"/>
          </a:effectRef>
          <a:fontRef idx="minor">
            <a:schemeClr val="dk1"/>
          </a:fontRef>
        </p:style>
      </p:pic>
      <p:pic>
        <p:nvPicPr>
          <p:cNvPr id="35" name="Graphic 13" descr="Usuário">
            <a:extLst>
              <a:ext uri="{FF2B5EF4-FFF2-40B4-BE49-F238E27FC236}">
                <a16:creationId xmlns:a16="http://schemas.microsoft.com/office/drawing/2014/main" id="{C7419A22-F075-4CBD-BC43-68FE64D6EFC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038438" y="0"/>
            <a:ext cx="1277786" cy="1277786"/>
          </a:xfrm>
          <a:prstGeom prst="rect">
            <a:avLst/>
          </a:prstGeom>
        </p:spPr>
      </p:pic>
      <p:graphicFrame>
        <p:nvGraphicFramePr>
          <p:cNvPr id="38" name="Tabela 38">
            <a:extLst>
              <a:ext uri="{FF2B5EF4-FFF2-40B4-BE49-F238E27FC236}">
                <a16:creationId xmlns:a16="http://schemas.microsoft.com/office/drawing/2014/main" id="{9673B1D5-681B-6B5F-B5A6-59627E4EBC08}"/>
              </a:ext>
            </a:extLst>
          </p:cNvPr>
          <p:cNvGraphicFramePr>
            <a:graphicFrameLocks noGrp="1"/>
          </p:cNvGraphicFramePr>
          <p:nvPr>
            <p:extLst>
              <p:ext uri="{D42A27DB-BD31-4B8C-83A1-F6EECF244321}">
                <p14:modId xmlns:p14="http://schemas.microsoft.com/office/powerpoint/2010/main" val="3197410830"/>
              </p:ext>
            </p:extLst>
          </p:nvPr>
        </p:nvGraphicFramePr>
        <p:xfrm>
          <a:off x="3" y="7569503"/>
          <a:ext cx="9256902" cy="3097209"/>
        </p:xfrm>
        <a:graphic>
          <a:graphicData uri="http://schemas.openxmlformats.org/drawingml/2006/table">
            <a:tbl>
              <a:tblPr firstRow="1" bandRow="1">
                <a:tableStyleId>{9D7B26C5-4107-4FEC-AEDC-1716B250A1EF}</a:tableStyleId>
              </a:tblPr>
              <a:tblGrid>
                <a:gridCol w="1201000">
                  <a:extLst>
                    <a:ext uri="{9D8B030D-6E8A-4147-A177-3AD203B41FA5}">
                      <a16:colId xmlns:a16="http://schemas.microsoft.com/office/drawing/2014/main" val="3259861120"/>
                    </a:ext>
                  </a:extLst>
                </a:gridCol>
                <a:gridCol w="4970268">
                  <a:extLst>
                    <a:ext uri="{9D8B030D-6E8A-4147-A177-3AD203B41FA5}">
                      <a16:colId xmlns:a16="http://schemas.microsoft.com/office/drawing/2014/main" val="3165532604"/>
                    </a:ext>
                  </a:extLst>
                </a:gridCol>
                <a:gridCol w="3085634">
                  <a:extLst>
                    <a:ext uri="{9D8B030D-6E8A-4147-A177-3AD203B41FA5}">
                      <a16:colId xmlns:a16="http://schemas.microsoft.com/office/drawing/2014/main" val="2923715697"/>
                    </a:ext>
                  </a:extLst>
                </a:gridCol>
              </a:tblGrid>
              <a:tr h="348387">
                <a:tc>
                  <a:txBody>
                    <a:bodyPr/>
                    <a:lstStyle/>
                    <a:p>
                      <a:r>
                        <a:rPr lang="pt-BR" dirty="0"/>
                        <a:t>EU COMO</a:t>
                      </a:r>
                    </a:p>
                  </a:txBody>
                  <a:tcPr/>
                </a:tc>
                <a:tc>
                  <a:txBody>
                    <a:bodyPr/>
                    <a:lstStyle/>
                    <a:p>
                      <a:pPr algn="ctr"/>
                      <a:r>
                        <a:rPr lang="pt-BR" dirty="0"/>
                        <a:t>QUERO/PRECISO</a:t>
                      </a:r>
                    </a:p>
                  </a:txBody>
                  <a:tcPr/>
                </a:tc>
                <a:tc>
                  <a:txBody>
                    <a:bodyPr/>
                    <a:lstStyle/>
                    <a:p>
                      <a:pPr algn="ctr"/>
                      <a:r>
                        <a:rPr lang="pt-BR" dirty="0"/>
                        <a:t>MOTIVO/VALOR</a:t>
                      </a:r>
                    </a:p>
                  </a:txBody>
                  <a:tcPr/>
                </a:tc>
                <a:extLst>
                  <a:ext uri="{0D108BD9-81ED-4DB2-BD59-A6C34878D82A}">
                    <a16:rowId xmlns:a16="http://schemas.microsoft.com/office/drawing/2014/main" val="2222592069"/>
                  </a:ext>
                </a:extLst>
              </a:tr>
              <a:tr h="609677">
                <a:tc>
                  <a:txBody>
                    <a:bodyPr/>
                    <a:lstStyle/>
                    <a:p>
                      <a:r>
                        <a:rPr lang="pt-BR" dirty="0"/>
                        <a:t>USUÁRIO</a:t>
                      </a:r>
                    </a:p>
                  </a:txBody>
                  <a:tcPr/>
                </a:tc>
                <a:tc>
                  <a:txBody>
                    <a:bodyPr/>
                    <a:lstStyle/>
                    <a:p>
                      <a:r>
                        <a:rPr lang="pt-BR" dirty="0">
                          <a:effectLst/>
                        </a:rPr>
                        <a:t>Facilitar controle de contas, no dia a dia</a:t>
                      </a:r>
                    </a:p>
                  </a:txBody>
                  <a:tcPr marL="99060" marR="99060" anchor="ctr"/>
                </a:tc>
                <a:tc>
                  <a:txBody>
                    <a:bodyPr/>
                    <a:lstStyle/>
                    <a:p>
                      <a:r>
                        <a:rPr lang="pt-BR" dirty="0">
                          <a:effectLst/>
                        </a:rPr>
                        <a:t>Obter detalhamento sobre as contas pagas durante o mês</a:t>
                      </a:r>
                    </a:p>
                  </a:txBody>
                  <a:tcPr marL="99060" marR="99060" anchor="ctr"/>
                </a:tc>
                <a:extLst>
                  <a:ext uri="{0D108BD9-81ED-4DB2-BD59-A6C34878D82A}">
                    <a16:rowId xmlns:a16="http://schemas.microsoft.com/office/drawing/2014/main" val="83913677"/>
                  </a:ext>
                </a:extLst>
              </a:tr>
              <a:tr h="801370">
                <a:tc>
                  <a:txBody>
                    <a:bodyPr/>
                    <a:lstStyle/>
                    <a:p>
                      <a:r>
                        <a:rPr lang="pt-BR" dirty="0"/>
                        <a:t>USUÁRIO</a:t>
                      </a:r>
                    </a:p>
                  </a:txBody>
                  <a:tcPr/>
                </a:tc>
                <a:tc>
                  <a:txBody>
                    <a:bodyPr/>
                    <a:lstStyle/>
                    <a:p>
                      <a:r>
                        <a:rPr lang="pt-BR" dirty="0">
                          <a:effectLst/>
                        </a:rPr>
                        <a:t>Monitorar qual valor está sendo gasto com reinvestimentos</a:t>
                      </a:r>
                    </a:p>
                  </a:txBody>
                  <a:tcPr marL="99060" marR="99060" anchor="ctr"/>
                </a:tc>
                <a:tc>
                  <a:txBody>
                    <a:bodyPr/>
                    <a:lstStyle/>
                    <a:p>
                      <a:r>
                        <a:rPr lang="pt-BR" dirty="0"/>
                        <a:t>Poder controlar melhor meus investimentos</a:t>
                      </a:r>
                    </a:p>
                  </a:txBody>
                  <a:tcPr/>
                </a:tc>
                <a:extLst>
                  <a:ext uri="{0D108BD9-81ED-4DB2-BD59-A6C34878D82A}">
                    <a16:rowId xmlns:a16="http://schemas.microsoft.com/office/drawing/2014/main" val="4169578922"/>
                  </a:ext>
                </a:extLst>
              </a:tr>
              <a:tr h="924239">
                <a:tc>
                  <a:txBody>
                    <a:bodyPr/>
                    <a:lstStyle/>
                    <a:p>
                      <a:r>
                        <a:rPr lang="pt-BR" dirty="0"/>
                        <a:t>USUÁRIO</a:t>
                      </a:r>
                    </a:p>
                  </a:txBody>
                  <a:tcPr/>
                </a:tc>
                <a:tc>
                  <a:txBody>
                    <a:bodyPr/>
                    <a:lstStyle/>
                    <a:p>
                      <a:r>
                        <a:rPr lang="pt-BR" dirty="0">
                          <a:effectLst/>
                        </a:rPr>
                        <a:t>Exibir alertas financeiros</a:t>
                      </a:r>
                    </a:p>
                  </a:txBody>
                  <a:tcPr marL="99060" marR="99060" anchor="ctr"/>
                </a:tc>
                <a:tc>
                  <a:txBody>
                    <a:bodyPr/>
                    <a:lstStyle/>
                    <a:p>
                      <a:r>
                        <a:rPr lang="pt-BR" dirty="0">
                          <a:effectLst/>
                        </a:rPr>
                        <a:t>Evitar declínio financeiro do meu negócio</a:t>
                      </a:r>
                    </a:p>
                  </a:txBody>
                  <a:tcPr marL="99060" marR="99060" anchor="ctr"/>
                </a:tc>
                <a:extLst>
                  <a:ext uri="{0D108BD9-81ED-4DB2-BD59-A6C34878D82A}">
                    <a16:rowId xmlns:a16="http://schemas.microsoft.com/office/drawing/2014/main" val="1697629447"/>
                  </a:ext>
                </a:extLst>
              </a:tr>
              <a:tr h="348387">
                <a:tc>
                  <a:txBody>
                    <a:bodyPr/>
                    <a:lstStyle/>
                    <a:p>
                      <a:endParaRPr lang="pt-BR" dirty="0"/>
                    </a:p>
                  </a:txBody>
                  <a:tcPr/>
                </a:tc>
                <a:tc>
                  <a:txBody>
                    <a:bodyPr/>
                    <a:lstStyle/>
                    <a:p>
                      <a:endParaRPr lang="pt-BR" dirty="0">
                        <a:effectLst/>
                      </a:endParaRPr>
                    </a:p>
                  </a:txBody>
                  <a:tcPr marL="99060" marR="99060" anchor="ctr"/>
                </a:tc>
                <a:tc>
                  <a:txBody>
                    <a:bodyPr/>
                    <a:lstStyle/>
                    <a:p>
                      <a:endParaRPr lang="pt-BR" dirty="0"/>
                    </a:p>
                  </a:txBody>
                  <a:tcPr/>
                </a:tc>
                <a:extLst>
                  <a:ext uri="{0D108BD9-81ED-4DB2-BD59-A6C34878D82A}">
                    <a16:rowId xmlns:a16="http://schemas.microsoft.com/office/drawing/2014/main" val="3334511411"/>
                  </a:ext>
                </a:extLst>
              </a:tr>
            </a:tbl>
          </a:graphicData>
        </a:graphic>
      </p:graphicFrame>
      <p:graphicFrame>
        <p:nvGraphicFramePr>
          <p:cNvPr id="39" name="Tabela 38">
            <a:extLst>
              <a:ext uri="{FF2B5EF4-FFF2-40B4-BE49-F238E27FC236}">
                <a16:creationId xmlns:a16="http://schemas.microsoft.com/office/drawing/2014/main" id="{13C21EF2-BC11-6A2F-A10A-501CC9CBF0B8}"/>
              </a:ext>
            </a:extLst>
          </p:cNvPr>
          <p:cNvGraphicFramePr>
            <a:graphicFrameLocks noGrp="1"/>
          </p:cNvGraphicFramePr>
          <p:nvPr>
            <p:extLst>
              <p:ext uri="{D42A27DB-BD31-4B8C-83A1-F6EECF244321}">
                <p14:modId xmlns:p14="http://schemas.microsoft.com/office/powerpoint/2010/main" val="2554466671"/>
              </p:ext>
            </p:extLst>
          </p:nvPr>
        </p:nvGraphicFramePr>
        <p:xfrm>
          <a:off x="9285131" y="7569503"/>
          <a:ext cx="9002860" cy="3368450"/>
        </p:xfrm>
        <a:graphic>
          <a:graphicData uri="http://schemas.openxmlformats.org/drawingml/2006/table">
            <a:tbl>
              <a:tblPr firstRow="1" bandRow="1">
                <a:tableStyleId>{9D7B26C5-4107-4FEC-AEDC-1716B250A1EF}</a:tableStyleId>
              </a:tblPr>
              <a:tblGrid>
                <a:gridCol w="1155406">
                  <a:extLst>
                    <a:ext uri="{9D8B030D-6E8A-4147-A177-3AD203B41FA5}">
                      <a16:colId xmlns:a16="http://schemas.microsoft.com/office/drawing/2014/main" val="3259861120"/>
                    </a:ext>
                  </a:extLst>
                </a:gridCol>
                <a:gridCol w="4084935">
                  <a:extLst>
                    <a:ext uri="{9D8B030D-6E8A-4147-A177-3AD203B41FA5}">
                      <a16:colId xmlns:a16="http://schemas.microsoft.com/office/drawing/2014/main" val="3165532604"/>
                    </a:ext>
                  </a:extLst>
                </a:gridCol>
                <a:gridCol w="3762519">
                  <a:extLst>
                    <a:ext uri="{9D8B030D-6E8A-4147-A177-3AD203B41FA5}">
                      <a16:colId xmlns:a16="http://schemas.microsoft.com/office/drawing/2014/main" val="2923715697"/>
                    </a:ext>
                  </a:extLst>
                </a:gridCol>
              </a:tblGrid>
              <a:tr h="311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EU COMO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dirty="0"/>
                        <a:t>QUERO/PRECISO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dirty="0"/>
                        <a:t>MOTIVO/VALOR</a:t>
                      </a:r>
                    </a:p>
                  </a:txBody>
                  <a:tcPr/>
                </a:tc>
                <a:extLst>
                  <a:ext uri="{0D108BD9-81ED-4DB2-BD59-A6C34878D82A}">
                    <a16:rowId xmlns:a16="http://schemas.microsoft.com/office/drawing/2014/main" val="2222592069"/>
                  </a:ext>
                </a:extLst>
              </a:tr>
              <a:tr h="507926">
                <a:tc>
                  <a:txBody>
                    <a:bodyPr/>
                    <a:lstStyle/>
                    <a:p>
                      <a:r>
                        <a:rPr lang="pt-BR" dirty="0"/>
                        <a:t>USUÁRIO</a:t>
                      </a:r>
                    </a:p>
                  </a:txBody>
                  <a:tcPr/>
                </a:tc>
                <a:tc>
                  <a:txBody>
                    <a:bodyPr/>
                    <a:lstStyle/>
                    <a:p>
                      <a:pPr algn="l"/>
                      <a:r>
                        <a:rPr lang="pt-BR" dirty="0">
                          <a:effectLst/>
                        </a:rPr>
                        <a:t>Uma ferramenta acessível financeiramente para organizar despesas</a:t>
                      </a:r>
                    </a:p>
                  </a:txBody>
                  <a:tcPr marL="99060" marR="99060" anchor="ctr"/>
                </a:tc>
                <a:tc>
                  <a:txBody>
                    <a:bodyPr/>
                    <a:lstStyle/>
                    <a:p>
                      <a:pPr algn="l"/>
                      <a:r>
                        <a:rPr lang="pt-BR" dirty="0">
                          <a:effectLst/>
                        </a:rPr>
                        <a:t>Abrir minha própria livraria e realizar meu sonho</a:t>
                      </a:r>
                    </a:p>
                  </a:txBody>
                  <a:tcPr marL="99060" marR="99060" anchor="ctr"/>
                </a:tc>
                <a:extLst>
                  <a:ext uri="{0D108BD9-81ED-4DB2-BD59-A6C34878D82A}">
                    <a16:rowId xmlns:a16="http://schemas.microsoft.com/office/drawing/2014/main" val="83913677"/>
                  </a:ext>
                </a:extLst>
              </a:tr>
              <a:tr h="795305">
                <a:tc>
                  <a:txBody>
                    <a:bodyPr/>
                    <a:lstStyle/>
                    <a:p>
                      <a:r>
                        <a:rPr lang="pt-BR" dirty="0"/>
                        <a:t>USUÁRIO</a:t>
                      </a:r>
                    </a:p>
                  </a:txBody>
                  <a:tcPr/>
                </a:tc>
                <a:tc>
                  <a:txBody>
                    <a:bodyPr/>
                    <a:lstStyle/>
                    <a:p>
                      <a:pPr lvl="0" algn="l"/>
                      <a:r>
                        <a:rPr lang="pt-BR" sz="1800" b="0" i="0" kern="1200" dirty="0">
                          <a:solidFill>
                            <a:schemeClr val="tx1"/>
                          </a:solidFill>
                          <a:effectLst/>
                          <a:latin typeface="+mn-lt"/>
                          <a:ea typeface="+mn-ea"/>
                          <a:cs typeface="+mn-cs"/>
                        </a:rPr>
                        <a:t>Um gráfico que mostre o desempenho do meu negócio</a:t>
                      </a:r>
                      <a:endParaRPr lang="pt-BR" dirty="0"/>
                    </a:p>
                  </a:txBody>
                  <a:tcPr/>
                </a:tc>
                <a:tc>
                  <a:txBody>
                    <a:bodyPr/>
                    <a:lstStyle/>
                    <a:p>
                      <a:pPr algn="l"/>
                      <a:r>
                        <a:rPr lang="pt-BR" dirty="0">
                          <a:effectLst/>
                        </a:rPr>
                        <a:t>Ter projeções de crescimento para minha livraria</a:t>
                      </a:r>
                    </a:p>
                  </a:txBody>
                  <a:tcPr marL="99060" marR="99060" anchor="ctr"/>
                </a:tc>
                <a:extLst>
                  <a:ext uri="{0D108BD9-81ED-4DB2-BD59-A6C34878D82A}">
                    <a16:rowId xmlns:a16="http://schemas.microsoft.com/office/drawing/2014/main" val="4169578922"/>
                  </a:ext>
                </a:extLst>
              </a:tr>
              <a:tr h="913383">
                <a:tc>
                  <a:txBody>
                    <a:bodyPr/>
                    <a:lstStyle/>
                    <a:p>
                      <a:pPr algn="l"/>
                      <a:r>
                        <a:rPr lang="pt-BR" dirty="0"/>
                        <a:t>USUÁRIO</a:t>
                      </a:r>
                    </a:p>
                  </a:txBody>
                  <a:tcPr/>
                </a:tc>
                <a:tc>
                  <a:txBody>
                    <a:bodyPr/>
                    <a:lstStyle/>
                    <a:p>
                      <a:r>
                        <a:rPr lang="pt-BR" dirty="0">
                          <a:effectLst/>
                        </a:rPr>
                        <a:t>Uma ferramenta que não exija muito conhecimento sobre contabilidade para ser utilizado</a:t>
                      </a:r>
                    </a:p>
                  </a:txBody>
                  <a:tcPr marL="99060" marR="99060" anchor="ctr"/>
                </a:tc>
                <a:tc>
                  <a:txBody>
                    <a:bodyPr/>
                    <a:lstStyle/>
                    <a:p>
                      <a:r>
                        <a:rPr lang="pt-BR" dirty="0">
                          <a:effectLst/>
                        </a:rPr>
                        <a:t>Conseguir organizar o financeiro da minha empresa de forma simples e intuitiva</a:t>
                      </a:r>
                    </a:p>
                  </a:txBody>
                  <a:tcPr marL="99060" marR="99060" anchor="ctr"/>
                </a:tc>
                <a:extLst>
                  <a:ext uri="{0D108BD9-81ED-4DB2-BD59-A6C34878D82A}">
                    <a16:rowId xmlns:a16="http://schemas.microsoft.com/office/drawing/2014/main" val="173807666"/>
                  </a:ext>
                </a:extLst>
              </a:tr>
              <a:tr h="652905">
                <a:tc>
                  <a:txBody>
                    <a:bodyPr/>
                    <a:lstStyle/>
                    <a:p>
                      <a:pPr algn="l"/>
                      <a:endParaRPr lang="pt-BR" dirty="0"/>
                    </a:p>
                  </a:txBody>
                  <a:tcPr/>
                </a:tc>
                <a:tc>
                  <a:txBody>
                    <a:bodyPr/>
                    <a:lstStyle/>
                    <a:p>
                      <a:endParaRPr lang="pt-BR" dirty="0">
                        <a:effectLst/>
                      </a:endParaRPr>
                    </a:p>
                  </a:txBody>
                  <a:tcPr marL="99060" marR="99060" anchor="ctr"/>
                </a:tc>
                <a:tc>
                  <a:txBody>
                    <a:bodyPr/>
                    <a:lstStyle/>
                    <a:p>
                      <a:endParaRPr lang="pt-BR" dirty="0"/>
                    </a:p>
                  </a:txBody>
                  <a:tcPr/>
                </a:tc>
                <a:extLst>
                  <a:ext uri="{0D108BD9-81ED-4DB2-BD59-A6C34878D82A}">
                    <a16:rowId xmlns:a16="http://schemas.microsoft.com/office/drawing/2014/main" val="2905877809"/>
                  </a:ext>
                </a:extLst>
              </a:tr>
            </a:tbl>
          </a:graphicData>
        </a:graphic>
      </p:graphicFrame>
    </p:spTree>
    <p:extLst>
      <p:ext uri="{BB962C8B-B14F-4D97-AF65-F5344CB8AC3E}">
        <p14:creationId xmlns:p14="http://schemas.microsoft.com/office/powerpoint/2010/main" val="396000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E83E1D6-B0C6-A1FE-1DB3-265077378919}"/>
              </a:ext>
            </a:extLst>
          </p:cNvPr>
          <p:cNvSpPr/>
          <p:nvPr/>
        </p:nvSpPr>
        <p:spPr>
          <a:xfrm>
            <a:off x="0" y="1"/>
            <a:ext cx="18288000" cy="1297858"/>
          </a:xfrm>
          <a:prstGeom prst="rect">
            <a:avLst/>
          </a:prstGeom>
          <a:solidFill>
            <a:srgbClr val="4714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spcAft>
                <a:spcPts val="600"/>
              </a:spcAft>
            </a:pPr>
            <a:r>
              <a:rPr lang="pt-BR" sz="7200" b="1"/>
              <a:t>Principais Funcionalidades</a:t>
            </a:r>
            <a:endParaRPr lang="en-US" sz="7200" kern="1200" dirty="0">
              <a:solidFill>
                <a:srgbClr val="FFFFFF"/>
              </a:solidFill>
              <a:latin typeface="+mj-lt"/>
              <a:ea typeface="+mj-ea"/>
              <a:cs typeface="Calibri"/>
            </a:endParaRPr>
          </a:p>
        </p:txBody>
      </p:sp>
      <p:sp>
        <p:nvSpPr>
          <p:cNvPr id="4" name="CaixaDeTexto 3">
            <a:extLst>
              <a:ext uri="{FF2B5EF4-FFF2-40B4-BE49-F238E27FC236}">
                <a16:creationId xmlns:a16="http://schemas.microsoft.com/office/drawing/2014/main" id="{E8ABA7D7-2452-C82D-0BD3-A698803B28C0}"/>
              </a:ext>
            </a:extLst>
          </p:cNvPr>
          <p:cNvSpPr txBox="1"/>
          <p:nvPr/>
        </p:nvSpPr>
        <p:spPr>
          <a:xfrm>
            <a:off x="0" y="1867437"/>
            <a:ext cx="16433442" cy="6488828"/>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pt-BR" sz="2800" b="0" i="0" dirty="0">
                <a:solidFill>
                  <a:srgbClr val="1F2328"/>
                </a:solidFill>
                <a:effectLst/>
              </a:rPr>
              <a:t>Apresentar menus de navegação rápida e intuitiva, além de uma interface organizada e de fácil usabilidade;</a:t>
            </a:r>
          </a:p>
          <a:p>
            <a:pPr marL="457200" indent="-457200" algn="just">
              <a:lnSpc>
                <a:spcPct val="150000"/>
              </a:lnSpc>
              <a:buFont typeface="Arial" panose="020B0604020202020204" pitchFamily="34" charset="0"/>
              <a:buChar char="•"/>
            </a:pPr>
            <a:r>
              <a:rPr lang="pt-BR" sz="2800" dirty="0">
                <a:solidFill>
                  <a:srgbClr val="1F2328"/>
                </a:solidFill>
                <a:ea typeface="+mn-lt"/>
                <a:cs typeface="+mn-lt"/>
              </a:rPr>
              <a:t>Permitir que os usuários cadastrem, visualizem e alterem e excluam informações;</a:t>
            </a:r>
            <a:endParaRPr lang="pt-BR" sz="2800" dirty="0">
              <a:ea typeface="+mn-lt"/>
              <a:cs typeface="+mn-lt"/>
            </a:endParaRPr>
          </a:p>
          <a:p>
            <a:pPr marL="457200" indent="-457200" algn="just">
              <a:lnSpc>
                <a:spcPct val="150000"/>
              </a:lnSpc>
              <a:buFont typeface="Arial" panose="020B0604020202020204" pitchFamily="34" charset="0"/>
              <a:buChar char="•"/>
            </a:pPr>
            <a:r>
              <a:rPr lang="pt-BR" sz="2800" dirty="0">
                <a:solidFill>
                  <a:srgbClr val="1F2328"/>
                </a:solidFill>
              </a:rPr>
              <a:t>Exibir</a:t>
            </a:r>
            <a:r>
              <a:rPr lang="pt-BR" sz="2800" b="0" i="0" dirty="0">
                <a:solidFill>
                  <a:srgbClr val="1F2328"/>
                </a:solidFill>
                <a:effectLst/>
              </a:rPr>
              <a:t> um gráfico de desempenho da empresa;</a:t>
            </a:r>
          </a:p>
          <a:p>
            <a:pPr marL="457200" indent="-457200" algn="just">
              <a:lnSpc>
                <a:spcPct val="150000"/>
              </a:lnSpc>
              <a:buFont typeface="Arial" panose="020B0604020202020204" pitchFamily="34" charset="0"/>
              <a:buChar char="•"/>
            </a:pPr>
            <a:r>
              <a:rPr lang="pt-BR" sz="2800" dirty="0">
                <a:solidFill>
                  <a:srgbClr val="1F2328"/>
                </a:solidFill>
              </a:rPr>
              <a:t>Exibir renda livre para reinvestimentos;</a:t>
            </a:r>
          </a:p>
          <a:p>
            <a:pPr marL="457200" indent="-457200" algn="just">
              <a:lnSpc>
                <a:spcPct val="150000"/>
              </a:lnSpc>
              <a:buFont typeface="Arial" panose="020B0604020202020204" pitchFamily="34" charset="0"/>
              <a:buChar char="•"/>
            </a:pPr>
            <a:r>
              <a:rPr lang="pt-BR" sz="2800" b="0" i="0" dirty="0">
                <a:solidFill>
                  <a:schemeClr val="tx1">
                    <a:lumMod val="85000"/>
                    <a:lumOff val="15000"/>
                  </a:schemeClr>
                </a:solidFill>
                <a:effectLst/>
              </a:rPr>
              <a:t>Exibir alertas financeiros informativos para o usuário;</a:t>
            </a:r>
            <a:endParaRPr lang="pt-BR" sz="2800" b="0" i="0" dirty="0">
              <a:solidFill>
                <a:srgbClr val="1F2328"/>
              </a:solidFill>
              <a:effectLst/>
            </a:endParaRPr>
          </a:p>
          <a:p>
            <a:pPr marL="457200" indent="-457200" algn="just">
              <a:lnSpc>
                <a:spcPct val="150000"/>
              </a:lnSpc>
              <a:buFont typeface="Arial" panose="020B0604020202020204" pitchFamily="34" charset="0"/>
              <a:buChar char="•"/>
            </a:pPr>
            <a:r>
              <a:rPr lang="pt-BR" sz="2800" dirty="0">
                <a:solidFill>
                  <a:schemeClr val="tx1">
                    <a:lumMod val="85000"/>
                    <a:lumOff val="15000"/>
                  </a:schemeClr>
                </a:solidFill>
              </a:rPr>
              <a:t>C</a:t>
            </a:r>
            <a:r>
              <a:rPr lang="pt-BR" sz="2800" b="0" i="0" dirty="0">
                <a:solidFill>
                  <a:schemeClr val="tx1">
                    <a:lumMod val="85000"/>
                    <a:lumOff val="15000"/>
                  </a:schemeClr>
                </a:solidFill>
                <a:effectLst/>
              </a:rPr>
              <a:t>apacidade de monitorar o fluxo de caixa da empresa, incluindo o registro de receitas, despesas e saldos bancários;</a:t>
            </a:r>
            <a:endParaRPr lang="pt-BR" sz="2800" b="0" i="0" dirty="0">
              <a:solidFill>
                <a:schemeClr val="tx1">
                  <a:lumMod val="85000"/>
                  <a:lumOff val="15000"/>
                </a:schemeClr>
              </a:solidFill>
              <a:effectLst/>
              <a:ea typeface="+mn-lt"/>
              <a:cs typeface="+mn-lt"/>
            </a:endParaRPr>
          </a:p>
          <a:p>
            <a:pPr marL="457200" indent="-457200" algn="just">
              <a:lnSpc>
                <a:spcPct val="150000"/>
              </a:lnSpc>
              <a:buFont typeface="Arial" panose="020B0604020202020204" pitchFamily="34" charset="0"/>
              <a:buChar char="•"/>
            </a:pPr>
            <a:r>
              <a:rPr lang="pt-BR" sz="2800" dirty="0">
                <a:solidFill>
                  <a:srgbClr val="1F2328"/>
                </a:solidFill>
              </a:rPr>
              <a:t>C</a:t>
            </a:r>
            <a:r>
              <a:rPr lang="pt-BR" sz="2800" b="0" i="0" dirty="0">
                <a:solidFill>
                  <a:srgbClr val="1F2328"/>
                </a:solidFill>
                <a:effectLst/>
              </a:rPr>
              <a:t>apacidade de registrar e controlar contas a pagar e receber; </a:t>
            </a:r>
          </a:p>
          <a:p>
            <a:pPr marL="457200" indent="-457200" algn="just">
              <a:lnSpc>
                <a:spcPct val="150000"/>
              </a:lnSpc>
              <a:buFont typeface="Arial" panose="020B0604020202020204" pitchFamily="34" charset="0"/>
              <a:buChar char="•"/>
            </a:pPr>
            <a:r>
              <a:rPr lang="pt-BR" sz="2800" dirty="0">
                <a:solidFill>
                  <a:schemeClr val="tx1">
                    <a:lumMod val="85000"/>
                    <a:lumOff val="15000"/>
                  </a:schemeClr>
                </a:solidFill>
              </a:rPr>
              <a:t>I</a:t>
            </a:r>
            <a:r>
              <a:rPr lang="pt-BR" sz="2800" b="0" i="0" dirty="0">
                <a:solidFill>
                  <a:schemeClr val="tx1">
                    <a:lumMod val="85000"/>
                    <a:lumOff val="15000"/>
                  </a:schemeClr>
                </a:solidFill>
                <a:effectLst/>
              </a:rPr>
              <a:t>nformações sobre margem de lucro de produtos e/ou serviços;</a:t>
            </a:r>
          </a:p>
          <a:p>
            <a:pPr marL="457200" indent="-457200" algn="just">
              <a:lnSpc>
                <a:spcPct val="150000"/>
              </a:lnSpc>
              <a:buFont typeface="Arial" panose="020B0604020202020204" pitchFamily="34" charset="0"/>
              <a:buChar char="•"/>
            </a:pPr>
            <a:r>
              <a:rPr lang="pt-BR" sz="2800" dirty="0">
                <a:solidFill>
                  <a:schemeClr val="tx1">
                    <a:lumMod val="85000"/>
                    <a:lumOff val="15000"/>
                  </a:schemeClr>
                </a:solidFill>
                <a:ea typeface="+mn-lt"/>
                <a:cs typeface="+mn-lt"/>
              </a:rPr>
              <a:t>Exibir gastos que foram quitados e os que estão pendentes.</a:t>
            </a:r>
          </a:p>
        </p:txBody>
      </p:sp>
      <p:pic>
        <p:nvPicPr>
          <p:cNvPr id="3" name="Imagem 2" descr="Logotipo, nome da empresa&#10;&#10;Descrição gerada automaticamente">
            <a:extLst>
              <a:ext uri="{FF2B5EF4-FFF2-40B4-BE49-F238E27FC236}">
                <a16:creationId xmlns:a16="http://schemas.microsoft.com/office/drawing/2014/main" id="{298E48A7-FD9C-D0D4-B032-9F06E871B271}"/>
              </a:ext>
            </a:extLst>
          </p:cNvPr>
          <p:cNvPicPr>
            <a:picLocks noChangeAspect="1"/>
          </p:cNvPicPr>
          <p:nvPr/>
        </p:nvPicPr>
        <p:blipFill>
          <a:blip r:embed="rId2"/>
          <a:stretch>
            <a:fillRect/>
          </a:stretch>
        </p:blipFill>
        <p:spPr>
          <a:xfrm>
            <a:off x="126362" y="8496300"/>
            <a:ext cx="1410036" cy="1615374"/>
          </a:xfrm>
          <a:prstGeom prst="rect">
            <a:avLst/>
          </a:prstGeom>
        </p:spPr>
      </p:pic>
      <p:pic>
        <p:nvPicPr>
          <p:cNvPr id="15" name="Imagem 14" descr="Ícone&#10;&#10;Descrição gerada automaticamente">
            <a:extLst>
              <a:ext uri="{FF2B5EF4-FFF2-40B4-BE49-F238E27FC236}">
                <a16:creationId xmlns:a16="http://schemas.microsoft.com/office/drawing/2014/main" id="{FE5473A0-C4AD-2124-2051-1CD07EEDF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9045" y="7511868"/>
            <a:ext cx="2506821" cy="2506821"/>
          </a:xfrm>
          <a:prstGeom prst="rect">
            <a:avLst/>
          </a:prstGeom>
        </p:spPr>
      </p:pic>
    </p:spTree>
    <p:extLst>
      <p:ext uri="{BB962C8B-B14F-4D97-AF65-F5344CB8AC3E}">
        <p14:creationId xmlns:p14="http://schemas.microsoft.com/office/powerpoint/2010/main" val="23499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415472" y="109181"/>
            <a:ext cx="2289292" cy="622687"/>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3800" dirty="0">
              <a:latin typeface="+mj-lt"/>
              <a:ea typeface="+mj-ea"/>
              <a:cs typeface="+mj-cs"/>
            </a:endParaRPr>
          </a:p>
        </p:txBody>
      </p:sp>
      <p:pic>
        <p:nvPicPr>
          <p:cNvPr id="2" name="Picture 2" descr="Logotipo, nome da empresa&#10;&#10;Descrição gerada automaticamente"/>
          <p:cNvPicPr>
            <a:picLocks noChangeAspect="1"/>
          </p:cNvPicPr>
          <p:nvPr/>
        </p:nvPicPr>
        <p:blipFill rotWithShape="1">
          <a:blip r:embed="rId2"/>
          <a:srcRect t="302" r="-2" b="-2"/>
          <a:stretch/>
        </p:blipFill>
        <p:spPr>
          <a:xfrm>
            <a:off x="9148763" y="1201003"/>
            <a:ext cx="9146477" cy="9175526"/>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4"/>
          <p:cNvSpPr txBox="1"/>
          <p:nvPr/>
        </p:nvSpPr>
        <p:spPr>
          <a:xfrm>
            <a:off x="9139238" y="5015865"/>
            <a:ext cx="9525" cy="217170"/>
          </a:xfrm>
          <a:prstGeom prst="rect">
            <a:avLst/>
          </a:prstGeom>
        </p:spPr>
        <p:txBody>
          <a:bodyPr lIns="0" tIns="0" rIns="0" bIns="0" rtlCol="0" anchor="t">
            <a:spAutoFit/>
          </a:bodyPr>
          <a:lstStyle/>
          <a:p>
            <a:pPr algn="ctr">
              <a:lnSpc>
                <a:spcPts val="1679"/>
              </a:lnSpc>
              <a:spcBef>
                <a:spcPct val="0"/>
              </a:spcBef>
            </a:pPr>
            <a:endParaRPr/>
          </a:p>
        </p:txBody>
      </p:sp>
      <p:pic>
        <p:nvPicPr>
          <p:cNvPr id="6" name="Imagem 5" descr="Logotipo, nome da empresa&#10;&#10;Descrição gerada automaticamente">
            <a:extLst>
              <a:ext uri="{FF2B5EF4-FFF2-40B4-BE49-F238E27FC236}">
                <a16:creationId xmlns:a16="http://schemas.microsoft.com/office/drawing/2014/main" id="{06DD8562-E33D-A473-1302-4A9B2C5BE4CA}"/>
              </a:ext>
            </a:extLst>
          </p:cNvPr>
          <p:cNvPicPr>
            <a:picLocks noChangeAspect="1"/>
          </p:cNvPicPr>
          <p:nvPr/>
        </p:nvPicPr>
        <p:blipFill>
          <a:blip r:embed="rId3"/>
          <a:stretch>
            <a:fillRect/>
          </a:stretch>
        </p:blipFill>
        <p:spPr>
          <a:xfrm>
            <a:off x="73297" y="9039137"/>
            <a:ext cx="1020050" cy="1168596"/>
          </a:xfrm>
          <a:prstGeom prst="rect">
            <a:avLst/>
          </a:prstGeom>
        </p:spPr>
      </p:pic>
      <p:sp>
        <p:nvSpPr>
          <p:cNvPr id="8" name="Retângulo 7">
            <a:extLst>
              <a:ext uri="{FF2B5EF4-FFF2-40B4-BE49-F238E27FC236}">
                <a16:creationId xmlns:a16="http://schemas.microsoft.com/office/drawing/2014/main" id="{D3FD0E65-1A52-D0C3-2DBB-26B3789611E6}"/>
              </a:ext>
            </a:extLst>
          </p:cNvPr>
          <p:cNvSpPr/>
          <p:nvPr/>
        </p:nvSpPr>
        <p:spPr>
          <a:xfrm>
            <a:off x="0" y="0"/>
            <a:ext cx="18278476" cy="1867437"/>
          </a:xfrm>
          <a:prstGeom prst="rect">
            <a:avLst/>
          </a:prstGeom>
          <a:solidFill>
            <a:srgbClr val="47141E"/>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spcAft>
                <a:spcPts val="600"/>
              </a:spcAft>
            </a:pPr>
            <a:r>
              <a:rPr lang="en-US" sz="7200" b="1" dirty="0" err="1">
                <a:solidFill>
                  <a:srgbClr val="FFFFFF"/>
                </a:solidFill>
                <a:latin typeface="+mj-lt"/>
                <a:ea typeface="+mj-ea"/>
                <a:cs typeface="Calibri"/>
              </a:rPr>
              <a:t>Conclusão</a:t>
            </a:r>
            <a:endParaRPr lang="en-US" sz="7200" b="1" dirty="0">
              <a:solidFill>
                <a:srgbClr val="FFFFFF"/>
              </a:solidFill>
              <a:latin typeface="+mj-lt"/>
              <a:ea typeface="+mj-ea"/>
              <a:cs typeface="Calibri"/>
            </a:endParaRPr>
          </a:p>
        </p:txBody>
      </p:sp>
      <p:sp>
        <p:nvSpPr>
          <p:cNvPr id="9" name="CaixaDeTexto 8">
            <a:extLst>
              <a:ext uri="{FF2B5EF4-FFF2-40B4-BE49-F238E27FC236}">
                <a16:creationId xmlns:a16="http://schemas.microsoft.com/office/drawing/2014/main" id="{4ACF9EC8-E880-AA4A-298D-BEF35ABF465D}"/>
              </a:ext>
            </a:extLst>
          </p:cNvPr>
          <p:cNvSpPr txBox="1"/>
          <p:nvPr/>
        </p:nvSpPr>
        <p:spPr>
          <a:xfrm>
            <a:off x="454498" y="2298830"/>
            <a:ext cx="8679977" cy="6740307"/>
          </a:xfrm>
          <a:prstGeom prst="rect">
            <a:avLst/>
          </a:prstGeom>
          <a:noFill/>
        </p:spPr>
        <p:txBody>
          <a:bodyPr wrap="square" rtlCol="0">
            <a:spAutoFit/>
          </a:bodyPr>
          <a:lstStyle/>
          <a:p>
            <a:pPr rtl="0"/>
            <a:r>
              <a:rPr lang="pt-BR" sz="2400" b="0" i="0" dirty="0">
                <a:solidFill>
                  <a:schemeClr val="tx1">
                    <a:lumMod val="85000"/>
                    <a:lumOff val="15000"/>
                  </a:schemeClr>
                </a:solidFill>
                <a:effectLst/>
              </a:rPr>
              <a:t>Em conclusão, este projeto tem como objetivo oferecer uma solução eficaz para um problema crucial enfrentado por muitas empresas: a falta de gestão financeira. </a:t>
            </a:r>
          </a:p>
          <a:p>
            <a:pPr rtl="0"/>
            <a:endParaRPr lang="pt-BR" sz="2400" dirty="0">
              <a:solidFill>
                <a:schemeClr val="tx1">
                  <a:lumMod val="85000"/>
                  <a:lumOff val="15000"/>
                </a:schemeClr>
              </a:solidFill>
            </a:endParaRPr>
          </a:p>
          <a:p>
            <a:pPr rtl="0"/>
            <a:r>
              <a:rPr lang="pt-BR" sz="2400" b="0" i="0" dirty="0">
                <a:solidFill>
                  <a:schemeClr val="tx1">
                    <a:lumMod val="85000"/>
                    <a:lumOff val="15000"/>
                  </a:schemeClr>
                </a:solidFill>
                <a:effectLst/>
              </a:rPr>
              <a:t>Acreditamos que nossa motivação para ajudar as pessoas a se organizarem melhor financeiramente, combinada com nossos objetivos de entregar um sistema de fácil usabilidade para qualquer pessoa, independentemente do nível de instrução financeira ou tecnológica, faz deste projeto uma proposta valiosa.</a:t>
            </a:r>
          </a:p>
          <a:p>
            <a:pPr rtl="0"/>
            <a:endParaRPr lang="pt-BR" sz="2400" dirty="0">
              <a:solidFill>
                <a:schemeClr val="tx1">
                  <a:lumMod val="85000"/>
                  <a:lumOff val="15000"/>
                </a:schemeClr>
              </a:solidFill>
            </a:endParaRPr>
          </a:p>
          <a:p>
            <a:pPr rtl="0"/>
            <a:r>
              <a:rPr lang="pt-BR" sz="2400" b="0" i="0" dirty="0">
                <a:solidFill>
                  <a:schemeClr val="tx1">
                    <a:lumMod val="85000"/>
                    <a:lumOff val="15000"/>
                  </a:schemeClr>
                </a:solidFill>
                <a:effectLst/>
              </a:rPr>
              <a:t>Além disso, a justificativa é reforçada pelo fato de que a falta de gestão financeira está entre os principais motivos de falência para pequenas empresas. </a:t>
            </a:r>
          </a:p>
          <a:p>
            <a:pPr rtl="0"/>
            <a:endParaRPr lang="pt-BR" sz="2400" dirty="0">
              <a:solidFill>
                <a:schemeClr val="tx1">
                  <a:lumMod val="85000"/>
                  <a:lumOff val="15000"/>
                </a:schemeClr>
              </a:solidFill>
            </a:endParaRPr>
          </a:p>
          <a:p>
            <a:pPr rtl="0"/>
            <a:r>
              <a:rPr lang="pt-BR" sz="2400" b="0" i="0" dirty="0">
                <a:solidFill>
                  <a:schemeClr val="tx1">
                    <a:lumMod val="85000"/>
                    <a:lumOff val="15000"/>
                  </a:schemeClr>
                </a:solidFill>
                <a:effectLst/>
              </a:rPr>
              <a:t>E, finalmente, acreditamos que nossas considerações éticas e preocupações com os impactos sociais de nossa solução, tornam este projeto socialmente responsável e benéfico para a sociedade em geral.</a:t>
            </a:r>
            <a:endParaRPr lang="pt-BR" sz="2400" b="1" i="0" dirty="0">
              <a:solidFill>
                <a:schemeClr val="tx1">
                  <a:lumMod val="85000"/>
                  <a:lumOff val="15000"/>
                </a:schemeClr>
              </a:solidFill>
              <a:effectLst/>
            </a:endParaRPr>
          </a:p>
        </p:txBody>
      </p:sp>
      <p:cxnSp>
        <p:nvCxnSpPr>
          <p:cNvPr id="13" name="Conector reto 12">
            <a:extLst>
              <a:ext uri="{FF2B5EF4-FFF2-40B4-BE49-F238E27FC236}">
                <a16:creationId xmlns:a16="http://schemas.microsoft.com/office/drawing/2014/main" id="{8C24DEF9-FDD1-7BE8-E972-5205C912348D}"/>
              </a:ext>
            </a:extLst>
          </p:cNvPr>
          <p:cNvCxnSpPr>
            <a:cxnSpLocks/>
          </p:cNvCxnSpPr>
          <p:nvPr/>
        </p:nvCxnSpPr>
        <p:spPr>
          <a:xfrm>
            <a:off x="10358651" y="1867437"/>
            <a:ext cx="7919825" cy="0"/>
          </a:xfrm>
          <a:prstGeom prst="line">
            <a:avLst/>
          </a:prstGeom>
          <a:ln w="57150">
            <a:solidFill>
              <a:srgbClr val="47141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36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A8DC20BE-2EE3-423E-8873-7E684D033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 y="0"/>
            <a:ext cx="18283428"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AA693EB7-865B-49B6-B0F4-7D3289D18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319511D-8951-4C0E-A98B-0B070288FE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3113131"/>
            <a:ext cx="18073095" cy="6139960"/>
            <a:chOff x="1" y="2075420"/>
            <a:chExt cx="12048729" cy="4093306"/>
          </a:xfrm>
        </p:grpSpPr>
        <p:sp>
          <p:nvSpPr>
            <p:cNvPr id="14" name="Oval 13">
              <a:extLst>
                <a:ext uri="{FF2B5EF4-FFF2-40B4-BE49-F238E27FC236}">
                  <a16:creationId xmlns:a16="http://schemas.microsoft.com/office/drawing/2014/main" id="{E94F28A5-172A-481A-818A-BEBB655CA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C84E780-BE3B-4240-9EA0-F435AE760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B59A592-D2CE-40BE-B3E1-1B8D16F67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99B7A38-17B0-4FB6-8DC2-568C4655A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FF4C7269-B196-486D-A47F-77BB23AAE9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D89A2E8-95F8-4827-9432-1AA7E8257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F3856C81-415E-484F-93E4-C329F454D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657219" y="1563908"/>
            <a:ext cx="4194692" cy="1066878"/>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C95D42B-FBF3-4C81-8FD4-CBED235411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889308" y="-1280992"/>
            <a:ext cx="822960" cy="549007"/>
            <a:chOff x="7029447" y="3514725"/>
            <a:chExt cx="1285875" cy="549007"/>
          </a:xfrm>
        </p:grpSpPr>
        <p:cxnSp>
          <p:nvCxnSpPr>
            <p:cNvPr id="24" name="Straight Connector 23">
              <a:extLst>
                <a:ext uri="{FF2B5EF4-FFF2-40B4-BE49-F238E27FC236}">
                  <a16:creationId xmlns:a16="http://schemas.microsoft.com/office/drawing/2014/main" id="{F9A2762D-96C8-43A9-8FB4-B893A422FD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0D8D0F-A2C7-4629-B042-A99DF4CD1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A066E0-8819-4B74-B577-4F86B6ACB3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6822E5-6B0C-4271-AAEB-6E5B9AB9B8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18639AD1-4D74-4424-B02C-50AAADBE06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815917" y="5660552"/>
            <a:ext cx="1928812" cy="549007"/>
            <a:chOff x="7029447" y="3514725"/>
            <a:chExt cx="1285875" cy="549007"/>
          </a:xfrm>
        </p:grpSpPr>
        <p:cxnSp>
          <p:nvCxnSpPr>
            <p:cNvPr id="30" name="Straight Connector 29">
              <a:extLst>
                <a:ext uri="{FF2B5EF4-FFF2-40B4-BE49-F238E27FC236}">
                  <a16:creationId xmlns:a16="http://schemas.microsoft.com/office/drawing/2014/main" id="{741F3A5D-026C-48FF-BE29-DFBA51A917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5E9F231-9EEC-48FA-BD74-DF5FBF7354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EA3E55D-272D-4836-BF1B-B46C0248A0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9887AC4-55DC-42D7-B003-76ED4B52D0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B29481A6-9A3B-4120-9C9D-8BD206C92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9211177"/>
            <a:ext cx="9143995" cy="1066878"/>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54E220D0-6FEB-4727-960C-B637712D71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819134" y="9048092"/>
            <a:ext cx="1928813" cy="549007"/>
            <a:chOff x="7029447" y="3514725"/>
            <a:chExt cx="1285875" cy="549007"/>
          </a:xfrm>
        </p:grpSpPr>
        <p:cxnSp>
          <p:nvCxnSpPr>
            <p:cNvPr id="38" name="Straight Connector 37">
              <a:extLst>
                <a:ext uri="{FF2B5EF4-FFF2-40B4-BE49-F238E27FC236}">
                  <a16:creationId xmlns:a16="http://schemas.microsoft.com/office/drawing/2014/main" id="{30854E48-F0D5-4C38-80CF-950BE37A8F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6529B87-72DD-45B8-89EC-6358F8678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A5B663B-04AC-4C76-A8D2-80D94C33A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B4FF8E-FA13-4808-9658-DC67573F79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1D788327-7D9D-4E47-846F-020A8F5E23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089794" y="5064561"/>
            <a:ext cx="304800" cy="644652"/>
            <a:chOff x="215328" y="-46937"/>
            <a:chExt cx="304800" cy="2773841"/>
          </a:xfrm>
        </p:grpSpPr>
        <p:cxnSp>
          <p:nvCxnSpPr>
            <p:cNvPr id="44" name="Straight Connector 43">
              <a:extLst>
                <a:ext uri="{FF2B5EF4-FFF2-40B4-BE49-F238E27FC236}">
                  <a16:creationId xmlns:a16="http://schemas.microsoft.com/office/drawing/2014/main" id="{AB903337-D6B8-41EE-B6A3-4329C8D8E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0D28A68-745E-44CC-A29E-0EB13A8442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B18D645-DE9C-49EB-85CC-C100857976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7BB3B1F-5029-47B9-B1A5-2469BF49D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Retângulo 4">
            <a:extLst>
              <a:ext uri="{FF2B5EF4-FFF2-40B4-BE49-F238E27FC236}">
                <a16:creationId xmlns:a16="http://schemas.microsoft.com/office/drawing/2014/main" id="{6C2B438D-1288-CA32-C2B5-3B7DFA22B8C2}"/>
              </a:ext>
            </a:extLst>
          </p:cNvPr>
          <p:cNvSpPr/>
          <p:nvPr/>
        </p:nvSpPr>
        <p:spPr>
          <a:xfrm>
            <a:off x="-4572" y="8944"/>
            <a:ext cx="18287999" cy="10269112"/>
          </a:xfrm>
          <a:prstGeom prst="rect">
            <a:avLst/>
          </a:prstGeom>
          <a:solidFill>
            <a:srgbClr val="4714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a:p>
        </p:txBody>
      </p:sp>
      <p:pic>
        <p:nvPicPr>
          <p:cNvPr id="7" name="Imagem 6" descr="Logotipo, nome da empresa&#10;&#10;Descrição gerada automaticamente">
            <a:extLst>
              <a:ext uri="{FF2B5EF4-FFF2-40B4-BE49-F238E27FC236}">
                <a16:creationId xmlns:a16="http://schemas.microsoft.com/office/drawing/2014/main" id="{23232922-11C6-2DAD-779A-345D522E8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194" y="2513638"/>
            <a:ext cx="7701995" cy="7701995"/>
          </a:xfrm>
          <a:prstGeom prst="rect">
            <a:avLst/>
          </a:prstGeom>
        </p:spPr>
      </p:pic>
      <p:pic>
        <p:nvPicPr>
          <p:cNvPr id="28" name="Imagem 27" descr="Forma, Retângulo&#10;&#10;Descrição gerada automaticamente">
            <a:extLst>
              <a:ext uri="{FF2B5EF4-FFF2-40B4-BE49-F238E27FC236}">
                <a16:creationId xmlns:a16="http://schemas.microsoft.com/office/drawing/2014/main" id="{CD6DB5AB-052D-EFCE-80DA-0AE185E28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91458"/>
            <a:ext cx="18292571" cy="1035174"/>
          </a:xfrm>
          <a:prstGeom prst="rect">
            <a:avLst/>
          </a:prstGeom>
        </p:spPr>
      </p:pic>
      <p:sp>
        <p:nvSpPr>
          <p:cNvPr id="8" name="CaixaDeTexto 7">
            <a:extLst>
              <a:ext uri="{FF2B5EF4-FFF2-40B4-BE49-F238E27FC236}">
                <a16:creationId xmlns:a16="http://schemas.microsoft.com/office/drawing/2014/main" id="{9534FBEF-793F-9D97-10BD-E45F366E401E}"/>
              </a:ext>
            </a:extLst>
          </p:cNvPr>
          <p:cNvSpPr txBox="1"/>
          <p:nvPr/>
        </p:nvSpPr>
        <p:spPr>
          <a:xfrm>
            <a:off x="3484548" y="639268"/>
            <a:ext cx="10870640" cy="923330"/>
          </a:xfrm>
          <a:prstGeom prst="rect">
            <a:avLst/>
          </a:prstGeom>
          <a:noFill/>
        </p:spPr>
        <p:txBody>
          <a:bodyPr wrap="square" rtlCol="0">
            <a:spAutoFit/>
          </a:bodyPr>
          <a:lstStyle/>
          <a:p>
            <a:r>
              <a:rPr lang="pt-BR" sz="5400" dirty="0">
                <a:latin typeface="Bahnschrift Condensed" panose="020B0502040204020203" pitchFamily="34" charset="0"/>
              </a:rPr>
              <a:t>SEJA PROTAGONISTA DA SUA PRÓPRIA HISTÓRIA.</a:t>
            </a:r>
          </a:p>
        </p:txBody>
      </p:sp>
      <p:pic>
        <p:nvPicPr>
          <p:cNvPr id="34" name="Imagem 33" descr="Forma, Retângulo&#10;&#10;Descrição gerada automaticamente">
            <a:extLst>
              <a:ext uri="{FF2B5EF4-FFF2-40B4-BE49-F238E27FC236}">
                <a16:creationId xmlns:a16="http://schemas.microsoft.com/office/drawing/2014/main" id="{6983C607-AB9E-11AD-E31F-A9B6AE98B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9037" y="2336937"/>
            <a:ext cx="10846151" cy="1035174"/>
          </a:xfrm>
          <a:prstGeom prst="rect">
            <a:avLst/>
          </a:prstGeom>
        </p:spPr>
      </p:pic>
      <p:sp>
        <p:nvSpPr>
          <p:cNvPr id="10" name="CaixaDeTexto 9">
            <a:extLst>
              <a:ext uri="{FF2B5EF4-FFF2-40B4-BE49-F238E27FC236}">
                <a16:creationId xmlns:a16="http://schemas.microsoft.com/office/drawing/2014/main" id="{42F0340B-5714-2A29-A68A-71B77A53CD6A}"/>
              </a:ext>
            </a:extLst>
          </p:cNvPr>
          <p:cNvSpPr txBox="1"/>
          <p:nvPr/>
        </p:nvSpPr>
        <p:spPr>
          <a:xfrm>
            <a:off x="6932253" y="2294678"/>
            <a:ext cx="4428062" cy="1107996"/>
          </a:xfrm>
          <a:prstGeom prst="rect">
            <a:avLst/>
          </a:prstGeom>
          <a:noFill/>
        </p:spPr>
        <p:txBody>
          <a:bodyPr wrap="square" rtlCol="0">
            <a:spAutoFit/>
          </a:bodyPr>
          <a:lstStyle/>
          <a:p>
            <a:r>
              <a:rPr lang="pt-BR" sz="6600" dirty="0">
                <a:latin typeface="Bahnschrift Condensed" panose="020B0502040204020203" pitchFamily="34" charset="0"/>
                <a:cs typeface="Aharoni" panose="020B0604020202020204" pitchFamily="2" charset="-79"/>
              </a:rPr>
              <a:t>SEJA PROTAGS!</a:t>
            </a:r>
          </a:p>
        </p:txBody>
      </p:sp>
      <p:pic>
        <p:nvPicPr>
          <p:cNvPr id="36" name="Imagem 35" descr="Logotipo, nome da empresa&#10;&#10;Descrição gerada automaticamente">
            <a:extLst>
              <a:ext uri="{FF2B5EF4-FFF2-40B4-BE49-F238E27FC236}">
                <a16:creationId xmlns:a16="http://schemas.microsoft.com/office/drawing/2014/main" id="{D3237667-DC1C-65B1-2D88-27AB3BF517E2}"/>
              </a:ext>
            </a:extLst>
          </p:cNvPr>
          <p:cNvPicPr>
            <a:picLocks noChangeAspect="1"/>
          </p:cNvPicPr>
          <p:nvPr/>
        </p:nvPicPr>
        <p:blipFill>
          <a:blip r:embed="rId4"/>
          <a:stretch>
            <a:fillRect/>
          </a:stretch>
        </p:blipFill>
        <p:spPr>
          <a:xfrm>
            <a:off x="142330" y="8927667"/>
            <a:ext cx="1020050" cy="1168596"/>
          </a:xfrm>
          <a:prstGeom prst="rect">
            <a:avLst/>
          </a:prstGeom>
        </p:spPr>
      </p:pic>
    </p:spTree>
    <p:extLst>
      <p:ext uri="{BB962C8B-B14F-4D97-AF65-F5344CB8AC3E}">
        <p14:creationId xmlns:p14="http://schemas.microsoft.com/office/powerpoint/2010/main" val="2851259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4c0152e1-c49a-44ea-a3f5-1ca42556cdc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A3B23335E998DB44A7D79B73A7308FA4" ma:contentTypeVersion="3" ma:contentTypeDescription="Crie um novo documento." ma:contentTypeScope="" ma:versionID="28a42819871f4b7616051517714f96c7">
  <xsd:schema xmlns:xsd="http://www.w3.org/2001/XMLSchema" xmlns:xs="http://www.w3.org/2001/XMLSchema" xmlns:p="http://schemas.microsoft.com/office/2006/metadata/properties" xmlns:ns3="4c0152e1-c49a-44ea-a3f5-1ca42556cdc7" targetNamespace="http://schemas.microsoft.com/office/2006/metadata/properties" ma:root="true" ma:fieldsID="67395b813497130550992f1effa1b4b3" ns3:_="">
    <xsd:import namespace="4c0152e1-c49a-44ea-a3f5-1ca42556cdc7"/>
    <xsd:element name="properties">
      <xsd:complexType>
        <xsd:sequence>
          <xsd:element name="documentManagement">
            <xsd:complexType>
              <xsd:all>
                <xsd:element ref="ns3:_activity"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0152e1-c49a-44ea-a3f5-1ca42556cdc7"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DA5408-14D1-4825-A322-922EF8A74665}">
  <ds:schemaRefs>
    <ds:schemaRef ds:uri="http://schemas.microsoft.com/sharepoint/v3/contenttype/forms"/>
  </ds:schemaRefs>
</ds:datastoreItem>
</file>

<file path=customXml/itemProps2.xml><?xml version="1.0" encoding="utf-8"?>
<ds:datastoreItem xmlns:ds="http://schemas.openxmlformats.org/officeDocument/2006/customXml" ds:itemID="{E456B19D-FE4D-4D18-BE73-931EDAD866C0}">
  <ds:schemaRefs>
    <ds:schemaRef ds:uri="4c0152e1-c49a-44ea-a3f5-1ca42556cdc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E3C6D1E-65A3-4367-95B9-2EFFE61FA329}">
  <ds:schemaRefs>
    <ds:schemaRef ds:uri="4c0152e1-c49a-44ea-a3f5-1ca42556cdc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359</TotalTime>
  <Words>679</Words>
  <Application>Microsoft Office PowerPoint</Application>
  <PresentationFormat>Personalizar</PresentationFormat>
  <Paragraphs>102</Paragraphs>
  <Slides>7</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7</vt:i4>
      </vt:variant>
    </vt:vector>
  </HeadingPairs>
  <TitlesOfParts>
    <vt:vector size="11" baseType="lpstr">
      <vt:lpstr>Arial</vt:lpstr>
      <vt:lpstr>Calibri</vt:lpstr>
      <vt:lpstr>Bahnschrift Condensed</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e Desenvolvimento de Sistemas Projeto: Desenvolvimento de Aplicação Web Front-End - Turma 5 - Eixo 1 Primeiro Semestre - 2023/01</dc:title>
  <dc:creator>Gamer</dc:creator>
  <cp:lastModifiedBy>Lucas Gabriel Duarte Enis</cp:lastModifiedBy>
  <cp:revision>11</cp:revision>
  <dcterms:created xsi:type="dcterms:W3CDTF">2006-08-16T00:00:00Z</dcterms:created>
  <dcterms:modified xsi:type="dcterms:W3CDTF">2023-04-02T22:29:51Z</dcterms:modified>
  <dc:identifier>DAFexjRyUHg</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0x010100A3B23335E998DB44A7D79B73A7308FA4</vt:lpwstr>
  </property>
</Properties>
</file>