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3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5.jpeg" ContentType="image/jpe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4F43588B-037D-49DE-A564-342C3B8E4191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92D22C3-B9B5-4B3B-AF6C-0145678D1175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F6EEE34-8D39-4B98-A928-B4415892A3ED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000644C-5C3C-42EC-9B32-96B7B4AB2D0D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F49B3EE-02E5-4053-BDF0-6CDA84400E8E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C6F1952-8580-430A-B5D0-AC31925B88AE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94A6036-50DE-4F28-AAED-86DA01FE9132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9CBF025-64E1-471C-ACD7-AA81FDF7D3E4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9FB3A56-60A3-4EF7-A9E9-89F4C34EFE24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10F38F6-6832-432F-ADCB-7B7ED002CC1E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04BA29E-2243-49E7-B384-6D688155316A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14D7853-DF34-4E63-9AB6-17EDBAF57106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523880" y="243720"/>
            <a:ext cx="9142920" cy="11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pt-B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PROJETO PEDAL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340640" y="1649880"/>
            <a:ext cx="9711720" cy="48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PUC-Minas / Tecnólogo em Análise e Desenvolvimento de Sistemas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2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Desenvolvimento de Aplicação Backend - EIXO 2 / 1/2023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2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600" spc="-1" strike="noStrike">
                <a:solidFill>
                  <a:srgbClr val="2d3b45"/>
                </a:solidFill>
                <a:latin typeface="Calibri"/>
                <a:ea typeface="DejaVu Sans"/>
              </a:rPr>
              <a:t>Eixo 2 - Projeto: Desenvolvimento de uma Aplicação Interativa 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Prof: José Wilson da Costa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2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Grupo: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André Policarpo Paiva Miranda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Dionisio Tadeu de Azevedo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Mariana Rodrigues de Souza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2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2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2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D410368-CD2C-4618-99EB-A51A0339D687}" type="slidenum">
              <a:rPr b="0" lang="pt-BR" sz="1400" spc="-1" strike="noStrike">
                <a:solidFill>
                  <a:srgbClr val="8b8b8b"/>
                </a:solidFill>
                <a:latin typeface="Times New Roman"/>
                <a:ea typeface="DejaVu Sans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38080" y="13716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Metodologia Utilizada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838080" y="1426680"/>
            <a:ext cx="11128680" cy="49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Plano de Testes</a:t>
            </a:r>
            <a:endParaRPr b="0" lang="pt-BR" sz="3200" spc="-1" strike="noStrike">
              <a:latin typeface="Arial"/>
            </a:endParaRPr>
          </a:p>
          <a:p>
            <a:pPr lvl="1" marL="9144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Plano de Testes de Software;</a:t>
            </a:r>
            <a:endParaRPr b="0" lang="pt-BR" sz="3200" spc="-1" strike="noStrike">
              <a:latin typeface="Arial"/>
            </a:endParaRPr>
          </a:p>
          <a:p>
            <a:pPr lvl="1" marL="9144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Plano de Testes de Usabilidade;</a:t>
            </a:r>
            <a:endParaRPr b="0" lang="pt-BR" sz="32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  <a:p>
            <a:pPr marL="457200" algn="just">
              <a:lnSpc>
                <a:spcPct val="90000"/>
              </a:lnSpc>
              <a:spcBef>
                <a:spcPts val="100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Desenvolvimento Web BackEnd</a:t>
            </a:r>
            <a:endParaRPr b="0" lang="pt-BR" sz="3200" spc="-1" strike="noStrike">
              <a:latin typeface="Arial"/>
            </a:endParaRPr>
          </a:p>
          <a:p>
            <a:pPr lvl="1" marL="9144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Ferramenta: Visual Studio 2019</a:t>
            </a:r>
            <a:endParaRPr b="0" lang="pt-BR" sz="3200" spc="-1" strike="noStrike">
              <a:latin typeface="Arial"/>
            </a:endParaRPr>
          </a:p>
          <a:p>
            <a:pPr lvl="1" marL="9144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ASP.NET Core MVC: Arcabouço para desenvolvimento Web Backend</a:t>
            </a:r>
            <a:endParaRPr b="0" lang="pt-BR" sz="3200" spc="-1" strike="noStrike">
              <a:latin typeface="Arial"/>
            </a:endParaRPr>
          </a:p>
          <a:p>
            <a:pPr lvl="1" marL="9144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Entity Framework : Elaboração do Banco de Dados</a:t>
            </a:r>
            <a:endParaRPr b="0" lang="pt-BR" sz="3200" spc="-1" strike="noStrike">
              <a:latin typeface="Arial"/>
            </a:endParaRPr>
          </a:p>
          <a:p>
            <a:pPr marL="914400" algn="just"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296808F-0E05-44FE-88C7-7B047F5D9C69}" type="slidenum">
              <a:rPr b="0" lang="pt-BR" sz="1400" spc="-1" strike="noStrike">
                <a:solidFill>
                  <a:srgbClr val="8b8b8b"/>
                </a:solidFill>
                <a:latin typeface="Times New Roman"/>
                <a:ea typeface="DejaVu Sans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838080" y="13716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ARQUITETURA MVC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54" name="Imagem 3" descr=""/>
          <p:cNvPicPr/>
          <p:nvPr/>
        </p:nvPicPr>
        <p:blipFill>
          <a:blip r:embed="rId1"/>
          <a:stretch/>
        </p:blipFill>
        <p:spPr>
          <a:xfrm>
            <a:off x="741240" y="1357560"/>
            <a:ext cx="4228920" cy="5257440"/>
          </a:xfrm>
          <a:prstGeom prst="rect">
            <a:avLst/>
          </a:prstGeom>
          <a:ln w="0">
            <a:noFill/>
          </a:ln>
        </p:spPr>
      </p:pic>
      <p:sp>
        <p:nvSpPr>
          <p:cNvPr id="155" name="Elipse 4"/>
          <p:cNvSpPr/>
          <p:nvPr/>
        </p:nvSpPr>
        <p:spPr>
          <a:xfrm>
            <a:off x="4607640" y="2947320"/>
            <a:ext cx="665640" cy="13244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5347800" y="1293480"/>
            <a:ext cx="6383520" cy="49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914400" algn="just">
              <a:lnSpc>
                <a:spcPct val="90000"/>
              </a:lnSpc>
              <a:spcBef>
                <a:spcPts val="100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 Usuário realiza as solicitações através da pagina ao controlador;</a:t>
            </a:r>
            <a:endParaRPr b="0" lang="pt-BR" sz="3200" spc="-1" strike="noStrike">
              <a:latin typeface="Arial"/>
            </a:endParaRPr>
          </a:p>
          <a:p>
            <a:pPr marL="914400" algn="just"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  <a:p>
            <a:pPr marL="914400" algn="just">
              <a:lnSpc>
                <a:spcPct val="90000"/>
              </a:lnSpc>
              <a:spcBef>
                <a:spcPts val="100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 Controlador aciona o modelo e aplica as “regras de negócio” aos dados;</a:t>
            </a:r>
            <a:endParaRPr b="0" lang="pt-BR" sz="3200" spc="-1" strike="noStrike">
              <a:latin typeface="Arial"/>
            </a:endParaRPr>
          </a:p>
          <a:p>
            <a:pPr marL="914400" algn="just"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  <a:p>
            <a:pPr marL="914400" algn="just">
              <a:lnSpc>
                <a:spcPct val="90000"/>
              </a:lnSpc>
              <a:spcBef>
                <a:spcPts val="100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 modelo interage com o banco de dados e retorna ao Controlador;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523880" y="1122480"/>
            <a:ext cx="914292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97000"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Conclusões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523880" y="2457360"/>
            <a:ext cx="914292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59" name="Picture 2" descr="Resultado de imagem para Conclusões"/>
          <p:cNvPicPr/>
          <p:nvPr/>
        </p:nvPicPr>
        <p:blipFill>
          <a:blip r:embed="rId1"/>
          <a:stretch/>
        </p:blipFill>
        <p:spPr>
          <a:xfrm>
            <a:off x="8787600" y="893160"/>
            <a:ext cx="2418120" cy="1713600"/>
          </a:xfrm>
          <a:prstGeom prst="rect">
            <a:avLst/>
          </a:prstGeom>
          <a:ln w="0">
            <a:noFill/>
          </a:ln>
        </p:spPr>
      </p:pic>
      <p:pic>
        <p:nvPicPr>
          <p:cNvPr id="160" name="Picture 2" descr="Resultado de imagem para REsultados"/>
          <p:cNvPicPr/>
          <p:nvPr/>
        </p:nvPicPr>
        <p:blipFill>
          <a:blip r:embed="rId2"/>
          <a:stretch/>
        </p:blipFill>
        <p:spPr>
          <a:xfrm>
            <a:off x="815760" y="915120"/>
            <a:ext cx="2418120" cy="1713600"/>
          </a:xfrm>
          <a:prstGeom prst="rect">
            <a:avLst/>
          </a:prstGeom>
          <a:ln w="0"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1017720" y="249480"/>
            <a:ext cx="6093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Tela 6 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2"/>
          <p:cNvSpPr/>
          <p:nvPr/>
        </p:nvSpPr>
        <p:spPr>
          <a:xfrm>
            <a:off x="515880" y="2599200"/>
            <a:ext cx="5179320" cy="254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7200" spc="-1" strike="noStrike">
                <a:solidFill>
                  <a:srgbClr val="000000"/>
                </a:solidFill>
                <a:latin typeface="Roboto Slab"/>
                <a:ea typeface="DejaVu Sans"/>
              </a:rPr>
              <a:t>Obrigado !!</a:t>
            </a:r>
            <a:endParaRPr b="0" lang="pt-BR" sz="7200" spc="-1" strike="noStrike">
              <a:latin typeface="Arial"/>
            </a:endParaRPr>
          </a:p>
        </p:txBody>
      </p:sp>
      <p:pic>
        <p:nvPicPr>
          <p:cNvPr id="163" name="Picture 2" descr=""/>
          <p:cNvPicPr/>
          <p:nvPr/>
        </p:nvPicPr>
        <p:blipFill>
          <a:blip r:embed="rId1"/>
          <a:srcRect l="10781" t="0" r="9683" b="0"/>
          <a:stretch/>
        </p:blipFill>
        <p:spPr>
          <a:xfrm>
            <a:off x="6183000" y="557280"/>
            <a:ext cx="5169600" cy="5570640"/>
          </a:xfrm>
          <a:prstGeom prst="rect">
            <a:avLst/>
          </a:prstGeom>
          <a:ln w="0"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fld id="{5FEB3C6D-0035-49A6-A607-7997C9BD5A9D}" type="slidenum">
              <a:rPr b="0" lang="pt-BR" sz="1800" spc="-1" strike="noStrike">
                <a:solidFill>
                  <a:srgbClr val="8b8b8b"/>
                </a:solidFill>
                <a:latin typeface="Times New Roman"/>
                <a:ea typeface="DejaVu Sans"/>
              </a:rPr>
              <a:t>&lt;número&gt;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193840" y="2022480"/>
            <a:ext cx="1832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8DB234F-4D53-4E66-A01C-15600E2D3A14}" type="slidenum">
              <a:rPr b="0" lang="pt-BR" sz="1400" spc="-1" strike="noStrike">
                <a:solidFill>
                  <a:srgbClr val="8b8b8b"/>
                </a:solidFill>
                <a:latin typeface="Times New Roman"/>
                <a:ea typeface="DejaVu Sans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3716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Sumário da Apresentação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838080" y="1630800"/>
            <a:ext cx="10514520" cy="35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3200" spc="-1" strike="noStrike">
                <a:solidFill>
                  <a:srgbClr val="333333"/>
                </a:solidFill>
                <a:latin typeface="Roboto Slab"/>
                <a:ea typeface="DejaVu Sans"/>
              </a:rPr>
              <a:t>1)_Problema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3200" spc="-1" strike="noStrike">
                <a:solidFill>
                  <a:srgbClr val="333333"/>
                </a:solidFill>
                <a:latin typeface="Roboto Slab"/>
                <a:ea typeface="DejaVu Sans"/>
              </a:rPr>
              <a:t>2)_Objetivos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3200" spc="-1" strike="noStrike">
                <a:solidFill>
                  <a:srgbClr val="333333"/>
                </a:solidFill>
                <a:latin typeface="Roboto Slab"/>
                <a:ea typeface="DejaVu Sans"/>
              </a:rPr>
              <a:t>3)_Metodologia Utilizada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3200" spc="-1" strike="noStrike">
                <a:solidFill>
                  <a:srgbClr val="333333"/>
                </a:solidFill>
                <a:latin typeface="Roboto Slab"/>
                <a:ea typeface="DejaVu Sans"/>
              </a:rPr>
              <a:t>4)_Arquitetura MVC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3200" spc="-1" strike="noStrike">
                <a:solidFill>
                  <a:srgbClr val="333333"/>
                </a:solidFill>
                <a:latin typeface="Roboto Slab"/>
                <a:ea typeface="DejaVu Sans"/>
              </a:rPr>
              <a:t>5)_Conclusões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03E6320-B5E4-403F-BE58-AACEF0F02B31}" type="slidenum">
              <a:rPr b="0" lang="pt-BR" sz="1400" spc="-1" strike="noStrike">
                <a:solidFill>
                  <a:srgbClr val="8b8b8b"/>
                </a:solidFill>
                <a:latin typeface="Times New Roman"/>
                <a:ea typeface="DejaVu Sans"/>
              </a:rPr>
              <a:t>2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38080" y="13716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Problema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838080" y="1630800"/>
            <a:ext cx="10514520" cy="35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Existem uma série de aplicativos no mercado voltados para quem pedala, mas a maioria destes aplicativos focam o desempenho individual e performance do usuário ao longo da atividade física.</a:t>
            </a:r>
            <a:endParaRPr b="0" lang="pt-BR" sz="32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Não existe aplicativo especificamente voltado para organização e gerenciamento de passeios de bike, em grupo, em ambiente urbano e rural.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4C7EAEE-63F4-44E0-B7B5-D5CC0BF83861}" type="slidenum">
              <a:rPr b="0" lang="pt-BR" sz="1400" spc="-1" strike="noStrike">
                <a:solidFill>
                  <a:srgbClr val="8b8b8b"/>
                </a:solidFill>
                <a:latin typeface="Times New Roman"/>
                <a:ea typeface="DejaVu Sans"/>
              </a:rPr>
              <a:t>3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38080" y="13716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Objetivos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38080" y="1630800"/>
            <a:ext cx="10514520" cy="49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Fornecer ao ciclista meio de comunicação que permita organizar passeios em grupo durante o dia e a noite;</a:t>
            </a:r>
            <a:endParaRPr b="0" lang="pt-BR" sz="3200" spc="-1" strike="noStrike">
              <a:latin typeface="Arial"/>
            </a:endParaRPr>
          </a:p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Permitir ao esportista comum conhecer as propostas de roteiros ciclísticos e se juntar aos grupos em formação;</a:t>
            </a:r>
            <a:endParaRPr b="0" lang="pt-BR" sz="3200" spc="-1" strike="noStrike">
              <a:latin typeface="Arial"/>
            </a:endParaRPr>
          </a:p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Armazenar e disponibilizar aos participantes do grupo o histórico de todos os passeios realizados bem como os envolvidos na atividade;</a:t>
            </a:r>
            <a:endParaRPr b="0" lang="pt-BR" sz="3200" spc="-1" strike="noStrike">
              <a:latin typeface="Arial"/>
            </a:endParaRPr>
          </a:p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Mostrar para o usuário o seu índice de massa corporal atual e a quantidade aproximada de calorias gastas na atividade realizada;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5A55C63-234E-4C4F-9BF0-9AF94D79A51B}" type="slidenum">
              <a:rPr b="0" lang="pt-BR" sz="1400" spc="-1" strike="noStrike">
                <a:solidFill>
                  <a:srgbClr val="8b8b8b"/>
                </a:solidFill>
                <a:latin typeface="Times New Roman"/>
                <a:ea typeface="DejaVu Sans"/>
              </a:rPr>
              <a:t>3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3716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Metodologia Utilizada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38080" y="1426680"/>
            <a:ext cx="11128680" cy="49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Documentação de Contexto</a:t>
            </a:r>
            <a:endParaRPr b="0" lang="pt-BR" sz="3200" spc="-1" strike="noStrike">
              <a:latin typeface="Arial"/>
            </a:endParaRPr>
          </a:p>
          <a:p>
            <a:pPr lvl="1" marL="9144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Caracterização do problema;</a:t>
            </a:r>
            <a:endParaRPr b="0" lang="pt-BR" sz="3200" spc="-1" strike="noStrike">
              <a:latin typeface="Arial"/>
            </a:endParaRPr>
          </a:p>
          <a:p>
            <a:pPr lvl="1" marL="9144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Identificação dos objetivos gerais e específicos;</a:t>
            </a:r>
            <a:endParaRPr b="0" lang="pt-BR" sz="3200" spc="-1" strike="noStrike">
              <a:latin typeface="Arial"/>
            </a:endParaRPr>
          </a:p>
          <a:p>
            <a:pPr lvl="1" marL="9144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Elaboração da Justificativa;</a:t>
            </a:r>
            <a:endParaRPr b="0" lang="pt-BR" sz="3200" spc="-1" strike="noStrike">
              <a:latin typeface="Arial"/>
            </a:endParaRPr>
          </a:p>
          <a:p>
            <a:pPr lvl="1" marL="9144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Identificação do Público Alvo;</a:t>
            </a:r>
            <a:endParaRPr b="0" lang="pt-BR" sz="3200" spc="-1" strike="noStrike">
              <a:latin typeface="Arial"/>
            </a:endParaRPr>
          </a:p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Especificação do Projeto</a:t>
            </a:r>
            <a:endParaRPr b="0" lang="pt-BR" sz="3200" spc="-1" strike="noStrike">
              <a:latin typeface="Arial"/>
            </a:endParaRPr>
          </a:p>
          <a:p>
            <a:pPr lvl="1" marL="9144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Identificação das personas;</a:t>
            </a:r>
            <a:endParaRPr b="0" lang="pt-BR" sz="3200" spc="-1" strike="noStrike">
              <a:latin typeface="Arial"/>
            </a:endParaRPr>
          </a:p>
          <a:p>
            <a:pPr lvl="1" marL="9144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Histórias de usuários;</a:t>
            </a:r>
            <a:endParaRPr b="0" lang="pt-BR" sz="3200" spc="-1" strike="noStrike">
              <a:latin typeface="Arial"/>
            </a:endParaRPr>
          </a:p>
          <a:p>
            <a:pPr lvl="1" marL="9144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Requisitos funcionais, não funcionais e restrições do projeto;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0D12BD6-FC0B-44FB-ABD1-27D3BE860DF4}" type="slidenum">
              <a:rPr b="0" lang="pt-BR" sz="1400" spc="-1" strike="noStrike">
                <a:solidFill>
                  <a:srgbClr val="8b8b8b"/>
                </a:solidFill>
                <a:latin typeface="Times New Roman"/>
                <a:ea typeface="DejaVu Sans"/>
              </a:rPr>
              <a:t>3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3716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Metodologia Utilizada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838080" y="1426680"/>
            <a:ext cx="11128680" cy="49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Planejamento</a:t>
            </a:r>
            <a:endParaRPr b="0" lang="pt-BR" sz="3200" spc="-1" strike="noStrike">
              <a:latin typeface="Arial"/>
            </a:endParaRPr>
          </a:p>
          <a:p>
            <a:pPr lvl="1" marL="9144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Elaborado o Projeto de Interface</a:t>
            </a:r>
            <a:endParaRPr b="0" lang="pt-BR" sz="3200" spc="-1" strike="noStrike">
              <a:latin typeface="Arial"/>
            </a:endParaRPr>
          </a:p>
          <a:p>
            <a:pPr lvl="2" marL="13716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Utilizado o programa AutoCad;</a:t>
            </a:r>
            <a:endParaRPr b="0" lang="pt-BR" sz="32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  <a:p>
            <a:pPr lvl="1" marL="9144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Elaborada a Arquitetura da Solução</a:t>
            </a:r>
            <a:endParaRPr b="0" lang="pt-BR" sz="3200" spc="-1" strike="noStrike">
              <a:latin typeface="Arial"/>
            </a:endParaRPr>
          </a:p>
          <a:p>
            <a:pPr lvl="2" marL="13716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Diagrama de fluxo: Bizagi Modeler</a:t>
            </a:r>
            <a:endParaRPr b="0" lang="pt-BR" sz="3200" spc="-1" strike="noStrike">
              <a:latin typeface="Arial"/>
            </a:endParaRPr>
          </a:p>
          <a:p>
            <a:pPr lvl="2" marL="13716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Diagrama de Classe: Lucidchart</a:t>
            </a:r>
            <a:endParaRPr b="0" lang="pt-BR" sz="3200" spc="-1" strike="noStrike">
              <a:latin typeface="Arial"/>
            </a:endParaRPr>
          </a:p>
          <a:p>
            <a:pPr lvl="2" marL="13716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Modelo de Entidade Relacionamento: MySQL-Workbench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817E60B-C972-4171-BC51-8DDCABF7610E}" type="slidenum">
              <a:rPr b="0" lang="pt-BR" sz="1400" spc="-1" strike="noStrike">
                <a:solidFill>
                  <a:srgbClr val="8b8b8b"/>
                </a:solidFill>
                <a:latin typeface="Times New Roman"/>
                <a:ea typeface="DejaVu Sans"/>
              </a:rPr>
              <a:t>3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3716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Metodologia Utilizada: Arquitetura da Solução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151440" y="6251400"/>
            <a:ext cx="5974200" cy="6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Diagrama de fluxo: Bizagi Modeler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40" name="Imagem 1" descr=""/>
          <p:cNvPicPr/>
          <p:nvPr/>
        </p:nvPicPr>
        <p:blipFill>
          <a:blip r:embed="rId1"/>
          <a:stretch/>
        </p:blipFill>
        <p:spPr>
          <a:xfrm>
            <a:off x="2752200" y="1189440"/>
            <a:ext cx="6284160" cy="502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1A856A9-5F6A-460F-A733-370D3CA12A65}" type="slidenum">
              <a:rPr b="0" lang="pt-BR" sz="1400" spc="-1" strike="noStrike">
                <a:solidFill>
                  <a:srgbClr val="8b8b8b"/>
                </a:solidFill>
                <a:latin typeface="Times New Roman"/>
                <a:ea typeface="DejaVu Sans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38080" y="13716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Metodologia Utilizada: Arquitetura da Solução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581640" y="6279840"/>
            <a:ext cx="53528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Diagrama de Classe: Lucidchart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44" name="Imagem 1" descr=""/>
          <p:cNvPicPr/>
          <p:nvPr/>
        </p:nvPicPr>
        <p:blipFill>
          <a:blip r:embed="rId1"/>
          <a:stretch/>
        </p:blipFill>
        <p:spPr>
          <a:xfrm>
            <a:off x="3418920" y="1222200"/>
            <a:ext cx="5352840" cy="50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33ACFFB-6D6D-4F86-A90A-FD8A77B738D7}" type="slidenum">
              <a:rPr b="0" lang="pt-BR" sz="1400" spc="-1" strike="noStrike">
                <a:solidFill>
                  <a:srgbClr val="8b8b8b"/>
                </a:solidFill>
                <a:latin typeface="Times New Roman"/>
                <a:ea typeface="DejaVu Sans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3716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Metodologia Utilizada: Arquitetura da Solução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420560" y="6248880"/>
            <a:ext cx="9729720" cy="5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Modelo de Entidade Relacionamento: MySQL-Workbench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48" name="Imagem 1" descr=""/>
          <p:cNvPicPr/>
          <p:nvPr/>
        </p:nvPicPr>
        <p:blipFill>
          <a:blip r:embed="rId1"/>
          <a:stretch/>
        </p:blipFill>
        <p:spPr>
          <a:xfrm>
            <a:off x="4154760" y="1274040"/>
            <a:ext cx="4260960" cy="497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Application>LibreOffice/7.2.1.2$Windows_X86_64 LibreOffice_project/87b77fad49947c1441b67c559c339af8f3517e22</Application>
  <AppVersion>15.0000</AppVersion>
  <Words>502</Words>
  <Paragraphs>102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2021-05-27T02:27:27Z</dcterms:created>
  <dc:creator>Carlos Alberto Marques Pietrobon</dc:creator>
  <dc:description/>
  <dc:language>pt-BR</dc:language>
  <cp:lastModifiedBy/>
  <dcterms:modified xsi:type="dcterms:W3CDTF">2023-06-19T22:13:10Z</dcterms:modified>
  <cp:revision>27</cp:revision>
  <dc:subject/>
  <dc:title>Laboratório de Projeto de Software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0x01010000FBA8C9CA7D074F87DB17AF0068A8AE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