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76" r:id="rId4"/>
    <p:sldId id="278" r:id="rId5"/>
    <p:sldId id="267" r:id="rId6"/>
    <p:sldId id="285" r:id="rId7"/>
    <p:sldId id="284" r:id="rId8"/>
    <p:sldId id="279" r:id="rId9"/>
    <p:sldId id="277" r:id="rId10"/>
    <p:sldId id="280" r:id="rId11"/>
    <p:sldId id="282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249DF-16D8-4230-9E6F-E2F6C8EF67C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007E238E-4CF0-46CB-9CAE-0948256841BC}">
      <dgm:prSet phldrT="[Texto]" custT="1"/>
      <dgm:spPr/>
      <dgm:t>
        <a:bodyPr/>
        <a:lstStyle/>
        <a:p>
          <a:r>
            <a:rPr lang="pt-BR" sz="1800" b="0" i="0" dirty="0"/>
            <a:t>Permitir consolidar em uma só plataforma as informações do usuário a respeito de seus investimentos em ações e criptomoedas</a:t>
          </a:r>
          <a:endParaRPr lang="pt-BR" sz="1800" dirty="0"/>
        </a:p>
      </dgm:t>
    </dgm:pt>
    <dgm:pt modelId="{C3DC00A2-C601-4138-98FB-D5B0A25FEB1A}" type="parTrans" cxnId="{A0A53CA9-D5FB-45D6-B20E-E85F27B08DD7}">
      <dgm:prSet/>
      <dgm:spPr/>
      <dgm:t>
        <a:bodyPr/>
        <a:lstStyle/>
        <a:p>
          <a:endParaRPr lang="pt-BR"/>
        </a:p>
      </dgm:t>
    </dgm:pt>
    <dgm:pt modelId="{0BB12BCA-7BFB-4226-B013-D8A595B6853C}" type="sibTrans" cxnId="{A0A53CA9-D5FB-45D6-B20E-E85F27B08DD7}">
      <dgm:prSet/>
      <dgm:spPr/>
      <dgm:t>
        <a:bodyPr/>
        <a:lstStyle/>
        <a:p>
          <a:endParaRPr lang="pt-BR"/>
        </a:p>
      </dgm:t>
    </dgm:pt>
    <dgm:pt modelId="{8FC0FC37-8BD5-4102-B8E2-D873A3A5AB8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0" i="0" dirty="0"/>
            <a:t>Demonstrar o resultado das operações realizadas pelo do usuário em determinado intervalo temporal;</a:t>
          </a:r>
        </a:p>
      </dgm:t>
    </dgm:pt>
    <dgm:pt modelId="{BA34575F-8B5C-4572-A2C5-2F0B6F63523C}" type="parTrans" cxnId="{DF78C300-482F-43C7-8E01-340AE7637CDA}">
      <dgm:prSet/>
      <dgm:spPr/>
      <dgm:t>
        <a:bodyPr/>
        <a:lstStyle/>
        <a:p>
          <a:endParaRPr lang="pt-BR"/>
        </a:p>
      </dgm:t>
    </dgm:pt>
    <dgm:pt modelId="{9F0146B4-7506-475B-A2D6-8B0E14A901F7}" type="sibTrans" cxnId="{DF78C300-482F-43C7-8E01-340AE7637CDA}">
      <dgm:prSet/>
      <dgm:spPr/>
      <dgm:t>
        <a:bodyPr/>
        <a:lstStyle/>
        <a:p>
          <a:endParaRPr lang="pt-BR"/>
        </a:p>
      </dgm:t>
    </dgm:pt>
    <dgm:pt modelId="{A7B3BB2D-BD29-4BFE-A85C-2229E642193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0" i="0" dirty="0"/>
            <a:t>Apresentar dados sobre preços das ações e cotação de criptomoedas;</a:t>
          </a:r>
          <a:endParaRPr lang="pt-BR" sz="1800" dirty="0"/>
        </a:p>
      </dgm:t>
    </dgm:pt>
    <dgm:pt modelId="{EAAA7585-0447-4C0E-B1DA-60A1767795F9}" type="parTrans" cxnId="{C29A0701-2C4E-4BB8-8050-66D1B667D8E0}">
      <dgm:prSet/>
      <dgm:spPr/>
      <dgm:t>
        <a:bodyPr/>
        <a:lstStyle/>
        <a:p>
          <a:endParaRPr lang="pt-BR"/>
        </a:p>
      </dgm:t>
    </dgm:pt>
    <dgm:pt modelId="{DA540BF1-3CE9-4485-BB4A-F61706A88433}" type="sibTrans" cxnId="{C29A0701-2C4E-4BB8-8050-66D1B667D8E0}">
      <dgm:prSet/>
      <dgm:spPr/>
      <dgm:t>
        <a:bodyPr/>
        <a:lstStyle/>
        <a:p>
          <a:endParaRPr lang="pt-BR"/>
        </a:p>
      </dgm:t>
    </dgm:pt>
    <dgm:pt modelId="{2FA7B102-6A27-4085-B2B4-2FA6B8D5C9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0" i="0" dirty="0"/>
            <a:t>Trazer recursos visuais (gráficos) com os principais resultados do usuário;</a:t>
          </a:r>
          <a:endParaRPr lang="pt-BR" sz="1800" dirty="0"/>
        </a:p>
      </dgm:t>
    </dgm:pt>
    <dgm:pt modelId="{5C4AB129-E75E-48E0-9C59-7A0387AE17C6}" type="parTrans" cxnId="{AF4D6489-308E-411A-B15A-14BA8470C7A7}">
      <dgm:prSet/>
      <dgm:spPr/>
      <dgm:t>
        <a:bodyPr/>
        <a:lstStyle/>
        <a:p>
          <a:endParaRPr lang="pt-BR"/>
        </a:p>
      </dgm:t>
    </dgm:pt>
    <dgm:pt modelId="{D5F0EEFC-831D-4659-8CCB-FA4D9872BF65}" type="sibTrans" cxnId="{AF4D6489-308E-411A-B15A-14BA8470C7A7}">
      <dgm:prSet/>
      <dgm:spPr/>
      <dgm:t>
        <a:bodyPr/>
        <a:lstStyle/>
        <a:p>
          <a:endParaRPr lang="pt-BR"/>
        </a:p>
      </dgm:t>
    </dgm:pt>
    <dgm:pt modelId="{32EFD6BC-D56E-4745-8762-3039F649E57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0" i="0" dirty="0"/>
            <a:t>Construir uma ferramenta que possibilite o usuário ter controle de seus investimentos no mercado de capitais.</a:t>
          </a:r>
          <a:endParaRPr lang="pt-BR" sz="1800" dirty="0"/>
        </a:p>
      </dgm:t>
    </dgm:pt>
    <dgm:pt modelId="{4DDE8241-B2C1-4519-845E-5CBBAD503B4C}" type="parTrans" cxnId="{69E7DCC1-D4BA-4572-ADEE-058633FE335B}">
      <dgm:prSet/>
      <dgm:spPr/>
      <dgm:t>
        <a:bodyPr/>
        <a:lstStyle/>
        <a:p>
          <a:endParaRPr lang="pt-BR"/>
        </a:p>
      </dgm:t>
    </dgm:pt>
    <dgm:pt modelId="{B391F468-6357-4524-845C-BCC0EEC27D03}" type="sibTrans" cxnId="{69E7DCC1-D4BA-4572-ADEE-058633FE335B}">
      <dgm:prSet/>
      <dgm:spPr/>
      <dgm:t>
        <a:bodyPr/>
        <a:lstStyle/>
        <a:p>
          <a:endParaRPr lang="pt-BR"/>
        </a:p>
      </dgm:t>
    </dgm:pt>
    <dgm:pt modelId="{6EA44E11-CB1B-4BD9-965E-C2AB3726F5C8}" type="pres">
      <dgm:prSet presAssocID="{1A5249DF-16D8-4230-9E6F-E2F6C8EF67CD}" presName="vert0" presStyleCnt="0">
        <dgm:presLayoutVars>
          <dgm:dir/>
          <dgm:animOne val="branch"/>
          <dgm:animLvl val="lvl"/>
        </dgm:presLayoutVars>
      </dgm:prSet>
      <dgm:spPr/>
    </dgm:pt>
    <dgm:pt modelId="{79B4A573-25F6-4AB9-943B-7D043BB5EB2F}" type="pres">
      <dgm:prSet presAssocID="{32EFD6BC-D56E-4745-8762-3039F649E571}" presName="thickLine" presStyleLbl="alignNode1" presStyleIdx="0" presStyleCnt="5"/>
      <dgm:spPr/>
    </dgm:pt>
    <dgm:pt modelId="{A0E4964D-E9B1-453B-9E4F-1B99463212D6}" type="pres">
      <dgm:prSet presAssocID="{32EFD6BC-D56E-4745-8762-3039F649E571}" presName="horz1" presStyleCnt="0"/>
      <dgm:spPr/>
    </dgm:pt>
    <dgm:pt modelId="{BC27560A-BBA7-4531-8E6D-80331502678C}" type="pres">
      <dgm:prSet presAssocID="{32EFD6BC-D56E-4745-8762-3039F649E571}" presName="tx1" presStyleLbl="revTx" presStyleIdx="0" presStyleCnt="5"/>
      <dgm:spPr/>
    </dgm:pt>
    <dgm:pt modelId="{A3480E53-18AA-43FE-8AF7-B30D7222977D}" type="pres">
      <dgm:prSet presAssocID="{32EFD6BC-D56E-4745-8762-3039F649E571}" presName="vert1" presStyleCnt="0"/>
      <dgm:spPr/>
    </dgm:pt>
    <dgm:pt modelId="{75018B11-8515-414F-A83C-C25124C2956B}" type="pres">
      <dgm:prSet presAssocID="{007E238E-4CF0-46CB-9CAE-0948256841BC}" presName="thickLine" presStyleLbl="alignNode1" presStyleIdx="1" presStyleCnt="5"/>
      <dgm:spPr/>
    </dgm:pt>
    <dgm:pt modelId="{ED955B10-090E-4B85-9303-495D43358CD8}" type="pres">
      <dgm:prSet presAssocID="{007E238E-4CF0-46CB-9CAE-0948256841BC}" presName="horz1" presStyleCnt="0"/>
      <dgm:spPr/>
    </dgm:pt>
    <dgm:pt modelId="{34B93B95-7CA2-4923-A4BC-62B343E73EF6}" type="pres">
      <dgm:prSet presAssocID="{007E238E-4CF0-46CB-9CAE-0948256841BC}" presName="tx1" presStyleLbl="revTx" presStyleIdx="1" presStyleCnt="5"/>
      <dgm:spPr/>
    </dgm:pt>
    <dgm:pt modelId="{383DB529-DCA9-49CD-8912-02CCFD8557A0}" type="pres">
      <dgm:prSet presAssocID="{007E238E-4CF0-46CB-9CAE-0948256841BC}" presName="vert1" presStyleCnt="0"/>
      <dgm:spPr/>
    </dgm:pt>
    <dgm:pt modelId="{F95D3B41-A56F-4EA2-8760-F9B804DE8458}" type="pres">
      <dgm:prSet presAssocID="{A7B3BB2D-BD29-4BFE-A85C-2229E642193A}" presName="thickLine" presStyleLbl="alignNode1" presStyleIdx="2" presStyleCnt="5"/>
      <dgm:spPr/>
    </dgm:pt>
    <dgm:pt modelId="{B40CA170-1B82-41F0-9244-4F3C7CD4C67D}" type="pres">
      <dgm:prSet presAssocID="{A7B3BB2D-BD29-4BFE-A85C-2229E642193A}" presName="horz1" presStyleCnt="0"/>
      <dgm:spPr/>
    </dgm:pt>
    <dgm:pt modelId="{4418C897-4335-4242-9071-A09C21010D1D}" type="pres">
      <dgm:prSet presAssocID="{A7B3BB2D-BD29-4BFE-A85C-2229E642193A}" presName="tx1" presStyleLbl="revTx" presStyleIdx="2" presStyleCnt="5"/>
      <dgm:spPr/>
    </dgm:pt>
    <dgm:pt modelId="{C2CD94C6-70C7-40EA-B4A4-90CF967A3771}" type="pres">
      <dgm:prSet presAssocID="{A7B3BB2D-BD29-4BFE-A85C-2229E642193A}" presName="vert1" presStyleCnt="0"/>
      <dgm:spPr/>
    </dgm:pt>
    <dgm:pt modelId="{307C75EA-67C4-4141-BF80-4FE9F17128DA}" type="pres">
      <dgm:prSet presAssocID="{2FA7B102-6A27-4085-B2B4-2FA6B8D5C9C2}" presName="thickLine" presStyleLbl="alignNode1" presStyleIdx="3" presStyleCnt="5"/>
      <dgm:spPr/>
    </dgm:pt>
    <dgm:pt modelId="{52EF61DF-C0DC-4A86-96A0-BB7D0BDC8712}" type="pres">
      <dgm:prSet presAssocID="{2FA7B102-6A27-4085-B2B4-2FA6B8D5C9C2}" presName="horz1" presStyleCnt="0"/>
      <dgm:spPr/>
    </dgm:pt>
    <dgm:pt modelId="{531BAA09-4740-4F08-BE87-A7CA0AE26616}" type="pres">
      <dgm:prSet presAssocID="{2FA7B102-6A27-4085-B2B4-2FA6B8D5C9C2}" presName="tx1" presStyleLbl="revTx" presStyleIdx="3" presStyleCnt="5"/>
      <dgm:spPr/>
    </dgm:pt>
    <dgm:pt modelId="{FB7FC3A4-2AEC-4DCC-B7D9-DDC4A3B0AD09}" type="pres">
      <dgm:prSet presAssocID="{2FA7B102-6A27-4085-B2B4-2FA6B8D5C9C2}" presName="vert1" presStyleCnt="0"/>
      <dgm:spPr/>
    </dgm:pt>
    <dgm:pt modelId="{70B1BD27-01BD-4AB2-AE57-FCE414A4B0A3}" type="pres">
      <dgm:prSet presAssocID="{8FC0FC37-8BD5-4102-B8E2-D873A3A5AB8D}" presName="thickLine" presStyleLbl="alignNode1" presStyleIdx="4" presStyleCnt="5"/>
      <dgm:spPr/>
    </dgm:pt>
    <dgm:pt modelId="{A1DC0255-1FC0-4608-A422-B1B01936089F}" type="pres">
      <dgm:prSet presAssocID="{8FC0FC37-8BD5-4102-B8E2-D873A3A5AB8D}" presName="horz1" presStyleCnt="0"/>
      <dgm:spPr/>
    </dgm:pt>
    <dgm:pt modelId="{41AA9DB5-E206-4543-884E-C4AA92921CDE}" type="pres">
      <dgm:prSet presAssocID="{8FC0FC37-8BD5-4102-B8E2-D873A3A5AB8D}" presName="tx1" presStyleLbl="revTx" presStyleIdx="4" presStyleCnt="5"/>
      <dgm:spPr/>
    </dgm:pt>
    <dgm:pt modelId="{D323A085-9F9E-4CC1-855D-C525C513379A}" type="pres">
      <dgm:prSet presAssocID="{8FC0FC37-8BD5-4102-B8E2-D873A3A5AB8D}" presName="vert1" presStyleCnt="0"/>
      <dgm:spPr/>
    </dgm:pt>
  </dgm:ptLst>
  <dgm:cxnLst>
    <dgm:cxn modelId="{DF78C300-482F-43C7-8E01-340AE7637CDA}" srcId="{1A5249DF-16D8-4230-9E6F-E2F6C8EF67CD}" destId="{8FC0FC37-8BD5-4102-B8E2-D873A3A5AB8D}" srcOrd="4" destOrd="0" parTransId="{BA34575F-8B5C-4572-A2C5-2F0B6F63523C}" sibTransId="{9F0146B4-7506-475B-A2D6-8B0E14A901F7}"/>
    <dgm:cxn modelId="{C29A0701-2C4E-4BB8-8050-66D1B667D8E0}" srcId="{1A5249DF-16D8-4230-9E6F-E2F6C8EF67CD}" destId="{A7B3BB2D-BD29-4BFE-A85C-2229E642193A}" srcOrd="2" destOrd="0" parTransId="{EAAA7585-0447-4C0E-B1DA-60A1767795F9}" sibTransId="{DA540BF1-3CE9-4485-BB4A-F61706A88433}"/>
    <dgm:cxn modelId="{C874780A-7714-4D7F-93A8-DE0517A0BFDC}" type="presOf" srcId="{32EFD6BC-D56E-4745-8762-3039F649E571}" destId="{BC27560A-BBA7-4531-8E6D-80331502678C}" srcOrd="0" destOrd="0" presId="urn:microsoft.com/office/officeart/2008/layout/LinedList"/>
    <dgm:cxn modelId="{475FAC62-B246-49C4-9B34-823F2526C0D6}" type="presOf" srcId="{007E238E-4CF0-46CB-9CAE-0948256841BC}" destId="{34B93B95-7CA2-4923-A4BC-62B343E73EF6}" srcOrd="0" destOrd="0" presId="urn:microsoft.com/office/officeart/2008/layout/LinedList"/>
    <dgm:cxn modelId="{AEBC9166-5F7C-4D88-BFCC-DF66DE4C96FF}" type="presOf" srcId="{2FA7B102-6A27-4085-B2B4-2FA6B8D5C9C2}" destId="{531BAA09-4740-4F08-BE87-A7CA0AE26616}" srcOrd="0" destOrd="0" presId="urn:microsoft.com/office/officeart/2008/layout/LinedList"/>
    <dgm:cxn modelId="{AF4D6489-308E-411A-B15A-14BA8470C7A7}" srcId="{1A5249DF-16D8-4230-9E6F-E2F6C8EF67CD}" destId="{2FA7B102-6A27-4085-B2B4-2FA6B8D5C9C2}" srcOrd="3" destOrd="0" parTransId="{5C4AB129-E75E-48E0-9C59-7A0387AE17C6}" sibTransId="{D5F0EEFC-831D-4659-8CCB-FA4D9872BF65}"/>
    <dgm:cxn modelId="{68F0A58B-22B3-4FE0-B37D-06917ABF0F0A}" type="presOf" srcId="{A7B3BB2D-BD29-4BFE-A85C-2229E642193A}" destId="{4418C897-4335-4242-9071-A09C21010D1D}" srcOrd="0" destOrd="0" presId="urn:microsoft.com/office/officeart/2008/layout/LinedList"/>
    <dgm:cxn modelId="{A0A53CA9-D5FB-45D6-B20E-E85F27B08DD7}" srcId="{1A5249DF-16D8-4230-9E6F-E2F6C8EF67CD}" destId="{007E238E-4CF0-46CB-9CAE-0948256841BC}" srcOrd="1" destOrd="0" parTransId="{C3DC00A2-C601-4138-98FB-D5B0A25FEB1A}" sibTransId="{0BB12BCA-7BFB-4226-B013-D8A595B6853C}"/>
    <dgm:cxn modelId="{A236ABAC-FAC5-47E4-B995-3B69D284FA5A}" type="presOf" srcId="{1A5249DF-16D8-4230-9E6F-E2F6C8EF67CD}" destId="{6EA44E11-CB1B-4BD9-965E-C2AB3726F5C8}" srcOrd="0" destOrd="0" presId="urn:microsoft.com/office/officeart/2008/layout/LinedList"/>
    <dgm:cxn modelId="{69E7DCC1-D4BA-4572-ADEE-058633FE335B}" srcId="{1A5249DF-16D8-4230-9E6F-E2F6C8EF67CD}" destId="{32EFD6BC-D56E-4745-8762-3039F649E571}" srcOrd="0" destOrd="0" parTransId="{4DDE8241-B2C1-4519-845E-5CBBAD503B4C}" sibTransId="{B391F468-6357-4524-845C-BCC0EEC27D03}"/>
    <dgm:cxn modelId="{7FD9CFC2-D05A-4967-B8FE-D8A14B99DAEA}" type="presOf" srcId="{8FC0FC37-8BD5-4102-B8E2-D873A3A5AB8D}" destId="{41AA9DB5-E206-4543-884E-C4AA92921CDE}" srcOrd="0" destOrd="0" presId="urn:microsoft.com/office/officeart/2008/layout/LinedList"/>
    <dgm:cxn modelId="{050EC1B9-C1FC-4AE3-938B-BBA89E4DB8F4}" type="presParOf" srcId="{6EA44E11-CB1B-4BD9-965E-C2AB3726F5C8}" destId="{79B4A573-25F6-4AB9-943B-7D043BB5EB2F}" srcOrd="0" destOrd="0" presId="urn:microsoft.com/office/officeart/2008/layout/LinedList"/>
    <dgm:cxn modelId="{F3A8F94B-DFE3-4E3C-B015-C3D63FC673A9}" type="presParOf" srcId="{6EA44E11-CB1B-4BD9-965E-C2AB3726F5C8}" destId="{A0E4964D-E9B1-453B-9E4F-1B99463212D6}" srcOrd="1" destOrd="0" presId="urn:microsoft.com/office/officeart/2008/layout/LinedList"/>
    <dgm:cxn modelId="{08C8E895-2F78-4964-8DAB-7586F39E2365}" type="presParOf" srcId="{A0E4964D-E9B1-453B-9E4F-1B99463212D6}" destId="{BC27560A-BBA7-4531-8E6D-80331502678C}" srcOrd="0" destOrd="0" presId="urn:microsoft.com/office/officeart/2008/layout/LinedList"/>
    <dgm:cxn modelId="{67ED3DC6-8DAF-478B-8846-E54B801B7FC6}" type="presParOf" srcId="{A0E4964D-E9B1-453B-9E4F-1B99463212D6}" destId="{A3480E53-18AA-43FE-8AF7-B30D7222977D}" srcOrd="1" destOrd="0" presId="urn:microsoft.com/office/officeart/2008/layout/LinedList"/>
    <dgm:cxn modelId="{232245E6-07C0-4A64-86F6-8637DCBD1B91}" type="presParOf" srcId="{6EA44E11-CB1B-4BD9-965E-C2AB3726F5C8}" destId="{75018B11-8515-414F-A83C-C25124C2956B}" srcOrd="2" destOrd="0" presId="urn:microsoft.com/office/officeart/2008/layout/LinedList"/>
    <dgm:cxn modelId="{AF436BF0-37A5-4C4C-B6E9-07C0EF885104}" type="presParOf" srcId="{6EA44E11-CB1B-4BD9-965E-C2AB3726F5C8}" destId="{ED955B10-090E-4B85-9303-495D43358CD8}" srcOrd="3" destOrd="0" presId="urn:microsoft.com/office/officeart/2008/layout/LinedList"/>
    <dgm:cxn modelId="{4440DA80-534B-4AC7-B305-18ECE7DBD740}" type="presParOf" srcId="{ED955B10-090E-4B85-9303-495D43358CD8}" destId="{34B93B95-7CA2-4923-A4BC-62B343E73EF6}" srcOrd="0" destOrd="0" presId="urn:microsoft.com/office/officeart/2008/layout/LinedList"/>
    <dgm:cxn modelId="{56E0AE28-76B0-4ECF-B4CE-96D9FFE71002}" type="presParOf" srcId="{ED955B10-090E-4B85-9303-495D43358CD8}" destId="{383DB529-DCA9-49CD-8912-02CCFD8557A0}" srcOrd="1" destOrd="0" presId="urn:microsoft.com/office/officeart/2008/layout/LinedList"/>
    <dgm:cxn modelId="{F1D253C8-EC48-4ABB-8F0E-623E418A4A8A}" type="presParOf" srcId="{6EA44E11-CB1B-4BD9-965E-C2AB3726F5C8}" destId="{F95D3B41-A56F-4EA2-8760-F9B804DE8458}" srcOrd="4" destOrd="0" presId="urn:microsoft.com/office/officeart/2008/layout/LinedList"/>
    <dgm:cxn modelId="{F15CCD89-45DF-431A-9A5F-05FA06739CB0}" type="presParOf" srcId="{6EA44E11-CB1B-4BD9-965E-C2AB3726F5C8}" destId="{B40CA170-1B82-41F0-9244-4F3C7CD4C67D}" srcOrd="5" destOrd="0" presId="urn:microsoft.com/office/officeart/2008/layout/LinedList"/>
    <dgm:cxn modelId="{8A36F02B-083E-4C65-A854-964F5FFA5F9D}" type="presParOf" srcId="{B40CA170-1B82-41F0-9244-4F3C7CD4C67D}" destId="{4418C897-4335-4242-9071-A09C21010D1D}" srcOrd="0" destOrd="0" presId="urn:microsoft.com/office/officeart/2008/layout/LinedList"/>
    <dgm:cxn modelId="{44C9149C-35EA-4FE4-8E14-9277E8FD6423}" type="presParOf" srcId="{B40CA170-1B82-41F0-9244-4F3C7CD4C67D}" destId="{C2CD94C6-70C7-40EA-B4A4-90CF967A3771}" srcOrd="1" destOrd="0" presId="urn:microsoft.com/office/officeart/2008/layout/LinedList"/>
    <dgm:cxn modelId="{4A98A844-BEA8-4BC5-B3E3-E3BEEA940EA0}" type="presParOf" srcId="{6EA44E11-CB1B-4BD9-965E-C2AB3726F5C8}" destId="{307C75EA-67C4-4141-BF80-4FE9F17128DA}" srcOrd="6" destOrd="0" presId="urn:microsoft.com/office/officeart/2008/layout/LinedList"/>
    <dgm:cxn modelId="{8F2115F9-D3E9-4C26-95BE-702C7854B635}" type="presParOf" srcId="{6EA44E11-CB1B-4BD9-965E-C2AB3726F5C8}" destId="{52EF61DF-C0DC-4A86-96A0-BB7D0BDC8712}" srcOrd="7" destOrd="0" presId="urn:microsoft.com/office/officeart/2008/layout/LinedList"/>
    <dgm:cxn modelId="{FEADEE4E-3124-4176-ADD0-225B3B77E6E9}" type="presParOf" srcId="{52EF61DF-C0DC-4A86-96A0-BB7D0BDC8712}" destId="{531BAA09-4740-4F08-BE87-A7CA0AE26616}" srcOrd="0" destOrd="0" presId="urn:microsoft.com/office/officeart/2008/layout/LinedList"/>
    <dgm:cxn modelId="{E63FEFC1-F448-4A92-B4B0-FFCB9AF1A4C2}" type="presParOf" srcId="{52EF61DF-C0DC-4A86-96A0-BB7D0BDC8712}" destId="{FB7FC3A4-2AEC-4DCC-B7D9-DDC4A3B0AD09}" srcOrd="1" destOrd="0" presId="urn:microsoft.com/office/officeart/2008/layout/LinedList"/>
    <dgm:cxn modelId="{C8A6911D-F7E7-4BF2-91E8-7D1099E2CBF8}" type="presParOf" srcId="{6EA44E11-CB1B-4BD9-965E-C2AB3726F5C8}" destId="{70B1BD27-01BD-4AB2-AE57-FCE414A4B0A3}" srcOrd="8" destOrd="0" presId="urn:microsoft.com/office/officeart/2008/layout/LinedList"/>
    <dgm:cxn modelId="{6D0385DB-3397-40BC-9759-DC625F654A7E}" type="presParOf" srcId="{6EA44E11-CB1B-4BD9-965E-C2AB3726F5C8}" destId="{A1DC0255-1FC0-4608-A422-B1B01936089F}" srcOrd="9" destOrd="0" presId="urn:microsoft.com/office/officeart/2008/layout/LinedList"/>
    <dgm:cxn modelId="{3797A3D3-F029-4006-A149-9819FB69909C}" type="presParOf" srcId="{A1DC0255-1FC0-4608-A422-B1B01936089F}" destId="{41AA9DB5-E206-4543-884E-C4AA92921CDE}" srcOrd="0" destOrd="0" presId="urn:microsoft.com/office/officeart/2008/layout/LinedList"/>
    <dgm:cxn modelId="{9AC9BB41-FC3B-4245-8371-F7F031D92D4B}" type="presParOf" srcId="{A1DC0255-1FC0-4608-A422-B1B01936089F}" destId="{D323A085-9F9E-4CC1-855D-C525C51337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87DAD8-6771-4A6D-BECC-4B01746F4E6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FCFAA-316C-4D96-AD33-F0B5F70172D2}">
      <dgm:prSet/>
      <dgm:spPr/>
      <dgm:t>
        <a:bodyPr/>
        <a:lstStyle/>
        <a:p>
          <a:r>
            <a:rPr lang="pt-BR" b="1" dirty="0"/>
            <a:t>João</a:t>
          </a:r>
          <a:r>
            <a:rPr lang="pt-BR" dirty="0"/>
            <a:t>: Idade: 22 anos. Aplicativos: Instagram, Twitter, TikTok, </a:t>
          </a:r>
          <a:r>
            <a:rPr lang="pt-BR" dirty="0" err="1"/>
            <a:t>Nubank</a:t>
          </a:r>
          <a:r>
            <a:rPr lang="pt-BR" dirty="0"/>
            <a:t>. Frustrações: falta de uma plataforma moderna que lhe permita organizar seus investimentos.</a:t>
          </a:r>
          <a:endParaRPr lang="en-US" dirty="0"/>
        </a:p>
      </dgm:t>
    </dgm:pt>
    <dgm:pt modelId="{091DE967-44F0-49CD-86B3-AE1BEDFDEE83}" type="parTrans" cxnId="{8D105A8E-42B4-43DA-BEF4-58C6BD2504DC}">
      <dgm:prSet/>
      <dgm:spPr/>
      <dgm:t>
        <a:bodyPr/>
        <a:lstStyle/>
        <a:p>
          <a:endParaRPr lang="en-US"/>
        </a:p>
      </dgm:t>
    </dgm:pt>
    <dgm:pt modelId="{AC8CD865-0053-4DDF-846D-29516FF3B148}" type="sibTrans" cxnId="{8D105A8E-42B4-43DA-BEF4-58C6BD2504DC}">
      <dgm:prSet/>
      <dgm:spPr/>
      <dgm:t>
        <a:bodyPr/>
        <a:lstStyle/>
        <a:p>
          <a:endParaRPr lang="en-US"/>
        </a:p>
      </dgm:t>
    </dgm:pt>
    <dgm:pt modelId="{F63F06F5-E2E6-4531-8D56-973912C15FBF}">
      <dgm:prSet/>
      <dgm:spPr/>
      <dgm:t>
        <a:bodyPr/>
        <a:lstStyle/>
        <a:p>
          <a:r>
            <a:rPr lang="pt-BR" b="1" dirty="0"/>
            <a:t>Bárbara</a:t>
          </a:r>
          <a:r>
            <a:rPr lang="pt-BR" dirty="0"/>
            <a:t>: Idade: 35 anos, mãe de dois filhos. Profissão: professora universitária. Aplicativos: Facebook, Instagram, </a:t>
          </a:r>
          <a:r>
            <a:rPr lang="pt-BR" dirty="0" err="1"/>
            <a:t>ModalMais</a:t>
          </a:r>
          <a:r>
            <a:rPr lang="pt-BR" dirty="0"/>
            <a:t> Investimentos. Frustrações: Dificuldade em se manter atualizada a respeito dos movimentos do mercado financeiro diariamente. </a:t>
          </a:r>
          <a:endParaRPr lang="en-US" dirty="0"/>
        </a:p>
      </dgm:t>
    </dgm:pt>
    <dgm:pt modelId="{C305B154-EC6D-4ADE-A7C3-471F7BF829E3}" type="parTrans" cxnId="{80AA2990-E03E-46EA-9F4B-640245A2BB1F}">
      <dgm:prSet/>
      <dgm:spPr/>
      <dgm:t>
        <a:bodyPr/>
        <a:lstStyle/>
        <a:p>
          <a:endParaRPr lang="en-US"/>
        </a:p>
      </dgm:t>
    </dgm:pt>
    <dgm:pt modelId="{E202AAD3-1BBE-4485-9D17-25BAE3D5B53F}" type="sibTrans" cxnId="{80AA2990-E03E-46EA-9F4B-640245A2BB1F}">
      <dgm:prSet/>
      <dgm:spPr/>
      <dgm:t>
        <a:bodyPr/>
        <a:lstStyle/>
        <a:p>
          <a:endParaRPr lang="en-US"/>
        </a:p>
      </dgm:t>
    </dgm:pt>
    <dgm:pt modelId="{3E224BBD-5EAA-4F1D-A3E1-A5041893ACA5}">
      <dgm:prSet/>
      <dgm:spPr/>
      <dgm:t>
        <a:bodyPr/>
        <a:lstStyle/>
        <a:p>
          <a:r>
            <a:rPr lang="pt-BR" b="1" dirty="0"/>
            <a:t>Helena</a:t>
          </a:r>
          <a:r>
            <a:rPr lang="pt-BR" dirty="0"/>
            <a:t>: Idade: 44 anos. Profissão: Empresária. Aplicativos: Instagram, XP Investimentos, Banco do Brasil, Google </a:t>
          </a:r>
          <a:r>
            <a:rPr lang="pt-BR" dirty="0" err="1"/>
            <a:t>Finance</a:t>
          </a:r>
          <a:r>
            <a:rPr lang="pt-BR" dirty="0"/>
            <a:t>. Frustrações: grande número de bancos, financeira e aplicativos dificultam a aferição de seu patrimônio investido de forma automatizada. </a:t>
          </a:r>
          <a:endParaRPr lang="en-US" dirty="0"/>
        </a:p>
      </dgm:t>
    </dgm:pt>
    <dgm:pt modelId="{BD5DB422-4212-4508-803A-D7F6AAED97F0}" type="parTrans" cxnId="{1431ADFE-FB10-4A1C-9FB3-D56BBC8DEE22}">
      <dgm:prSet/>
      <dgm:spPr/>
      <dgm:t>
        <a:bodyPr/>
        <a:lstStyle/>
        <a:p>
          <a:endParaRPr lang="en-US"/>
        </a:p>
      </dgm:t>
    </dgm:pt>
    <dgm:pt modelId="{2F194109-31C8-48C7-8435-7238DCB75113}" type="sibTrans" cxnId="{1431ADFE-FB10-4A1C-9FB3-D56BBC8DEE22}">
      <dgm:prSet/>
      <dgm:spPr/>
      <dgm:t>
        <a:bodyPr/>
        <a:lstStyle/>
        <a:p>
          <a:endParaRPr lang="en-US"/>
        </a:p>
      </dgm:t>
    </dgm:pt>
    <dgm:pt modelId="{08D209D4-E98C-4C5B-B939-B2CD1B3E5955}">
      <dgm:prSet/>
      <dgm:spPr/>
      <dgm:t>
        <a:bodyPr/>
        <a:lstStyle/>
        <a:p>
          <a:r>
            <a:rPr lang="pt-BR" b="1" dirty="0"/>
            <a:t>Felipe</a:t>
          </a:r>
          <a:r>
            <a:rPr lang="pt-BR" dirty="0"/>
            <a:t>:  Idade: 53 anos, pai. Profissão: CEO de um startup no ramo de tecnologia. Aplicativos: Bradesco Conta, Cartão e </a:t>
          </a:r>
          <a:r>
            <a:rPr lang="pt-BR" dirty="0" err="1"/>
            <a:t>Pix</a:t>
          </a:r>
          <a:r>
            <a:rPr lang="pt-BR" dirty="0"/>
            <a:t>, </a:t>
          </a:r>
          <a:r>
            <a:rPr lang="pt-BR" dirty="0" err="1"/>
            <a:t>Clear</a:t>
          </a:r>
          <a:r>
            <a:rPr lang="pt-BR" dirty="0"/>
            <a:t> Corretora, Gmail. Frustrações: dificuldade em quantificar seu rendimento em carteira e cotação média dos ativos ao longo do tempo.</a:t>
          </a:r>
          <a:endParaRPr lang="en-US" dirty="0"/>
        </a:p>
      </dgm:t>
    </dgm:pt>
    <dgm:pt modelId="{67FCA94E-F80C-4162-8AD8-25F1D44FB44A}" type="parTrans" cxnId="{14857294-CBAD-4AFF-BC84-EAAE8041170B}">
      <dgm:prSet/>
      <dgm:spPr/>
      <dgm:t>
        <a:bodyPr/>
        <a:lstStyle/>
        <a:p>
          <a:endParaRPr lang="en-US"/>
        </a:p>
      </dgm:t>
    </dgm:pt>
    <dgm:pt modelId="{BBB0D0D8-A305-40E2-A6F3-E52F19578F92}" type="sibTrans" cxnId="{14857294-CBAD-4AFF-BC84-EAAE8041170B}">
      <dgm:prSet/>
      <dgm:spPr/>
      <dgm:t>
        <a:bodyPr/>
        <a:lstStyle/>
        <a:p>
          <a:endParaRPr lang="en-US"/>
        </a:p>
      </dgm:t>
    </dgm:pt>
    <dgm:pt modelId="{492058F4-DB1B-460B-BEC9-D52CB20B9770}" type="pres">
      <dgm:prSet presAssocID="{2A87DAD8-6771-4A6D-BECC-4B01746F4E6E}" presName="vert0" presStyleCnt="0">
        <dgm:presLayoutVars>
          <dgm:dir/>
          <dgm:animOne val="branch"/>
          <dgm:animLvl val="lvl"/>
        </dgm:presLayoutVars>
      </dgm:prSet>
      <dgm:spPr/>
    </dgm:pt>
    <dgm:pt modelId="{FB530486-C116-4AAE-940C-239E77EEAE01}" type="pres">
      <dgm:prSet presAssocID="{202FCFAA-316C-4D96-AD33-F0B5F70172D2}" presName="thickLine" presStyleLbl="alignNode1" presStyleIdx="0" presStyleCnt="4"/>
      <dgm:spPr/>
    </dgm:pt>
    <dgm:pt modelId="{B187916F-30A9-435E-9CBD-DB575E74C023}" type="pres">
      <dgm:prSet presAssocID="{202FCFAA-316C-4D96-AD33-F0B5F70172D2}" presName="horz1" presStyleCnt="0"/>
      <dgm:spPr/>
    </dgm:pt>
    <dgm:pt modelId="{9AF1FD7F-67F2-4A4B-91CE-DA4F3D3AE234}" type="pres">
      <dgm:prSet presAssocID="{202FCFAA-316C-4D96-AD33-F0B5F70172D2}" presName="tx1" presStyleLbl="revTx" presStyleIdx="0" presStyleCnt="4" custScaleY="67092"/>
      <dgm:spPr/>
    </dgm:pt>
    <dgm:pt modelId="{E56B6208-1588-45BD-950F-F8670E98552D}" type="pres">
      <dgm:prSet presAssocID="{202FCFAA-316C-4D96-AD33-F0B5F70172D2}" presName="vert1" presStyleCnt="0"/>
      <dgm:spPr/>
    </dgm:pt>
    <dgm:pt modelId="{44A14C57-83E1-42E8-9CC1-9E181CDFCA6B}" type="pres">
      <dgm:prSet presAssocID="{F63F06F5-E2E6-4531-8D56-973912C15FBF}" presName="thickLine" presStyleLbl="alignNode1" presStyleIdx="1" presStyleCnt="4"/>
      <dgm:spPr/>
    </dgm:pt>
    <dgm:pt modelId="{CD0275C7-4676-4D34-9B5E-1FE3560715FE}" type="pres">
      <dgm:prSet presAssocID="{F63F06F5-E2E6-4531-8D56-973912C15FBF}" presName="horz1" presStyleCnt="0"/>
      <dgm:spPr/>
    </dgm:pt>
    <dgm:pt modelId="{8414911C-F729-417C-B3F3-ADCFE4E382F3}" type="pres">
      <dgm:prSet presAssocID="{F63F06F5-E2E6-4531-8D56-973912C15FBF}" presName="tx1" presStyleLbl="revTx" presStyleIdx="1" presStyleCnt="4"/>
      <dgm:spPr/>
    </dgm:pt>
    <dgm:pt modelId="{F3B6A01B-4CFB-40D4-B143-579A44ADB18C}" type="pres">
      <dgm:prSet presAssocID="{F63F06F5-E2E6-4531-8D56-973912C15FBF}" presName="vert1" presStyleCnt="0"/>
      <dgm:spPr/>
    </dgm:pt>
    <dgm:pt modelId="{BC6528BF-53F9-4C82-BF4D-DA42D61E1D3C}" type="pres">
      <dgm:prSet presAssocID="{3E224BBD-5EAA-4F1D-A3E1-A5041893ACA5}" presName="thickLine" presStyleLbl="alignNode1" presStyleIdx="2" presStyleCnt="4"/>
      <dgm:spPr/>
    </dgm:pt>
    <dgm:pt modelId="{C63AAFDF-5D94-4338-B57D-6CF5199021DF}" type="pres">
      <dgm:prSet presAssocID="{3E224BBD-5EAA-4F1D-A3E1-A5041893ACA5}" presName="horz1" presStyleCnt="0"/>
      <dgm:spPr/>
    </dgm:pt>
    <dgm:pt modelId="{4C6A0075-91B8-41E5-82CD-9F587C3A69E5}" type="pres">
      <dgm:prSet presAssocID="{3E224BBD-5EAA-4F1D-A3E1-A5041893ACA5}" presName="tx1" presStyleLbl="revTx" presStyleIdx="2" presStyleCnt="4"/>
      <dgm:spPr/>
    </dgm:pt>
    <dgm:pt modelId="{B6E2A55E-B893-496D-A2F9-85BCE4A56361}" type="pres">
      <dgm:prSet presAssocID="{3E224BBD-5EAA-4F1D-A3E1-A5041893ACA5}" presName="vert1" presStyleCnt="0"/>
      <dgm:spPr/>
    </dgm:pt>
    <dgm:pt modelId="{31F6FC85-8DAE-4402-B7E0-044E461AF64C}" type="pres">
      <dgm:prSet presAssocID="{08D209D4-E98C-4C5B-B939-B2CD1B3E5955}" presName="thickLine" presStyleLbl="alignNode1" presStyleIdx="3" presStyleCnt="4"/>
      <dgm:spPr/>
    </dgm:pt>
    <dgm:pt modelId="{80B8703F-A4A8-4EAF-95F7-123C8CE0681F}" type="pres">
      <dgm:prSet presAssocID="{08D209D4-E98C-4C5B-B939-B2CD1B3E5955}" presName="horz1" presStyleCnt="0"/>
      <dgm:spPr/>
    </dgm:pt>
    <dgm:pt modelId="{CB70564C-CA68-4CB1-ABD8-A988E67BCEC8}" type="pres">
      <dgm:prSet presAssocID="{08D209D4-E98C-4C5B-B939-B2CD1B3E5955}" presName="tx1" presStyleLbl="revTx" presStyleIdx="3" presStyleCnt="4"/>
      <dgm:spPr/>
    </dgm:pt>
    <dgm:pt modelId="{11392F9C-823A-4A0E-A60E-47A76B3539D4}" type="pres">
      <dgm:prSet presAssocID="{08D209D4-E98C-4C5B-B939-B2CD1B3E5955}" presName="vert1" presStyleCnt="0"/>
      <dgm:spPr/>
    </dgm:pt>
  </dgm:ptLst>
  <dgm:cxnLst>
    <dgm:cxn modelId="{60BC020A-66D8-44C2-A514-A8C91952558A}" type="presOf" srcId="{2A87DAD8-6771-4A6D-BECC-4B01746F4E6E}" destId="{492058F4-DB1B-460B-BEC9-D52CB20B9770}" srcOrd="0" destOrd="0" presId="urn:microsoft.com/office/officeart/2008/layout/LinedList"/>
    <dgm:cxn modelId="{04B58F2C-699A-4AAE-B3F7-6AFD86AB6B36}" type="presOf" srcId="{F63F06F5-E2E6-4531-8D56-973912C15FBF}" destId="{8414911C-F729-417C-B3F3-ADCFE4E382F3}" srcOrd="0" destOrd="0" presId="urn:microsoft.com/office/officeart/2008/layout/LinedList"/>
    <dgm:cxn modelId="{9040FD45-7F7C-4D64-AC86-29E781872526}" type="presOf" srcId="{3E224BBD-5EAA-4F1D-A3E1-A5041893ACA5}" destId="{4C6A0075-91B8-41E5-82CD-9F587C3A69E5}" srcOrd="0" destOrd="0" presId="urn:microsoft.com/office/officeart/2008/layout/LinedList"/>
    <dgm:cxn modelId="{F8515F6A-E4E5-4B9B-8F0A-41F7C4AA6B21}" type="presOf" srcId="{202FCFAA-316C-4D96-AD33-F0B5F70172D2}" destId="{9AF1FD7F-67F2-4A4B-91CE-DA4F3D3AE234}" srcOrd="0" destOrd="0" presId="urn:microsoft.com/office/officeart/2008/layout/LinedList"/>
    <dgm:cxn modelId="{8D105A8E-42B4-43DA-BEF4-58C6BD2504DC}" srcId="{2A87DAD8-6771-4A6D-BECC-4B01746F4E6E}" destId="{202FCFAA-316C-4D96-AD33-F0B5F70172D2}" srcOrd="0" destOrd="0" parTransId="{091DE967-44F0-49CD-86B3-AE1BEDFDEE83}" sibTransId="{AC8CD865-0053-4DDF-846D-29516FF3B148}"/>
    <dgm:cxn modelId="{80AA2990-E03E-46EA-9F4B-640245A2BB1F}" srcId="{2A87DAD8-6771-4A6D-BECC-4B01746F4E6E}" destId="{F63F06F5-E2E6-4531-8D56-973912C15FBF}" srcOrd="1" destOrd="0" parTransId="{C305B154-EC6D-4ADE-A7C3-471F7BF829E3}" sibTransId="{E202AAD3-1BBE-4485-9D17-25BAE3D5B53F}"/>
    <dgm:cxn modelId="{14857294-CBAD-4AFF-BC84-EAAE8041170B}" srcId="{2A87DAD8-6771-4A6D-BECC-4B01746F4E6E}" destId="{08D209D4-E98C-4C5B-B939-B2CD1B3E5955}" srcOrd="3" destOrd="0" parTransId="{67FCA94E-F80C-4162-8AD8-25F1D44FB44A}" sibTransId="{BBB0D0D8-A305-40E2-A6F3-E52F19578F92}"/>
    <dgm:cxn modelId="{3F0B24BD-0EBB-4473-8D2C-423D873BC1F2}" type="presOf" srcId="{08D209D4-E98C-4C5B-B939-B2CD1B3E5955}" destId="{CB70564C-CA68-4CB1-ABD8-A988E67BCEC8}" srcOrd="0" destOrd="0" presId="urn:microsoft.com/office/officeart/2008/layout/LinedList"/>
    <dgm:cxn modelId="{1431ADFE-FB10-4A1C-9FB3-D56BBC8DEE22}" srcId="{2A87DAD8-6771-4A6D-BECC-4B01746F4E6E}" destId="{3E224BBD-5EAA-4F1D-A3E1-A5041893ACA5}" srcOrd="2" destOrd="0" parTransId="{BD5DB422-4212-4508-803A-D7F6AAED97F0}" sibTransId="{2F194109-31C8-48C7-8435-7238DCB75113}"/>
    <dgm:cxn modelId="{9B59EC78-67C3-4655-9028-4E7B0AD139CB}" type="presParOf" srcId="{492058F4-DB1B-460B-BEC9-D52CB20B9770}" destId="{FB530486-C116-4AAE-940C-239E77EEAE01}" srcOrd="0" destOrd="0" presId="urn:microsoft.com/office/officeart/2008/layout/LinedList"/>
    <dgm:cxn modelId="{24E8EBFE-1DF6-41F4-9017-011C98D034D1}" type="presParOf" srcId="{492058F4-DB1B-460B-BEC9-D52CB20B9770}" destId="{B187916F-30A9-435E-9CBD-DB575E74C023}" srcOrd="1" destOrd="0" presId="urn:microsoft.com/office/officeart/2008/layout/LinedList"/>
    <dgm:cxn modelId="{F63CB8FB-EFEC-4AE0-AEEA-B6CD6465D6F0}" type="presParOf" srcId="{B187916F-30A9-435E-9CBD-DB575E74C023}" destId="{9AF1FD7F-67F2-4A4B-91CE-DA4F3D3AE234}" srcOrd="0" destOrd="0" presId="urn:microsoft.com/office/officeart/2008/layout/LinedList"/>
    <dgm:cxn modelId="{0C26B21C-00BA-421D-836B-F662A8759B4B}" type="presParOf" srcId="{B187916F-30A9-435E-9CBD-DB575E74C023}" destId="{E56B6208-1588-45BD-950F-F8670E98552D}" srcOrd="1" destOrd="0" presId="urn:microsoft.com/office/officeart/2008/layout/LinedList"/>
    <dgm:cxn modelId="{AD8573CC-D576-4B87-9743-986FE0E7CD66}" type="presParOf" srcId="{492058F4-DB1B-460B-BEC9-D52CB20B9770}" destId="{44A14C57-83E1-42E8-9CC1-9E181CDFCA6B}" srcOrd="2" destOrd="0" presId="urn:microsoft.com/office/officeart/2008/layout/LinedList"/>
    <dgm:cxn modelId="{E561FE7F-0C6F-493E-BACA-A81654896A94}" type="presParOf" srcId="{492058F4-DB1B-460B-BEC9-D52CB20B9770}" destId="{CD0275C7-4676-4D34-9B5E-1FE3560715FE}" srcOrd="3" destOrd="0" presId="urn:microsoft.com/office/officeart/2008/layout/LinedList"/>
    <dgm:cxn modelId="{9D99A8D5-EFFC-48FD-98C8-D54B9A00AF01}" type="presParOf" srcId="{CD0275C7-4676-4D34-9B5E-1FE3560715FE}" destId="{8414911C-F729-417C-B3F3-ADCFE4E382F3}" srcOrd="0" destOrd="0" presId="urn:microsoft.com/office/officeart/2008/layout/LinedList"/>
    <dgm:cxn modelId="{70EF83C3-AD6C-4AC8-8941-ACEB6BD96B62}" type="presParOf" srcId="{CD0275C7-4676-4D34-9B5E-1FE3560715FE}" destId="{F3B6A01B-4CFB-40D4-B143-579A44ADB18C}" srcOrd="1" destOrd="0" presId="urn:microsoft.com/office/officeart/2008/layout/LinedList"/>
    <dgm:cxn modelId="{EDA6CC9F-805E-4A59-84F0-0E85E14EB4D2}" type="presParOf" srcId="{492058F4-DB1B-460B-BEC9-D52CB20B9770}" destId="{BC6528BF-53F9-4C82-BF4D-DA42D61E1D3C}" srcOrd="4" destOrd="0" presId="urn:microsoft.com/office/officeart/2008/layout/LinedList"/>
    <dgm:cxn modelId="{88A65BFA-A3CA-4256-929E-B12865031642}" type="presParOf" srcId="{492058F4-DB1B-460B-BEC9-D52CB20B9770}" destId="{C63AAFDF-5D94-4338-B57D-6CF5199021DF}" srcOrd="5" destOrd="0" presId="urn:microsoft.com/office/officeart/2008/layout/LinedList"/>
    <dgm:cxn modelId="{137FD1B5-3FD2-4087-B489-63FE80D10BBC}" type="presParOf" srcId="{C63AAFDF-5D94-4338-B57D-6CF5199021DF}" destId="{4C6A0075-91B8-41E5-82CD-9F587C3A69E5}" srcOrd="0" destOrd="0" presId="urn:microsoft.com/office/officeart/2008/layout/LinedList"/>
    <dgm:cxn modelId="{103C2CA3-C676-4BFE-8358-8F1BFA5CF64B}" type="presParOf" srcId="{C63AAFDF-5D94-4338-B57D-6CF5199021DF}" destId="{B6E2A55E-B893-496D-A2F9-85BCE4A56361}" srcOrd="1" destOrd="0" presId="urn:microsoft.com/office/officeart/2008/layout/LinedList"/>
    <dgm:cxn modelId="{A8B61470-C1A1-4D8A-98FF-F85058E5D6A1}" type="presParOf" srcId="{492058F4-DB1B-460B-BEC9-D52CB20B9770}" destId="{31F6FC85-8DAE-4402-B7E0-044E461AF64C}" srcOrd="6" destOrd="0" presId="urn:microsoft.com/office/officeart/2008/layout/LinedList"/>
    <dgm:cxn modelId="{1FC7D89B-E51F-4EC6-921E-59EB64B32580}" type="presParOf" srcId="{492058F4-DB1B-460B-BEC9-D52CB20B9770}" destId="{80B8703F-A4A8-4EAF-95F7-123C8CE0681F}" srcOrd="7" destOrd="0" presId="urn:microsoft.com/office/officeart/2008/layout/LinedList"/>
    <dgm:cxn modelId="{73E22917-A6BD-452F-A097-E415D2AFF7F7}" type="presParOf" srcId="{80B8703F-A4A8-4EAF-95F7-123C8CE0681F}" destId="{CB70564C-CA68-4CB1-ABD8-A988E67BCEC8}" srcOrd="0" destOrd="0" presId="urn:microsoft.com/office/officeart/2008/layout/LinedList"/>
    <dgm:cxn modelId="{98B4E2CD-9D7A-4443-8BD5-DA7D0BA63536}" type="presParOf" srcId="{80B8703F-A4A8-4EAF-95F7-123C8CE0681F}" destId="{11392F9C-823A-4A0E-A60E-47A76B3539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4A573-25F6-4AB9-943B-7D043BB5EB2F}">
      <dsp:nvSpPr>
        <dsp:cNvPr id="0" name=""/>
        <dsp:cNvSpPr/>
      </dsp:nvSpPr>
      <dsp:spPr>
        <a:xfrm>
          <a:off x="0" y="487"/>
          <a:ext cx="725974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560A-BBA7-4531-8E6D-80331502678C}">
      <dsp:nvSpPr>
        <dsp:cNvPr id="0" name=""/>
        <dsp:cNvSpPr/>
      </dsp:nvSpPr>
      <dsp:spPr>
        <a:xfrm>
          <a:off x="0" y="487"/>
          <a:ext cx="7259743" cy="7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0" i="0" kern="1200" dirty="0"/>
            <a:t>Construir uma ferramenta que possibilite o usuário ter controle de seus investimentos no mercado de capitais.</a:t>
          </a:r>
          <a:endParaRPr lang="pt-BR" sz="1800" kern="1200" dirty="0"/>
        </a:p>
      </dsp:txBody>
      <dsp:txXfrm>
        <a:off x="0" y="487"/>
        <a:ext cx="7259743" cy="798586"/>
      </dsp:txXfrm>
    </dsp:sp>
    <dsp:sp modelId="{75018B11-8515-414F-A83C-C25124C2956B}">
      <dsp:nvSpPr>
        <dsp:cNvPr id="0" name=""/>
        <dsp:cNvSpPr/>
      </dsp:nvSpPr>
      <dsp:spPr>
        <a:xfrm>
          <a:off x="0" y="799074"/>
          <a:ext cx="7259743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93B95-7CA2-4923-A4BC-62B343E73EF6}">
      <dsp:nvSpPr>
        <dsp:cNvPr id="0" name=""/>
        <dsp:cNvSpPr/>
      </dsp:nvSpPr>
      <dsp:spPr>
        <a:xfrm>
          <a:off x="0" y="799074"/>
          <a:ext cx="7259743" cy="7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Permitir consolidar em uma só plataforma as informações do usuário a respeito de seus investimentos em ações e criptomoedas</a:t>
          </a:r>
          <a:endParaRPr lang="pt-BR" sz="1800" kern="1200" dirty="0"/>
        </a:p>
      </dsp:txBody>
      <dsp:txXfrm>
        <a:off x="0" y="799074"/>
        <a:ext cx="7259743" cy="798586"/>
      </dsp:txXfrm>
    </dsp:sp>
    <dsp:sp modelId="{F95D3B41-A56F-4EA2-8760-F9B804DE8458}">
      <dsp:nvSpPr>
        <dsp:cNvPr id="0" name=""/>
        <dsp:cNvSpPr/>
      </dsp:nvSpPr>
      <dsp:spPr>
        <a:xfrm>
          <a:off x="0" y="1597661"/>
          <a:ext cx="725974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8C897-4335-4242-9071-A09C21010D1D}">
      <dsp:nvSpPr>
        <dsp:cNvPr id="0" name=""/>
        <dsp:cNvSpPr/>
      </dsp:nvSpPr>
      <dsp:spPr>
        <a:xfrm>
          <a:off x="0" y="1597661"/>
          <a:ext cx="7259743" cy="7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0" i="0" kern="1200" dirty="0"/>
            <a:t>Apresentar dados sobre preços das ações e cotação de criptomoedas;</a:t>
          </a:r>
          <a:endParaRPr lang="pt-BR" sz="1800" kern="1200" dirty="0"/>
        </a:p>
      </dsp:txBody>
      <dsp:txXfrm>
        <a:off x="0" y="1597661"/>
        <a:ext cx="7259743" cy="798586"/>
      </dsp:txXfrm>
    </dsp:sp>
    <dsp:sp modelId="{307C75EA-67C4-4141-BF80-4FE9F17128DA}">
      <dsp:nvSpPr>
        <dsp:cNvPr id="0" name=""/>
        <dsp:cNvSpPr/>
      </dsp:nvSpPr>
      <dsp:spPr>
        <a:xfrm>
          <a:off x="0" y="2396248"/>
          <a:ext cx="7259743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BAA09-4740-4F08-BE87-A7CA0AE26616}">
      <dsp:nvSpPr>
        <dsp:cNvPr id="0" name=""/>
        <dsp:cNvSpPr/>
      </dsp:nvSpPr>
      <dsp:spPr>
        <a:xfrm>
          <a:off x="0" y="2396248"/>
          <a:ext cx="7259743" cy="7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0" i="0" kern="1200" dirty="0"/>
            <a:t>Trazer recursos visuais (gráficos) com os principais resultados do usuário;</a:t>
          </a:r>
          <a:endParaRPr lang="pt-BR" sz="1800" kern="1200" dirty="0"/>
        </a:p>
      </dsp:txBody>
      <dsp:txXfrm>
        <a:off x="0" y="2396248"/>
        <a:ext cx="7259743" cy="798586"/>
      </dsp:txXfrm>
    </dsp:sp>
    <dsp:sp modelId="{70B1BD27-01BD-4AB2-AE57-FCE414A4B0A3}">
      <dsp:nvSpPr>
        <dsp:cNvPr id="0" name=""/>
        <dsp:cNvSpPr/>
      </dsp:nvSpPr>
      <dsp:spPr>
        <a:xfrm>
          <a:off x="0" y="3194835"/>
          <a:ext cx="725974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9DB5-E206-4543-884E-C4AA92921CDE}">
      <dsp:nvSpPr>
        <dsp:cNvPr id="0" name=""/>
        <dsp:cNvSpPr/>
      </dsp:nvSpPr>
      <dsp:spPr>
        <a:xfrm>
          <a:off x="0" y="3194835"/>
          <a:ext cx="7259743" cy="7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0" i="0" kern="1200" dirty="0"/>
            <a:t>Demonstrar o resultado das operações realizadas pelo do usuário em determinado intervalo temporal;</a:t>
          </a:r>
        </a:p>
      </dsp:txBody>
      <dsp:txXfrm>
        <a:off x="0" y="3194835"/>
        <a:ext cx="7259743" cy="798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0486-C116-4AAE-940C-239E77EEAE01}">
      <dsp:nvSpPr>
        <dsp:cNvPr id="0" name=""/>
        <dsp:cNvSpPr/>
      </dsp:nvSpPr>
      <dsp:spPr>
        <a:xfrm>
          <a:off x="0" y="4435"/>
          <a:ext cx="11498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1FD7F-67F2-4A4B-91CE-DA4F3D3AE234}">
      <dsp:nvSpPr>
        <dsp:cNvPr id="0" name=""/>
        <dsp:cNvSpPr/>
      </dsp:nvSpPr>
      <dsp:spPr>
        <a:xfrm>
          <a:off x="0" y="4435"/>
          <a:ext cx="11498270" cy="10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João</a:t>
          </a:r>
          <a:r>
            <a:rPr lang="pt-BR" sz="2400" kern="1200" dirty="0"/>
            <a:t>: Idade: 22 anos. Aplicativos: Instagram, Twitter, TikTok, </a:t>
          </a:r>
          <a:r>
            <a:rPr lang="pt-BR" sz="2400" kern="1200" dirty="0" err="1"/>
            <a:t>Nubank</a:t>
          </a:r>
          <a:r>
            <a:rPr lang="pt-BR" sz="2400" kern="1200" dirty="0"/>
            <a:t>. Frustrações: falta de uma plataforma moderna que lhe permita organizar seus investimentos.</a:t>
          </a:r>
          <a:endParaRPr lang="en-US" sz="2400" kern="1200" dirty="0"/>
        </a:p>
      </dsp:txBody>
      <dsp:txXfrm>
        <a:off x="0" y="4435"/>
        <a:ext cx="11498270" cy="1005274"/>
      </dsp:txXfrm>
    </dsp:sp>
    <dsp:sp modelId="{44A14C57-83E1-42E8-9CC1-9E181CDFCA6B}">
      <dsp:nvSpPr>
        <dsp:cNvPr id="0" name=""/>
        <dsp:cNvSpPr/>
      </dsp:nvSpPr>
      <dsp:spPr>
        <a:xfrm>
          <a:off x="0" y="1009709"/>
          <a:ext cx="11498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4911C-F729-417C-B3F3-ADCFE4E382F3}">
      <dsp:nvSpPr>
        <dsp:cNvPr id="0" name=""/>
        <dsp:cNvSpPr/>
      </dsp:nvSpPr>
      <dsp:spPr>
        <a:xfrm>
          <a:off x="0" y="1009709"/>
          <a:ext cx="11498270" cy="149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Bárbara</a:t>
          </a:r>
          <a:r>
            <a:rPr lang="pt-BR" sz="2400" kern="1200" dirty="0"/>
            <a:t>: Idade: 35 anos, mãe de dois filhos. Profissão: professora universitária. Aplicativos: Facebook, Instagram, </a:t>
          </a:r>
          <a:r>
            <a:rPr lang="pt-BR" sz="2400" kern="1200" dirty="0" err="1"/>
            <a:t>ModalMais</a:t>
          </a:r>
          <a:r>
            <a:rPr lang="pt-BR" sz="2400" kern="1200" dirty="0"/>
            <a:t> Investimentos. Frustrações: Dificuldade em se manter atualizada a respeito dos movimentos do mercado financeiro diariamente. </a:t>
          </a:r>
          <a:endParaRPr lang="en-US" sz="2400" kern="1200" dirty="0"/>
        </a:p>
      </dsp:txBody>
      <dsp:txXfrm>
        <a:off x="0" y="1009709"/>
        <a:ext cx="11498270" cy="1498351"/>
      </dsp:txXfrm>
    </dsp:sp>
    <dsp:sp modelId="{BC6528BF-53F9-4C82-BF4D-DA42D61E1D3C}">
      <dsp:nvSpPr>
        <dsp:cNvPr id="0" name=""/>
        <dsp:cNvSpPr/>
      </dsp:nvSpPr>
      <dsp:spPr>
        <a:xfrm>
          <a:off x="0" y="2508061"/>
          <a:ext cx="11498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A0075-91B8-41E5-82CD-9F587C3A69E5}">
      <dsp:nvSpPr>
        <dsp:cNvPr id="0" name=""/>
        <dsp:cNvSpPr/>
      </dsp:nvSpPr>
      <dsp:spPr>
        <a:xfrm>
          <a:off x="0" y="2508061"/>
          <a:ext cx="11498270" cy="149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Helena</a:t>
          </a:r>
          <a:r>
            <a:rPr lang="pt-BR" sz="2400" kern="1200" dirty="0"/>
            <a:t>: Idade: 44 anos. Profissão: Empresária. Aplicativos: Instagram, XP Investimentos, Banco do Brasil, Google </a:t>
          </a:r>
          <a:r>
            <a:rPr lang="pt-BR" sz="2400" kern="1200" dirty="0" err="1"/>
            <a:t>Finance</a:t>
          </a:r>
          <a:r>
            <a:rPr lang="pt-BR" sz="2400" kern="1200" dirty="0"/>
            <a:t>. Frustrações: grande número de bancos, financeira e aplicativos dificultam a aferição de seu patrimônio investido de forma automatizada. </a:t>
          </a:r>
          <a:endParaRPr lang="en-US" sz="2400" kern="1200" dirty="0"/>
        </a:p>
      </dsp:txBody>
      <dsp:txXfrm>
        <a:off x="0" y="2508061"/>
        <a:ext cx="11498270" cy="1498351"/>
      </dsp:txXfrm>
    </dsp:sp>
    <dsp:sp modelId="{31F6FC85-8DAE-4402-B7E0-044E461AF64C}">
      <dsp:nvSpPr>
        <dsp:cNvPr id="0" name=""/>
        <dsp:cNvSpPr/>
      </dsp:nvSpPr>
      <dsp:spPr>
        <a:xfrm>
          <a:off x="0" y="4006412"/>
          <a:ext cx="11498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0564C-CA68-4CB1-ABD8-A988E67BCEC8}">
      <dsp:nvSpPr>
        <dsp:cNvPr id="0" name=""/>
        <dsp:cNvSpPr/>
      </dsp:nvSpPr>
      <dsp:spPr>
        <a:xfrm>
          <a:off x="0" y="4006412"/>
          <a:ext cx="11498270" cy="149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Felipe</a:t>
          </a:r>
          <a:r>
            <a:rPr lang="pt-BR" sz="2400" kern="1200" dirty="0"/>
            <a:t>:  Idade: 53 anos, pai. Profissão: CEO de um startup no ramo de tecnologia. Aplicativos: Bradesco Conta, Cartão e </a:t>
          </a:r>
          <a:r>
            <a:rPr lang="pt-BR" sz="2400" kern="1200" dirty="0" err="1"/>
            <a:t>Pix</a:t>
          </a:r>
          <a:r>
            <a:rPr lang="pt-BR" sz="2400" kern="1200" dirty="0"/>
            <a:t>, </a:t>
          </a:r>
          <a:r>
            <a:rPr lang="pt-BR" sz="2400" kern="1200" dirty="0" err="1"/>
            <a:t>Clear</a:t>
          </a:r>
          <a:r>
            <a:rPr lang="pt-BR" sz="2400" kern="1200" dirty="0"/>
            <a:t> Corretora, Gmail. Frustrações: dificuldade em quantificar seu rendimento em carteira e cotação média dos ativos ao longo do tempo.</a:t>
          </a:r>
          <a:endParaRPr lang="en-US" sz="2400" kern="1200" dirty="0"/>
        </a:p>
      </dsp:txBody>
      <dsp:txXfrm>
        <a:off x="0" y="4006412"/>
        <a:ext cx="11498270" cy="149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19/03/2023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E06E2-BDA2-C776-4A51-6C9BCE62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BA5E7F-21DD-40A3-56C6-668F6DB5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B9169-61A5-6AB4-DF5E-3681974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D024B-6521-43EE-B75B-026EF60BA7AA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38C29-328E-4AA5-C85A-5B4C799E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66137-54C3-3E56-C555-25FB03D7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999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1D061-B350-0A18-373E-8BF6086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5C5AE6-6517-CE1C-D7CE-03B55963F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F2401-2774-C1A7-B03F-25E15A03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E65B06-1465-42AE-BF94-C0F0F1ABA3D0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58BF1-42F1-6F1D-5298-08E33151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0A104-F6F7-1BEF-7C62-CD3CDF89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6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0E5FA0-7E7F-6ABA-9EB3-0BD0C429A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127E5B-0C48-E50D-DA1C-E928941F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08BD1-ED3D-D285-FF4E-9D462A79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19/03/2023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23070-51F8-A7E3-693E-D2C60808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BBF916-D7F5-2438-FBEB-E7F2A6C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87916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1075-6714-0997-A645-A4A3288A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AC7E9-1843-4086-1BC0-E338DE40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F46D3-5438-BFEB-DC32-86EB20B5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C596BE-B23C-4E59-BC1A-9483DC8394B5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274B-AB15-FEF5-8BA7-59DF2B3C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7012B-C9C4-7876-4C01-7F56FFE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71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15EDF-1392-A1B2-1B6B-478C97A5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1FB1B-0BCD-4DD4-0F37-1280E702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1C66B-68E9-3757-1291-037FF400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B8AD4-5939-7729-C09D-636E9F2A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7A594-2ED7-56BE-9BBE-826449A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42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F4F5-8473-DED5-8C09-BF5D2E7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993B7-EE1E-00EF-83C3-0E29AEEC1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60B00D-FCC6-96D2-089D-8CDB224E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30B9C-4979-E3B5-B266-6B536B56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19/03/2023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8C9BE-6AB9-2AD7-372E-9975427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2C45D9-0AA2-5848-51A1-1EE3BB4A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931350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5877-38B0-4AA3-72E0-983911A8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51335-D295-2A01-578C-2E665ECC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8759C-161D-45BB-C94D-DE4AFAE8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669F08-F225-4AE4-A763-CE6104A0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0090F4-C6EA-4305-ED7D-18D2883F9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ADC825-F51B-B796-AFD4-2C936689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D7459-9386-B560-C809-0656CE3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E9003E-C165-895A-2194-5F292C26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30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123C7-E439-7438-0EC7-DE501A4A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A0E81-D432-1F27-AF2A-81FAE2E9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19/03/2023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0B20D2-A2C9-F993-5D9D-17449337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621466-ED08-EA39-1083-46C6136E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472325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550F6E-5ADB-6763-E214-A739823E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19/03/2023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EED06E-097D-23FE-9111-BA6AC4A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3B41F-4AB1-3AB7-260B-E32D5798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04207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B65E6-5BB5-6D38-AE32-A80D5CF9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B7DD6-7164-7767-69D5-99CB0C5C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DD354-F580-AFB1-7D57-0B0B0DBB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3F0AE4-9904-DD22-F535-E991546C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2A4892-014E-2A2B-8045-826D0CE2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9256B-C49C-095B-A3CB-CE1F4C9F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652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B091C-FEDF-C089-959A-AF7524F8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D0DB4-5545-ACDF-B8D0-38D088608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9160D-2AB4-560C-07E6-8B09165AF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14D13-D06F-928F-05B8-9ED52E40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19/03/2023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D58364-E723-6DD6-10B6-D645720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EE3D7C-D44A-9FC5-83D7-DA81AE98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84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FD94D9-51B1-1A54-14A0-85C0FCB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FDD38-EF7E-2E2B-EBD4-8BAD92E1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73BDA-7BC3-5E1A-239E-DA6E0B15A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19/03/2023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09485-0679-7CD5-167A-DFD1E60A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EA7EB6-0827-2A3D-A895-8E1A7C026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69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169/revint.v6i11.32" TargetMode="External"/><Relationship Id="rId2" Type="http://schemas.openxmlformats.org/officeDocument/2006/relationships/hyperlink" Target="https://www.b3.com.br/pt_br/noticias/numero-de-investidores-na-b3-cresce-mesmo-em-cenario-de-alta-volatilidade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 err="1">
                <a:latin typeface="+mn-lt"/>
              </a:rPr>
              <a:t>Cafezinho</a:t>
            </a:r>
            <a:r>
              <a:rPr lang="en-US" sz="3600" dirty="0">
                <a:latin typeface="+mn-lt"/>
              </a:rPr>
              <a:t> R$</a:t>
            </a:r>
          </a:p>
        </p:txBody>
      </p:sp>
      <p:pic>
        <p:nvPicPr>
          <p:cNvPr id="62" name="Picture 61" descr="Números da bolsa de valores">
            <a:extLst>
              <a:ext uri="{FF2B5EF4-FFF2-40B4-BE49-F238E27FC236}">
                <a16:creationId xmlns:a16="http://schemas.microsoft.com/office/drawing/2014/main" id="{5B6C1C33-13E0-4EAF-5F9B-9DF3DBB38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1" r="28957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Amanda de Almeida silva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Diego </a:t>
            </a:r>
            <a:r>
              <a:rPr lang="en-US" sz="1800" dirty="0" err="1"/>
              <a:t>Ruas</a:t>
            </a:r>
            <a:r>
              <a:rPr lang="en-US" sz="1800" dirty="0"/>
              <a:t> Toledo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Flávio Martins da Cruz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Lucas </a:t>
            </a:r>
            <a:r>
              <a:rPr lang="en-US" sz="1800" dirty="0" err="1"/>
              <a:t>Delmasquio</a:t>
            </a:r>
            <a:r>
              <a:rPr lang="en-US" sz="1800" dirty="0"/>
              <a:t> Silva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Pedro Henrique Pinto de </a:t>
            </a:r>
            <a:r>
              <a:rPr lang="en-US" sz="1800" dirty="0" err="1"/>
              <a:t>Lacerda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Mateus Borges Martins da Silva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Ronald </a:t>
            </a:r>
            <a:r>
              <a:rPr lang="en-US" sz="1800" dirty="0" err="1"/>
              <a:t>Justiniano</a:t>
            </a:r>
            <a:r>
              <a:rPr lang="en-US" sz="1800" dirty="0"/>
              <a:t> Costa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0A2CDF-0258-EC3F-6A89-12956AF0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976" y="5991852"/>
            <a:ext cx="808904" cy="7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83453DC-0AB0-431A-2B93-CAF9D048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00865"/>
              </p:ext>
            </p:extLst>
          </p:nvPr>
        </p:nvGraphicFramePr>
        <p:xfrm>
          <a:off x="681990" y="1435100"/>
          <a:ext cx="10697210" cy="5040000"/>
        </p:xfrm>
        <a:graphic>
          <a:graphicData uri="http://schemas.openxmlformats.org/drawingml/2006/table">
            <a:tbl>
              <a:tblPr/>
              <a:tblGrid>
                <a:gridCol w="1030379">
                  <a:extLst>
                    <a:ext uri="{9D8B030D-6E8A-4147-A177-3AD203B41FA5}">
                      <a16:colId xmlns:a16="http://schemas.microsoft.com/office/drawing/2014/main" val="1692424947"/>
                    </a:ext>
                  </a:extLst>
                </a:gridCol>
                <a:gridCol w="8093161">
                  <a:extLst>
                    <a:ext uri="{9D8B030D-6E8A-4147-A177-3AD203B41FA5}">
                      <a16:colId xmlns:a16="http://schemas.microsoft.com/office/drawing/2014/main" val="3258520685"/>
                    </a:ext>
                  </a:extLst>
                </a:gridCol>
                <a:gridCol w="1573670">
                  <a:extLst>
                    <a:ext uri="{9D8B030D-6E8A-4147-A177-3AD203B41FA5}">
                      <a16:colId xmlns:a16="http://schemas.microsoft.com/office/drawing/2014/main" val="3976135802"/>
                    </a:ext>
                  </a:extLst>
                </a:gridCol>
              </a:tblGrid>
              <a:tr h="3370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do Requisito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84388"/>
                  </a:ext>
                </a:extLst>
              </a:tr>
              <a:tr h="756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RNF-01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site deve ser publicado em um ambiente acessível publicamente na Internet (Repl.it, GitHub Pages,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Heroku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90661"/>
                  </a:ext>
                </a:extLst>
              </a:tr>
              <a:tr h="756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RNF-02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site deve ser compatível com os principais navegadores do mercado (Google Chrome, Firefox, Microsoft Edge).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19846"/>
                  </a:ext>
                </a:extLst>
              </a:tr>
              <a:tr h="756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RNF-03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aplicação deverá ser responsiva permitindo a visualização em diversos dispositivos de forma adequada.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23738"/>
                  </a:ext>
                </a:extLst>
              </a:tr>
              <a:tr h="756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RNF-04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site deve ter bom nível de contraste entre os elementos da tela em conformidade.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400947"/>
                  </a:ext>
                </a:extLst>
              </a:tr>
              <a:tr h="4933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RNF-05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site deve ser desenvolvido com layout simples, organizado e intuitivo.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2894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RNF-06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aplicação deve se comunicar com o banco de dados SQL.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40882"/>
                  </a:ext>
                </a:extLst>
              </a:tr>
              <a:tr h="756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RNF-07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aplicação deve estár acessível e sem interrupções por pelo menos 95% do tempo, apresentando um tempo de inatividade mínimo.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506087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951DBDFD-EA11-F8F6-0662-0BB3A2C0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5" b="22270"/>
          <a:stretch/>
        </p:blipFill>
        <p:spPr>
          <a:xfrm>
            <a:off x="905" y="223520"/>
            <a:ext cx="5220429" cy="83312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88D9EB-BBBA-C189-5ED5-5BCAE921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0" y="113265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atin typeface="+mn-lt"/>
              </a:rPr>
              <a:t>Requisitos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não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funcionais</a:t>
            </a:r>
            <a:endParaRPr lang="en-US" sz="3600" kern="1200" dirty="0"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43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51DBDFD-EA11-F8F6-0662-0BB3A2C0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5" b="22270"/>
          <a:stretch/>
        </p:blipFill>
        <p:spPr>
          <a:xfrm>
            <a:off x="905" y="137552"/>
            <a:ext cx="5220429" cy="83312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88D9EB-BBBA-C189-5ED5-5BCAE921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0" y="27297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atin typeface="+mn-lt"/>
              </a:rPr>
              <a:t>Diagrama</a:t>
            </a:r>
            <a:r>
              <a:rPr lang="en-US" sz="3600" dirty="0">
                <a:latin typeface="+mn-lt"/>
              </a:rPr>
              <a:t> de </a:t>
            </a:r>
            <a:r>
              <a:rPr lang="en-US" sz="3600" dirty="0" err="1">
                <a:latin typeface="+mn-lt"/>
              </a:rPr>
              <a:t>casos</a:t>
            </a:r>
            <a:r>
              <a:rPr lang="en-US" sz="3600" dirty="0">
                <a:latin typeface="+mn-lt"/>
              </a:rPr>
              <a:t> de </a:t>
            </a:r>
            <a:r>
              <a:rPr lang="en-US" sz="3600" dirty="0" err="1">
                <a:latin typeface="+mn-lt"/>
              </a:rPr>
              <a:t>uso</a:t>
            </a:r>
            <a:endParaRPr lang="en-US" sz="3600" kern="1200" dirty="0"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088A4B-A912-EEF4-29B3-AF5710F0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7" t="1608" r="7244" b="38096"/>
          <a:stretch/>
        </p:blipFill>
        <p:spPr>
          <a:xfrm>
            <a:off x="94719" y="990472"/>
            <a:ext cx="5997299" cy="55452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2066B5-C50D-697C-3417-0138D2643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7" t="61482" r="17382" b="1482"/>
          <a:stretch/>
        </p:blipFill>
        <p:spPr>
          <a:xfrm>
            <a:off x="6880759" y="2632590"/>
            <a:ext cx="5087421" cy="3655301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3386DBB-D000-25B0-5FCF-61A53757E9E7}"/>
              </a:ext>
            </a:extLst>
          </p:cNvPr>
          <p:cNvGrpSpPr/>
          <p:nvPr/>
        </p:nvGrpSpPr>
        <p:grpSpPr>
          <a:xfrm>
            <a:off x="3180715" y="1808480"/>
            <a:ext cx="6428105" cy="4941335"/>
            <a:chOff x="3180715" y="1808480"/>
            <a:chExt cx="6428105" cy="4941335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184A09C-69EC-AD2A-23A9-9E7593983005}"/>
                </a:ext>
              </a:extLst>
            </p:cNvPr>
            <p:cNvCxnSpPr/>
            <p:nvPr/>
          </p:nvCxnSpPr>
          <p:spPr>
            <a:xfrm>
              <a:off x="9601200" y="1808480"/>
              <a:ext cx="0" cy="58928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D6C2528-DDCA-6B02-2606-463ECC92B5E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240" y="6573520"/>
              <a:ext cx="0" cy="17629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4BE7D34-7EB6-B6B6-727E-ABFECED94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15" y="6717430"/>
              <a:ext cx="3347720" cy="254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BBC09F3-5A58-23DF-F81D-57A524CBD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1276" y="1828800"/>
              <a:ext cx="37159" cy="489752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1B6A58D-9084-D469-D121-8A52130FC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8736" y="1814017"/>
              <a:ext cx="3120084" cy="23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0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425DE-CF0E-742F-820A-9C44031B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1"/>
            <a:ext cx="10506456" cy="1734266"/>
          </a:xfrm>
        </p:spPr>
        <p:txBody>
          <a:bodyPr anchor="b">
            <a:normAutofit/>
          </a:bodyPr>
          <a:lstStyle/>
          <a:p>
            <a:r>
              <a:rPr lang="pt-BR" sz="3600" dirty="0">
                <a:latin typeface="+mn-lt"/>
              </a:rPr>
              <a:t>Referências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842CA-C149-3679-5D0C-386EBB83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pt-BR" sz="1900" b="0" i="0" dirty="0">
                <a:effectLst/>
                <a:latin typeface="-apple-system"/>
              </a:rPr>
              <a:t>BOLSA DE VALORES DE SÃO PAULO - BOVESPA (2022). Regulamento do Novo Mercado. Disponível em: &lt; </a:t>
            </a:r>
            <a:r>
              <a:rPr lang="pt-BR" sz="1900" b="0" i="0" u="none" strike="noStrike" dirty="0">
                <a:effectLst/>
                <a:latin typeface="-apple-system"/>
                <a:hlinkClick r:id="rId2"/>
              </a:rPr>
              <a:t>https://www.b3.com.br/pt_br/noticias/numero-de-investidores-na-b3-cresce-mesmo-em-cenario-de-alta-volatilidade.htm</a:t>
            </a:r>
            <a:r>
              <a:rPr lang="pt-BR" sz="1900" b="0" i="0" dirty="0">
                <a:effectLst/>
                <a:latin typeface="-apple-system"/>
              </a:rPr>
              <a:t> &gt; Acesso em: março, 2023.</a:t>
            </a:r>
          </a:p>
          <a:p>
            <a:pPr algn="just"/>
            <a:r>
              <a:rPr lang="pt-BR" sz="1900" b="0" i="0" dirty="0">
                <a:effectLst/>
                <a:latin typeface="-apple-system"/>
              </a:rPr>
              <a:t>Gaspar </a:t>
            </a:r>
            <a:r>
              <a:rPr lang="pt-BR" sz="1900" b="0" i="0" dirty="0" err="1">
                <a:effectLst/>
                <a:latin typeface="-apple-system"/>
              </a:rPr>
              <a:t>Wisniewski</a:t>
            </a:r>
            <a:r>
              <a:rPr lang="pt-BR" sz="1900" b="0" i="0" dirty="0">
                <a:effectLst/>
                <a:latin typeface="-apple-system"/>
              </a:rPr>
              <a:t>, M. L. (2011). A IMPORTÂNCIA DA EDUCAÇÃO FINANCEIRA NA GESTÃO DAS FINANÇAS PESSOAIS: UMA ÊNFASE NA POPULARIZAÇÃO DO MERCADO DE CAPITAIS BRASILEIRO. REVISTA INTERSABERES, 6(11), 155–170. </a:t>
            </a:r>
            <a:r>
              <a:rPr lang="pt-BR" sz="1900" b="0" i="0" u="none" strike="noStrike" dirty="0">
                <a:effectLst/>
                <a:latin typeface="-apple-system"/>
                <a:hlinkClick r:id="rId3"/>
              </a:rPr>
              <a:t>https://doi.org/10.22169/revint.v6i11.32</a:t>
            </a:r>
            <a:endParaRPr lang="pt-BR" sz="1900" b="0" i="0" dirty="0">
              <a:effectLst/>
              <a:latin typeface="-apple-system"/>
            </a:endParaRPr>
          </a:p>
          <a:p>
            <a:pPr algn="just"/>
            <a:r>
              <a:rPr lang="pt-BR" sz="1900" b="0" i="0" dirty="0" err="1">
                <a:effectLst/>
                <a:latin typeface="-apple-system"/>
              </a:rPr>
              <a:t>Selan</a:t>
            </a:r>
            <a:r>
              <a:rPr lang="pt-BR" sz="1900" b="0" i="0" dirty="0">
                <a:effectLst/>
                <a:latin typeface="-apple-system"/>
              </a:rPr>
              <a:t>, Beatriz Mercado financeiro / Beatriz </a:t>
            </a:r>
            <a:r>
              <a:rPr lang="pt-BR" sz="1900" b="0" i="0" dirty="0" err="1">
                <a:effectLst/>
                <a:latin typeface="-apple-system"/>
              </a:rPr>
              <a:t>Selan</a:t>
            </a:r>
            <a:r>
              <a:rPr lang="pt-BR" sz="1900" b="0" i="0" dirty="0">
                <a:effectLst/>
                <a:latin typeface="-apple-system"/>
              </a:rPr>
              <a:t>. Rio de Janeiro : SESES, 2014. 200 p. : il.</a:t>
            </a:r>
          </a:p>
          <a:p>
            <a:pPr algn="just"/>
            <a:r>
              <a:rPr lang="pt-BR" sz="1900" b="0" i="0" dirty="0">
                <a:effectLst/>
                <a:latin typeface="-apple-system"/>
              </a:rPr>
              <a:t>PESSIN, Rodrigo. Investidores individuais: uma análise do conhecimento dos investidores pessoa física. 2021.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1751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Gráfico em documento com caneta">
            <a:extLst>
              <a:ext uri="{FF2B5EF4-FFF2-40B4-BE49-F238E27FC236}">
                <a16:creationId xmlns:a16="http://schemas.microsoft.com/office/drawing/2014/main" id="{C7B8821D-C94D-153F-F4E7-A9FC6859C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" r="26078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54" name="Freeform: Shape 15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6" name="Freeform: Shape 155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latin typeface="+mn-lt"/>
              </a:rPr>
              <a:t>Problema</a:t>
            </a:r>
            <a:endParaRPr lang="en-US" sz="3600" dirty="0">
              <a:latin typeface="+mn-lt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12BE1C-16EE-AA79-B033-0E2035E14EE6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</a:t>
            </a:r>
            <a:r>
              <a:rPr lang="en-US" sz="2000" b="0" i="0" dirty="0" err="1">
                <a:effectLst/>
              </a:rPr>
              <a:t>dificuldade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indivíduos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enfrentam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consolidar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informações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respeito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suas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carteiras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investimentos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bolsa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valores</a:t>
            </a:r>
            <a:r>
              <a:rPr lang="en-US" sz="2000" b="0" i="0" dirty="0">
                <a:effectLst/>
              </a:rPr>
              <a:t> 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(</a:t>
            </a:r>
            <a:r>
              <a:rPr lang="en-US" sz="2000" b="0" i="0" dirty="0" err="1">
                <a:effectLst/>
              </a:rPr>
              <a:t>ações</a:t>
            </a:r>
            <a:r>
              <a:rPr lang="en-US" sz="2000" b="0" i="0" dirty="0">
                <a:effectLst/>
              </a:rPr>
              <a:t> e </a:t>
            </a:r>
            <a:r>
              <a:rPr lang="en-US" sz="2000" b="0" i="0" dirty="0" err="1">
                <a:effectLst/>
              </a:rPr>
              <a:t>criptomoedas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em</a:t>
            </a:r>
            <a:r>
              <a:rPr lang="en-US" sz="2000" b="0" i="0" dirty="0">
                <a:effectLst/>
              </a:rPr>
              <a:t> um </a:t>
            </a:r>
            <a:r>
              <a:rPr lang="en-US" sz="2000" b="0" i="0" dirty="0" err="1">
                <a:effectLst/>
              </a:rPr>
              <a:t>único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lugar</a:t>
            </a:r>
            <a:r>
              <a:rPr lang="en-US" sz="2000" b="0" i="0" dirty="0">
                <a:effectLst/>
              </a:rPr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13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Gráfico em documento com caneta">
            <a:extLst>
              <a:ext uri="{FF2B5EF4-FFF2-40B4-BE49-F238E27FC236}">
                <a16:creationId xmlns:a16="http://schemas.microsoft.com/office/drawing/2014/main" id="{C7B8821D-C94D-153F-F4E7-A9FC6859C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 r="1945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5" name="Freeform: Shape 18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7" name="Freeform: Shape 18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latin typeface="+mn-lt"/>
              </a:rPr>
              <a:t>Solução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Proposta</a:t>
            </a:r>
            <a:endParaRPr lang="en-US" sz="3600" dirty="0">
              <a:latin typeface="+mn-lt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12BE1C-16EE-AA79-B033-0E2035E14EE6}"/>
              </a:ext>
            </a:extLst>
          </p:cNvPr>
          <p:cNvSpPr txBox="1"/>
          <p:nvPr/>
        </p:nvSpPr>
        <p:spPr>
          <a:xfrm>
            <a:off x="374904" y="2522949"/>
            <a:ext cx="5065776" cy="399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 indent="-2286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/>
              <a:t>Uma </a:t>
            </a:r>
            <a:r>
              <a:rPr lang="en-US" sz="2200" b="0" i="0" dirty="0" err="1"/>
              <a:t>aplicação</a:t>
            </a:r>
            <a:r>
              <a:rPr lang="en-US" sz="2200" b="0" i="0" dirty="0"/>
              <a:t> que </a:t>
            </a:r>
            <a:r>
              <a:rPr lang="en-US" sz="2200" b="0" i="0" dirty="0" err="1"/>
              <a:t>irá</a:t>
            </a:r>
            <a:r>
              <a:rPr lang="en-US" sz="2200" b="0" i="0" dirty="0"/>
              <a:t> </a:t>
            </a:r>
            <a:r>
              <a:rPr lang="en-US" sz="2200" b="0" i="0" dirty="0" err="1"/>
              <a:t>permitir</a:t>
            </a:r>
            <a:r>
              <a:rPr lang="en-US" sz="2200" b="0" i="0" dirty="0"/>
              <a:t> </a:t>
            </a:r>
            <a:r>
              <a:rPr lang="en-US" sz="2200" b="0" i="0" dirty="0" err="1"/>
              <a:t>ao</a:t>
            </a:r>
            <a:r>
              <a:rPr lang="en-US" sz="2200" b="0" i="0" dirty="0"/>
              <a:t> </a:t>
            </a:r>
            <a:r>
              <a:rPr lang="en-US" sz="2200" b="0" i="0" dirty="0" err="1"/>
              <a:t>usuário</a:t>
            </a:r>
            <a:r>
              <a:rPr lang="en-US" sz="2200" b="0" i="0" dirty="0"/>
              <a:t> </a:t>
            </a:r>
            <a:r>
              <a:rPr lang="en-US" sz="2200" b="0" i="0" dirty="0" err="1"/>
              <a:t>gerenciar</a:t>
            </a:r>
            <a:r>
              <a:rPr lang="en-US" sz="2200" b="0" i="0" dirty="0"/>
              <a:t>  </a:t>
            </a:r>
            <a:r>
              <a:rPr lang="en-US" sz="2200" b="0" i="0" dirty="0" err="1"/>
              <a:t>seus</a:t>
            </a:r>
            <a:r>
              <a:rPr lang="en-US" sz="2200" b="0" i="0" dirty="0"/>
              <a:t> </a:t>
            </a:r>
            <a:r>
              <a:rPr lang="en-US" sz="2200" b="0" i="0" dirty="0" err="1"/>
              <a:t>investimentos</a:t>
            </a:r>
            <a:r>
              <a:rPr lang="en-US" sz="2200" b="0" i="0" dirty="0"/>
              <a:t> (</a:t>
            </a:r>
            <a:r>
              <a:rPr lang="en-US" sz="2200" b="0" i="0" dirty="0" err="1"/>
              <a:t>ações</a:t>
            </a:r>
            <a:r>
              <a:rPr lang="en-US" sz="2200" b="0" i="0" dirty="0"/>
              <a:t> e </a:t>
            </a:r>
            <a:r>
              <a:rPr lang="en-US" sz="2200" b="0" i="0" dirty="0" err="1"/>
              <a:t>criptomoedas</a:t>
            </a:r>
            <a:r>
              <a:rPr lang="en-US" sz="2200" b="0" i="0" dirty="0"/>
              <a:t>) </a:t>
            </a:r>
            <a:r>
              <a:rPr lang="en-US" sz="2200" b="0" i="0" dirty="0" err="1"/>
              <a:t>em</a:t>
            </a:r>
            <a:r>
              <a:rPr lang="en-US" sz="2200" b="0" i="0" dirty="0"/>
              <a:t> </a:t>
            </a:r>
            <a:r>
              <a:rPr lang="en-US" sz="2200" b="0" i="0" dirty="0" err="1"/>
              <a:t>uma</a:t>
            </a:r>
            <a:r>
              <a:rPr lang="en-US" sz="2200" b="0" i="0" dirty="0"/>
              <a:t> </a:t>
            </a:r>
            <a:r>
              <a:rPr lang="en-US" sz="2200" b="0" i="0" dirty="0" err="1"/>
              <a:t>única</a:t>
            </a:r>
            <a:r>
              <a:rPr lang="en-US" sz="2200" b="0" i="0" dirty="0"/>
              <a:t> </a:t>
            </a:r>
            <a:r>
              <a:rPr lang="en-US" sz="2200" b="0" i="0" dirty="0" err="1"/>
              <a:t>plataforma</a:t>
            </a:r>
            <a:r>
              <a:rPr lang="en-US" sz="2200" b="0" i="0" dirty="0"/>
              <a:t>, </a:t>
            </a:r>
            <a:r>
              <a:rPr lang="en-US" sz="2200" b="0" i="0" dirty="0" err="1"/>
              <a:t>através</a:t>
            </a:r>
            <a:r>
              <a:rPr lang="en-US" sz="2200" b="0" i="0" dirty="0"/>
              <a:t> do </a:t>
            </a:r>
            <a:r>
              <a:rPr lang="en-US" sz="2200" b="0" i="0" dirty="0" err="1"/>
              <a:t>cadastramento</a:t>
            </a:r>
            <a:r>
              <a:rPr lang="en-US" sz="2200" b="0" i="0" dirty="0"/>
              <a:t> das </a:t>
            </a:r>
            <a:r>
              <a:rPr lang="en-US" sz="2200" b="0" i="0" dirty="0" err="1"/>
              <a:t>informações</a:t>
            </a:r>
            <a:r>
              <a:rPr lang="en-US" sz="2200" b="0" i="0" dirty="0"/>
              <a:t> a </a:t>
            </a:r>
            <a:r>
              <a:rPr lang="en-US" sz="2200" b="0" i="0" dirty="0" err="1"/>
              <a:t>respeito</a:t>
            </a:r>
            <a:r>
              <a:rPr lang="en-US" sz="2200" b="0" i="0" dirty="0"/>
              <a:t> de </a:t>
            </a:r>
            <a:r>
              <a:rPr lang="en-US" sz="2200" b="0" i="0" dirty="0" err="1"/>
              <a:t>compra</a:t>
            </a:r>
            <a:r>
              <a:rPr lang="en-US" sz="2200" b="0" i="0" dirty="0"/>
              <a:t> e </a:t>
            </a:r>
            <a:r>
              <a:rPr lang="en-US" sz="2200" b="0" i="0" dirty="0" err="1"/>
              <a:t>venda</a:t>
            </a:r>
            <a:r>
              <a:rPr lang="en-US" sz="2200" b="0" i="0" dirty="0"/>
              <a:t> de </a:t>
            </a:r>
            <a:r>
              <a:rPr lang="en-US" sz="2200" b="0" i="0" dirty="0" err="1"/>
              <a:t>ativos</a:t>
            </a:r>
            <a:r>
              <a:rPr lang="en-US" sz="2200" b="0" i="0" dirty="0"/>
              <a:t>.</a:t>
            </a:r>
            <a:br>
              <a:rPr lang="en-US" sz="2200" b="0" i="0" dirty="0"/>
            </a:br>
            <a:endParaRPr lang="en-US" sz="2200" b="0" i="0" dirty="0"/>
          </a:p>
          <a:p>
            <a:pPr lvl="0" indent="-2286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partir</a:t>
            </a:r>
            <a:r>
              <a:rPr lang="en-US" sz="2200" dirty="0"/>
              <a:t> dessas </a:t>
            </a:r>
            <a:r>
              <a:rPr lang="en-US" sz="2200" dirty="0" err="1"/>
              <a:t>informações</a:t>
            </a:r>
            <a:r>
              <a:rPr lang="en-US" sz="2200" dirty="0"/>
              <a:t> o </a:t>
            </a:r>
            <a:r>
              <a:rPr lang="en-US" sz="2200" dirty="0" err="1"/>
              <a:t>usuário</a:t>
            </a:r>
            <a:r>
              <a:rPr lang="en-US" sz="2200" dirty="0"/>
              <a:t> </a:t>
            </a:r>
            <a:r>
              <a:rPr lang="en-US" sz="2200" dirty="0" err="1"/>
              <a:t>terá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série</a:t>
            </a:r>
            <a:r>
              <a:rPr lang="en-US" sz="2200" dirty="0"/>
              <a:t> de </a:t>
            </a:r>
            <a:r>
              <a:rPr lang="en-US" sz="2200" dirty="0" err="1"/>
              <a:t>relatórios</a:t>
            </a:r>
            <a:r>
              <a:rPr lang="en-US" sz="2200" dirty="0"/>
              <a:t> com </a:t>
            </a:r>
            <a:r>
              <a:rPr lang="en-US" sz="2200" dirty="0" err="1"/>
              <a:t>análise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suas</a:t>
            </a:r>
            <a:r>
              <a:rPr lang="en-US" sz="2200" dirty="0"/>
              <a:t> </a:t>
            </a:r>
            <a:r>
              <a:rPr lang="en-US" sz="2200" dirty="0" err="1"/>
              <a:t>operações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um </a:t>
            </a:r>
            <a:r>
              <a:rPr lang="en-US" sz="2200" dirty="0" err="1"/>
              <a:t>determinado</a:t>
            </a:r>
            <a:r>
              <a:rPr lang="en-US" sz="2200" dirty="0"/>
              <a:t> </a:t>
            </a:r>
            <a:r>
              <a:rPr lang="en-US" sz="2200" dirty="0" err="1"/>
              <a:t>período</a:t>
            </a:r>
            <a:r>
              <a:rPr lang="en-US" sz="2200" dirty="0"/>
              <a:t> de tempo.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9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04721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atin typeface="+mn-lt"/>
              </a:rPr>
              <a:t>Contexto</a:t>
            </a:r>
            <a:r>
              <a:rPr lang="en-US" sz="3600" dirty="0">
                <a:latin typeface="+mn-lt"/>
              </a:rPr>
              <a:t> e </a:t>
            </a:r>
            <a:r>
              <a:rPr lang="en-US" sz="3600" dirty="0" err="1">
                <a:latin typeface="+mn-lt"/>
              </a:rPr>
              <a:t>Justificativa</a:t>
            </a:r>
            <a:endParaRPr lang="en-US" sz="3600" dirty="0">
              <a:latin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24B7CC-95D7-9CB7-8FED-F41FC6F4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8" y="1296056"/>
            <a:ext cx="1129930" cy="10912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5CC152-6684-C9AA-BA7B-C8D59D30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8" y="2505068"/>
            <a:ext cx="1248682" cy="11846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F264C-8809-F378-93F0-9991FA011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8" y="3797335"/>
            <a:ext cx="1124771" cy="10867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0D07DD-4C03-D406-BC00-7D6E99287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32" y="5035823"/>
            <a:ext cx="1049037" cy="108677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68A5DF-43DA-5720-EF62-725349B14DE4}"/>
              </a:ext>
            </a:extLst>
          </p:cNvPr>
          <p:cNvSpPr txBox="1"/>
          <p:nvPr/>
        </p:nvSpPr>
        <p:spPr>
          <a:xfrm>
            <a:off x="2292316" y="1656080"/>
            <a:ext cx="911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Aumento</a:t>
            </a:r>
            <a:r>
              <a:rPr lang="en-US" sz="2200" dirty="0"/>
              <a:t> do </a:t>
            </a:r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investidores</a:t>
            </a:r>
            <a:r>
              <a:rPr lang="en-US" sz="2200" dirty="0"/>
              <a:t> </a:t>
            </a:r>
            <a:r>
              <a:rPr lang="en-US" sz="2200" dirty="0" err="1"/>
              <a:t>individuais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bolsa</a:t>
            </a:r>
            <a:r>
              <a:rPr lang="en-US" sz="2200" dirty="0"/>
              <a:t> de </a:t>
            </a:r>
            <a:r>
              <a:rPr lang="en-US" sz="2200" dirty="0" err="1"/>
              <a:t>valores</a:t>
            </a:r>
            <a:r>
              <a:rPr lang="en-US" sz="2200" dirty="0"/>
              <a:t> </a:t>
            </a:r>
            <a:r>
              <a:rPr lang="en-US" sz="2200" dirty="0" err="1"/>
              <a:t>brasileira</a:t>
            </a:r>
            <a:endParaRPr lang="pt-BR" sz="2200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F5FF60-290D-EBB1-6F7F-DB34B030E476}"/>
              </a:ext>
            </a:extLst>
          </p:cNvPr>
          <p:cNvSpPr txBox="1"/>
          <p:nvPr/>
        </p:nvSpPr>
        <p:spPr>
          <a:xfrm>
            <a:off x="2292316" y="2887971"/>
            <a:ext cx="9188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Diversidade de tipos de investimentos (ações, criptomoedas) e instituições intermediárias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0EB366-BBFC-E4DC-8DA5-9C479DEAD1D3}"/>
              </a:ext>
            </a:extLst>
          </p:cNvPr>
          <p:cNvSpPr txBox="1"/>
          <p:nvPr/>
        </p:nvSpPr>
        <p:spPr>
          <a:xfrm>
            <a:off x="2292316" y="4119862"/>
            <a:ext cx="8524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Necessidade de gerenciar patrimônio e investimentos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A5DD15-49DE-35A5-7EDD-161EC96C3714}"/>
              </a:ext>
            </a:extLst>
          </p:cNvPr>
          <p:cNvSpPr txBox="1"/>
          <p:nvPr/>
        </p:nvSpPr>
        <p:spPr>
          <a:xfrm>
            <a:off x="2292316" y="5300953"/>
            <a:ext cx="9117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Falta de ferramentas disponíveis para gerenciamento de investimentos</a:t>
            </a:r>
          </a:p>
        </p:txBody>
      </p:sp>
    </p:spTree>
    <p:extLst>
      <p:ext uri="{BB962C8B-B14F-4D97-AF65-F5344CB8AC3E}">
        <p14:creationId xmlns:p14="http://schemas.microsoft.com/office/powerpoint/2010/main" val="32891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B1FF24-77F7-866B-DDC0-7AC798BD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60"/>
            <a:ext cx="5915851" cy="135273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0B4B4D0-B56A-6F74-2D77-468CF7620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555175"/>
              </p:ext>
            </p:extLst>
          </p:nvPr>
        </p:nvGraphicFramePr>
        <p:xfrm>
          <a:off x="1309373" y="2269730"/>
          <a:ext cx="7259743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aixaDeTexto 5">
            <a:extLst>
              <a:ext uri="{FF2B5EF4-FFF2-40B4-BE49-F238E27FC236}">
                <a16:creationId xmlns:a16="http://schemas.microsoft.com/office/drawing/2014/main" id="{AFFB4A7C-7473-D4F7-2148-50F8B8F6AA14}"/>
              </a:ext>
            </a:extLst>
          </p:cNvPr>
          <p:cNvSpPr txBox="1"/>
          <p:nvPr/>
        </p:nvSpPr>
        <p:spPr>
          <a:xfrm>
            <a:off x="10261600" y="2302060"/>
            <a:ext cx="1394036" cy="7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86384">
              <a:spcAft>
                <a:spcPts val="600"/>
              </a:spcAft>
            </a:pPr>
            <a:r>
              <a:rPr lang="pt-BR" sz="2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  geral</a:t>
            </a:r>
            <a:endParaRPr lang="pt-BR" sz="2400" dirty="0"/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B6CC0B24-BD48-E5A1-16D0-42B3AA1EA2A3}"/>
              </a:ext>
            </a:extLst>
          </p:cNvPr>
          <p:cNvSpPr txBox="1"/>
          <p:nvPr/>
        </p:nvSpPr>
        <p:spPr>
          <a:xfrm>
            <a:off x="10261600" y="4197209"/>
            <a:ext cx="1834631" cy="7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86384">
              <a:spcAft>
                <a:spcPts val="600"/>
              </a:spcAft>
            </a:pPr>
            <a:r>
              <a:rPr lang="pt-BR" sz="2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Objetivos Específicos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E5B289A5-B301-DBB9-3DBE-6A4B12FD1010}"/>
              </a:ext>
            </a:extLst>
          </p:cNvPr>
          <p:cNvSpPr/>
          <p:nvPr/>
        </p:nvSpPr>
        <p:spPr>
          <a:xfrm flipH="1">
            <a:off x="9034358" y="3206725"/>
            <a:ext cx="762000" cy="27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2DDBE1AC-BB40-0600-C6DC-42B9F67C8E46}"/>
              </a:ext>
            </a:extLst>
          </p:cNvPr>
          <p:cNvSpPr/>
          <p:nvPr/>
        </p:nvSpPr>
        <p:spPr>
          <a:xfrm flipH="1">
            <a:off x="9034358" y="2220184"/>
            <a:ext cx="762000" cy="891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F9D134-DFF1-5828-9DC7-221D7764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" y="262788"/>
            <a:ext cx="5915851" cy="13527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0154457-889A-393A-EB8D-1D6164E33F1E}"/>
              </a:ext>
            </a:extLst>
          </p:cNvPr>
          <p:cNvSpPr/>
          <p:nvPr/>
        </p:nvSpPr>
        <p:spPr>
          <a:xfrm>
            <a:off x="171562" y="-12896"/>
            <a:ext cx="11665259" cy="223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888252-AD72-D53D-4975-E7CC08083C5A}"/>
              </a:ext>
            </a:extLst>
          </p:cNvPr>
          <p:cNvSpPr txBox="1"/>
          <p:nvPr/>
        </p:nvSpPr>
        <p:spPr>
          <a:xfrm>
            <a:off x="447044" y="19820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ea typeface="+mj-ea"/>
                <a:cs typeface="+mj-cs"/>
              </a:rPr>
              <a:t>Objetivos</a:t>
            </a:r>
            <a:endParaRPr lang="en-US" sz="3600" dirty="0">
              <a:ea typeface="+mj-ea"/>
              <a:cs typeface="+mj-cs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5EC7EDB-0738-AC50-3441-EFBFC1A7B8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51" y="1330184"/>
            <a:ext cx="564911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Gráfico em documento com caneta">
            <a:extLst>
              <a:ext uri="{FF2B5EF4-FFF2-40B4-BE49-F238E27FC236}">
                <a16:creationId xmlns:a16="http://schemas.microsoft.com/office/drawing/2014/main" id="{C7B8821D-C94D-153F-F4E7-A9FC6859C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 r="1945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5" name="Freeform: Shape 18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7" name="Freeform: Shape 18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+mn-lt"/>
              </a:rPr>
              <a:t>Público Alvo</a:t>
            </a:r>
            <a:endParaRPr lang="en-US" sz="3400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12BE1C-16EE-AA79-B033-0E2035E14EE6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2000" dirty="0"/>
              <a:t>Investidores individuais entre 18 e 60 anos, que queiram ter em uma única plataforma, informações consolidadas a respeito de seus investimentos no mercado de capitais em ações e criptomoedas.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7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DD8104-1965-A160-B702-50F8CFBE0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5" b="22270"/>
          <a:stretch/>
        </p:blipFill>
        <p:spPr>
          <a:xfrm>
            <a:off x="905" y="223520"/>
            <a:ext cx="5220429" cy="83312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4BF39798-DDB1-7032-A542-5E4F1D0A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0" y="113265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+mn-lt"/>
              </a:rPr>
              <a:t>Personas</a:t>
            </a:r>
          </a:p>
        </p:txBody>
      </p:sp>
      <p:graphicFrame>
        <p:nvGraphicFramePr>
          <p:cNvPr id="23" name="CaixaDeTexto 2">
            <a:extLst>
              <a:ext uri="{FF2B5EF4-FFF2-40B4-BE49-F238E27FC236}">
                <a16:creationId xmlns:a16="http://schemas.microsoft.com/office/drawing/2014/main" id="{D313F855-F990-8429-D84C-D25B304C4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801926"/>
              </p:ext>
            </p:extLst>
          </p:nvPr>
        </p:nvGraphicFramePr>
        <p:xfrm>
          <a:off x="386080" y="1056640"/>
          <a:ext cx="11498270" cy="550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6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DD8104-1965-A160-B702-50F8CFBE0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5" b="22270"/>
          <a:stretch/>
        </p:blipFill>
        <p:spPr>
          <a:xfrm>
            <a:off x="905" y="223520"/>
            <a:ext cx="5220429" cy="83312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4BF39798-DDB1-7032-A542-5E4F1D0A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0" y="113265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atin typeface="+mn-lt"/>
              </a:rPr>
              <a:t>Histórias</a:t>
            </a:r>
            <a:r>
              <a:rPr lang="en-US" sz="3600" dirty="0">
                <a:latin typeface="+mn-lt"/>
              </a:rPr>
              <a:t> de </a:t>
            </a:r>
            <a:r>
              <a:rPr lang="en-US" sz="3600" dirty="0" err="1">
                <a:latin typeface="+mn-lt"/>
              </a:rPr>
              <a:t>usuários</a:t>
            </a:r>
            <a:r>
              <a:rPr lang="en-US" sz="3600" dirty="0">
                <a:latin typeface="+mn-lt"/>
              </a:rPr>
              <a:t> x </a:t>
            </a:r>
            <a:r>
              <a:rPr lang="en-US" sz="3600" dirty="0" err="1">
                <a:latin typeface="+mn-lt"/>
              </a:rPr>
              <a:t>Requisitos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funcionais</a:t>
            </a:r>
            <a:r>
              <a:rPr lang="en-US" sz="3600" dirty="0">
                <a:latin typeface="+mn-lt"/>
              </a:rPr>
              <a:t> (RF)</a:t>
            </a:r>
            <a:endParaRPr lang="en-US" sz="3600" kern="1200" dirty="0"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BEBD0AC-2BF2-2BA3-0C56-ABCC72B31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16776"/>
              </p:ext>
            </p:extLst>
          </p:nvPr>
        </p:nvGraphicFramePr>
        <p:xfrm>
          <a:off x="206050" y="1261616"/>
          <a:ext cx="11772590" cy="5199854"/>
        </p:xfrm>
        <a:graphic>
          <a:graphicData uri="http://schemas.openxmlformats.org/drawingml/2006/table">
            <a:tbl>
              <a:tblPr/>
              <a:tblGrid>
                <a:gridCol w="1510990">
                  <a:extLst>
                    <a:ext uri="{9D8B030D-6E8A-4147-A177-3AD203B41FA5}">
                      <a16:colId xmlns:a16="http://schemas.microsoft.com/office/drawing/2014/main" val="3429346448"/>
                    </a:ext>
                  </a:extLst>
                </a:gridCol>
                <a:gridCol w="3621991">
                  <a:extLst>
                    <a:ext uri="{9D8B030D-6E8A-4147-A177-3AD203B41FA5}">
                      <a16:colId xmlns:a16="http://schemas.microsoft.com/office/drawing/2014/main" val="3921535785"/>
                    </a:ext>
                  </a:extLst>
                </a:gridCol>
                <a:gridCol w="46546">
                  <a:extLst>
                    <a:ext uri="{9D8B030D-6E8A-4147-A177-3AD203B41FA5}">
                      <a16:colId xmlns:a16="http://schemas.microsoft.com/office/drawing/2014/main" val="986700842"/>
                    </a:ext>
                  </a:extLst>
                </a:gridCol>
                <a:gridCol w="4601703">
                  <a:extLst>
                    <a:ext uri="{9D8B030D-6E8A-4147-A177-3AD203B41FA5}">
                      <a16:colId xmlns:a16="http://schemas.microsoft.com/office/drawing/2014/main" val="2891983823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1687328908"/>
                    </a:ext>
                  </a:extLst>
                </a:gridCol>
              </a:tblGrid>
              <a:tr h="2693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 como ... Persona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Quero/preciso ... Funcionalidade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... Motivo/valor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 de referência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39225"/>
                  </a:ext>
                </a:extLst>
              </a:tr>
              <a:tr h="2992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Estudante universitário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Acompanhar meus investimentos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ter problemas financeiros no futuro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 11, 12, 13, 14 e 15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92875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Acompanhar a variação percentual dos ativos em carteira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 planejar a aquisição de bens materiais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12, 10, 11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86333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meus ativos em forma de relatórios e dashboards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 decidir com mais precisão quais papeis adquirir no futuro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 11, 12, 13, 14 e 15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0343"/>
                  </a:ext>
                </a:extLst>
              </a:tr>
              <a:tr h="2992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Mãe e trabalhadora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Registrar meus investimentos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 planejar uma viagem com meus filhos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06, 07 e 08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55170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a cotação em tempo real dos meus ativos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 tomar descisões de compra/venda de ativos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15, 07, 08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359174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Acompanhar meus investimentos de forma mais precisa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Futuramente aumentar minha reserva de emergência com a venda de ativos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 11, 12, 13, 14 e 15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62067"/>
                  </a:ext>
                </a:extLst>
              </a:tr>
              <a:tr h="3351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Empresária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Gerenciar o dinheiro investido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Saber quanto estou recebendo em cada operação de venda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06, 07, 08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673612"/>
                  </a:ext>
                </a:extLst>
              </a:tr>
              <a:tr h="4668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em uma única plataforma todos os meus investimentos em ações e criptomoedas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um controle financeiro mais eficiente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98978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Visualizar meu patrimônio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decidir quanto eu posso retirar para a proxima viagem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 11, 12, 13, 14 e 15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982356"/>
                  </a:ext>
                </a:extLst>
              </a:tr>
              <a:tr h="3351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Coordenar meus investimentos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Investir de forma a maximizar meus ganhos no mercado financeiro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56986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Saber a cotação média dos ativos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saber a valorização patrimonial ao longo dos meses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15, 14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72300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Quantificar o que recebi com as operações em bolsa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85" marR="5985" marT="59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Poder investir outro(s) ativo(s)</a:t>
                      </a:r>
                    </a:p>
                  </a:txBody>
                  <a:tcPr marL="5985" marR="5985" marT="35912" marB="35912" anchor="ctr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13, 14</a:t>
                      </a:r>
                    </a:p>
                  </a:txBody>
                  <a:tcPr marL="5985" marR="5985" marT="5985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1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3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F4C56E24-95FB-CCA6-C911-8EA978A3F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5" b="22270"/>
          <a:stretch/>
        </p:blipFill>
        <p:spPr>
          <a:xfrm>
            <a:off x="905" y="223520"/>
            <a:ext cx="5220429" cy="833120"/>
          </a:xfrm>
          <a:prstGeom prst="rect">
            <a:avLst/>
          </a:prstGeom>
        </p:spPr>
      </p:pic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954D5B0-E423-C0DF-4AC8-435D7CB0D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70038"/>
              </p:ext>
            </p:extLst>
          </p:nvPr>
        </p:nvGraphicFramePr>
        <p:xfrm>
          <a:off x="206049" y="993088"/>
          <a:ext cx="7556469" cy="5399997"/>
        </p:xfrm>
        <a:graphic>
          <a:graphicData uri="http://schemas.openxmlformats.org/drawingml/2006/table">
            <a:tbl>
              <a:tblPr/>
              <a:tblGrid>
                <a:gridCol w="7556469">
                  <a:extLst>
                    <a:ext uri="{9D8B030D-6E8A-4147-A177-3AD203B41FA5}">
                      <a16:colId xmlns:a16="http://schemas.microsoft.com/office/drawing/2014/main" val="4255542854"/>
                    </a:ext>
                  </a:extLst>
                </a:gridCol>
              </a:tblGrid>
              <a:tr h="52048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 funcionais (RF)</a:t>
                      </a:r>
                    </a:p>
                  </a:txBody>
                  <a:tcPr marL="7620" marR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91094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RF-01: Permitir ao usuário gerenciar seu cadastro na plataforma.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64586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RF-02: Permitir ao usuário realizar o login na plataforma.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57605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RF-03: Realizar a validação de credenciais do usuário.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79799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RF-04: Permitir que o usuário possa solicitar a recuperação de senha.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87900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RF-05: Permitir a busca por nomes e tipos de ativos.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382533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RF-06: Permitir que o usuário gerencie sua carteira de investimentos.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678457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RF-07: Registrar a compra de ativos.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77846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RF-08: Registrar a venda de ativos.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0664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RF-09: Realizar o processamento das informações solicitadas pelo usuário.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279951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RF-10: Apresentar dashboard principal com recurso visual, identificando por tipos de ativos.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10065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RF-11: Gerar relatório para acompanhamento dos ativos em carteira.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008338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RF-12: Gerar relatório para acompanhamento da variação percentual dos ativos em carteira.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68586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RF-13: Gerar relatório de patrimônio total, investido e/ou liquidado.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4832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RF-14: Gerar relatório de preço médio e valorização/desvalorização médio, de um ativo da carteira do usuário.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03375"/>
                  </a:ext>
                </a:extLst>
              </a:tr>
              <a:tr h="325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RF-15: Gerar relatório para acompanhamento da cotação dos ativos em tempo real.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03157"/>
                  </a:ext>
                </a:extLst>
              </a:tr>
            </a:tbl>
          </a:graphicData>
        </a:graphic>
      </p:graphicFrame>
      <p:sp>
        <p:nvSpPr>
          <p:cNvPr id="21" name="Título 1">
            <a:extLst>
              <a:ext uri="{FF2B5EF4-FFF2-40B4-BE49-F238E27FC236}">
                <a16:creationId xmlns:a16="http://schemas.microsoft.com/office/drawing/2014/main" id="{4BF39798-DDB1-7032-A542-5E4F1D0A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0" y="123425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+mn-lt"/>
              </a:rPr>
              <a:t>RF x </a:t>
            </a:r>
            <a:r>
              <a:rPr lang="en-US" sz="3600" dirty="0" err="1">
                <a:latin typeface="+mn-lt"/>
              </a:rPr>
              <a:t>Diagrama</a:t>
            </a:r>
            <a:r>
              <a:rPr lang="en-US" sz="3600" dirty="0">
                <a:latin typeface="+mn-lt"/>
              </a:rPr>
              <a:t> de </a:t>
            </a:r>
            <a:r>
              <a:rPr lang="en-US" sz="3600" dirty="0" err="1">
                <a:latin typeface="+mn-lt"/>
              </a:rPr>
              <a:t>casos</a:t>
            </a:r>
            <a:r>
              <a:rPr lang="en-US" sz="3600" dirty="0">
                <a:latin typeface="+mn-lt"/>
              </a:rPr>
              <a:t> de </a:t>
            </a:r>
            <a:r>
              <a:rPr lang="en-US" sz="3600" dirty="0" err="1">
                <a:latin typeface="+mn-lt"/>
              </a:rPr>
              <a:t>uso</a:t>
            </a:r>
            <a:endParaRPr lang="en-US" sz="3600" dirty="0">
              <a:latin typeface="+mn-lt"/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B9C6F4-B383-1D67-35C1-9CDA41CC1F62}"/>
              </a:ext>
            </a:extLst>
          </p:cNvPr>
          <p:cNvGrpSpPr/>
          <p:nvPr/>
        </p:nvGrpSpPr>
        <p:grpSpPr>
          <a:xfrm>
            <a:off x="7660919" y="-6658"/>
            <a:ext cx="4429481" cy="6858000"/>
            <a:chOff x="7762519" y="-6658"/>
            <a:chExt cx="4429481" cy="6858000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28D5B66-13E6-3E1A-A2C3-F8F4E40B0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08" t="-97" r="8039" b="97"/>
            <a:stretch/>
          </p:blipFill>
          <p:spPr>
            <a:xfrm>
              <a:off x="7762519" y="-6658"/>
              <a:ext cx="4429481" cy="6858000"/>
            </a:xfrm>
            <a:prstGeom prst="rect">
              <a:avLst/>
            </a:prstGeom>
          </p:spPr>
        </p:pic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565DF52-7B06-D858-187A-E21086C018DE}"/>
                </a:ext>
              </a:extLst>
            </p:cNvPr>
            <p:cNvSpPr/>
            <p:nvPr/>
          </p:nvSpPr>
          <p:spPr>
            <a:xfrm>
              <a:off x="8681801" y="493023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RF-01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3048114-17DF-783E-D4BE-8205DD5AA966}"/>
                </a:ext>
              </a:extLst>
            </p:cNvPr>
            <p:cNvSpPr/>
            <p:nvPr/>
          </p:nvSpPr>
          <p:spPr>
            <a:xfrm>
              <a:off x="9863686" y="557985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RF-02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B9F9DD1-11F8-C49D-72EF-79901886750D}"/>
                </a:ext>
              </a:extLst>
            </p:cNvPr>
            <p:cNvSpPr/>
            <p:nvPr/>
          </p:nvSpPr>
          <p:spPr>
            <a:xfrm>
              <a:off x="10982777" y="498103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RF-03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C75F53F-86FE-9FF1-E1C7-F4AE03FB3258}"/>
                </a:ext>
              </a:extLst>
            </p:cNvPr>
            <p:cNvSpPr/>
            <p:nvPr/>
          </p:nvSpPr>
          <p:spPr>
            <a:xfrm>
              <a:off x="10982777" y="1169088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RF-04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BB6AD72-ECCC-0031-33A6-60D9ACA1A852}"/>
                </a:ext>
              </a:extLst>
            </p:cNvPr>
            <p:cNvSpPr/>
            <p:nvPr/>
          </p:nvSpPr>
          <p:spPr>
            <a:xfrm>
              <a:off x="9531188" y="1109832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RF-06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5DC5E02-5FED-0BAA-D366-19E4FA22A480}"/>
                </a:ext>
              </a:extLst>
            </p:cNvPr>
            <p:cNvSpPr/>
            <p:nvPr/>
          </p:nvSpPr>
          <p:spPr>
            <a:xfrm>
              <a:off x="9546428" y="1586664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RF-05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DD015F1-CF64-C2A8-39D0-DA093B897001}"/>
                </a:ext>
              </a:extLst>
            </p:cNvPr>
            <p:cNvSpPr/>
            <p:nvPr/>
          </p:nvSpPr>
          <p:spPr>
            <a:xfrm>
              <a:off x="9550238" y="2147773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RF-07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DF99B9A-749E-C6C6-E317-DBC7950A46A5}"/>
                </a:ext>
              </a:extLst>
            </p:cNvPr>
            <p:cNvSpPr/>
            <p:nvPr/>
          </p:nvSpPr>
          <p:spPr>
            <a:xfrm>
              <a:off x="9550238" y="2708882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RF-08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13BB126-0661-FC87-B86E-F50050EC0ACF}"/>
                </a:ext>
              </a:extLst>
            </p:cNvPr>
            <p:cNvSpPr/>
            <p:nvPr/>
          </p:nvSpPr>
          <p:spPr>
            <a:xfrm>
              <a:off x="11245285" y="3422342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RF-09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A5B5729-C68F-39DD-79EE-1F6434DB52AC}"/>
                </a:ext>
              </a:extLst>
            </p:cNvPr>
            <p:cNvSpPr/>
            <p:nvPr/>
          </p:nvSpPr>
          <p:spPr>
            <a:xfrm>
              <a:off x="9550238" y="3275071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RF-10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5AE52176-3B6A-4653-9DE5-8AA7EF772F92}"/>
                </a:ext>
              </a:extLst>
            </p:cNvPr>
            <p:cNvSpPr/>
            <p:nvPr/>
          </p:nvSpPr>
          <p:spPr>
            <a:xfrm>
              <a:off x="9550238" y="3841260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RF-11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AFAD7728-C7DA-DB68-192E-34C95A0A275F}"/>
                </a:ext>
              </a:extLst>
            </p:cNvPr>
            <p:cNvSpPr/>
            <p:nvPr/>
          </p:nvSpPr>
          <p:spPr>
            <a:xfrm>
              <a:off x="9576908" y="4407449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RF-12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418516A-E6DE-5A85-4603-AC645E3067A3}"/>
                </a:ext>
              </a:extLst>
            </p:cNvPr>
            <p:cNvSpPr/>
            <p:nvPr/>
          </p:nvSpPr>
          <p:spPr>
            <a:xfrm>
              <a:off x="9576908" y="4993598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RF-13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4BF430E7-A555-771F-C730-7730509700A7}"/>
                </a:ext>
              </a:extLst>
            </p:cNvPr>
            <p:cNvSpPr/>
            <p:nvPr/>
          </p:nvSpPr>
          <p:spPr>
            <a:xfrm>
              <a:off x="9615008" y="5658822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RF-14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AE811D28-927B-C0E9-C854-101AA2DA8D73}"/>
                </a:ext>
              </a:extLst>
            </p:cNvPr>
            <p:cNvSpPr/>
            <p:nvPr/>
          </p:nvSpPr>
          <p:spPr>
            <a:xfrm>
              <a:off x="9576908" y="6285671"/>
              <a:ext cx="386705" cy="2148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RF-15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9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1246</Words>
  <Application>Microsoft Office PowerPoint</Application>
  <PresentationFormat>Widescreen</PresentationFormat>
  <Paragraphs>158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Tema do Office</vt:lpstr>
      <vt:lpstr>Cafezinho R$</vt:lpstr>
      <vt:lpstr>Problema</vt:lpstr>
      <vt:lpstr>Solução Proposta</vt:lpstr>
      <vt:lpstr>Contexto e Justificativa</vt:lpstr>
      <vt:lpstr>Apresentação do PowerPoint</vt:lpstr>
      <vt:lpstr>Público Alvo</vt:lpstr>
      <vt:lpstr>Personas</vt:lpstr>
      <vt:lpstr>Histórias de usuários x Requisitos funcionais (RF)</vt:lpstr>
      <vt:lpstr>RF x Diagrama de casos de uso</vt:lpstr>
      <vt:lpstr>Requisitos não funcionais</vt:lpstr>
      <vt:lpstr>Diagrama de casos de uso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Amanda</dc:creator>
  <cp:lastModifiedBy>Flavio Martins</cp:lastModifiedBy>
  <cp:revision>40</cp:revision>
  <dcterms:created xsi:type="dcterms:W3CDTF">2022-09-17T12:57:47Z</dcterms:created>
  <dcterms:modified xsi:type="dcterms:W3CDTF">2023-03-19T20:45:20Z</dcterms:modified>
</cp:coreProperties>
</file>