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82"/>
  </p:normalViewPr>
  <p:slideViewPr>
    <p:cSldViewPr snapToGrid="0">
      <p:cViewPr varScale="1">
        <p:scale>
          <a:sx n="127" d="100"/>
          <a:sy n="127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EFB25-47F1-444B-9C2A-FBF9F530FA14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EA93B-C78C-A042-9E19-4E86234198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65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EA93B-C78C-A042-9E19-4E862341986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6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741C-253C-6314-C6D5-EDC2992B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497FBA-C7D9-05AA-D7E0-D80928BEC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B7B0E8-4F80-513D-B631-4932023C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BA829F-BAF0-1D5E-2873-23AD0B35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06D90-8D81-3C58-9B7E-22B86BDE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7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F8742-8BF8-0A22-0E06-C83D8176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BE42F8-86E2-349A-2AE8-91F845D9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B31A1-1D85-A37D-5F64-B3F0AC6F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D7C4A-073E-6917-A3DD-029A1445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3D290-6CDF-EBFE-8921-95C61E59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50D20E-7492-78BF-97B9-93321BAFE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F89CC5-9644-08A1-174A-D1E0D1A8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2734DD-BB1F-F921-979C-3549BA2E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A12A54-3DC0-7E83-D0C8-48309328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C2194C-C470-A85C-A3A8-3B8DE619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9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E565A-1BAC-2BB8-C91A-295072CB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4286D-46A9-A98F-7CB9-BAD93B21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2C1DA-B6C4-D0CA-F3DC-750B0FC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29C03-9F9D-8B98-A08E-0FE2722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F696CE-231B-3699-F0CE-A2ACFCAD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087E4-475A-F8F4-9D52-C2079B8A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B62A5-8A25-BDC9-F1CC-E2A0D43E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C335E-D505-12B5-F7E3-33D7FA6C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233E1-2A0D-B608-905A-14474477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84E9C-6941-F585-D8FB-82559218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2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889E2-C0B6-232C-A9AB-643031D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1156D-7447-F2E0-838E-7A84F858A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1FCF20-DD72-1325-49A1-63FAE66D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776011-FEA2-701A-8338-9147E5F8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7AB277-F69F-8B46-0547-1FB29521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006CDE-C54F-F0F4-5602-BF9CA2C1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8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2994E-728D-F904-FFE1-E377701C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AA9D6-A495-9AE8-9D07-8CF3378F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8C1FD7-D45E-7C66-9973-D3E2DDC91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D3BA98-9F24-C2E2-3FD6-E28B8DDD3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71EF3E-3A20-91F5-8BCE-6916BF771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E43831-FC1F-27DA-7A1C-2F8649B4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F1C52C-EEFD-A353-3D7B-AAA27D91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138971-9B5D-F33F-EFD2-FACF3CC5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04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5DF81-B6A2-C2C6-3FAA-3D1EBD44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508F37-2463-46DE-169A-8D04656B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CF52E0-CD96-C181-D603-0EF9A24C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783AC9-D99C-FC58-9B91-77C6A7EF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53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F09E6C-2775-1D92-3580-66EB6931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5653B6-44A2-4078-866B-ADF9624E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7EDD07-8E7B-7252-29A9-EBF54587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2C6F7-2137-2E70-3A2F-C4CBA6C3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2F2C9-3FA7-5977-4828-DE233FB2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4774D9-81D5-7442-52E1-E45CEC5E4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7B57DD-D8B0-DEA0-F9D9-C2CAA459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F910C-D7A2-7541-E516-5A2C85A1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7DD022-E7A2-7B16-E5DC-98334BF8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54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ADA61-0B58-9529-8A8F-51E6DEC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7D3D14-EB71-8CEA-8CD8-0E732D1FC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EC3146-31C5-390A-9ACB-EAEB549E2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A97959-CFF3-AFFE-6B7E-42E95E2E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3CAE6-A168-8391-EA12-E5EDAB85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21EC78-3682-32FF-B82B-EE26EBE2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8DD55E-0B6D-0F43-CE2F-B6FE6DDA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FDF56-BE96-5764-B543-D4B3FF3E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DCDFF-F2CC-8B02-3694-F8CC9B36D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7770-FC72-2041-9048-3B891CA1BCF6}" type="datetimeFigureOut">
              <a:rPr lang="pt-BR" smtClean="0"/>
              <a:t>19/06/2023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63180-1E03-0ABD-AFC6-F6753EA78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B889BD-D428-F7C1-F630-48568010D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2202-3CB9-7945-9F0A-30FD8684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15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I-PUC-Minas-PMV-ADS/pmv-ads-2023-1-e2-proj-int-t8-pmv-ads-2023-1-e3-proj-int-t8-grupo04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yclosetweb.azurewebsites.ne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E75FC7B-67DA-C0DE-E085-65454665E03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982686" y="3951512"/>
            <a:ext cx="6934200" cy="165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Andressa Júlia Guedes Ribeiro</a:t>
            </a:r>
          </a:p>
          <a:p>
            <a:pPr marL="0" indent="0" algn="ctr">
              <a:buNone/>
            </a:pPr>
            <a:r>
              <a:rPr lang="pt-BR" sz="2500" dirty="0">
                <a:solidFill>
                  <a:srgbClr val="000000"/>
                </a:solidFill>
                <a:latin typeface="Arial" panose="020B0604020202020204" pitchFamily="34" charset="0"/>
              </a:rPr>
              <a:t>Felipe de Oliveira Viana</a:t>
            </a:r>
          </a:p>
          <a:p>
            <a:pPr marL="0" indent="0" algn="ctr">
              <a:buNone/>
            </a:pPr>
            <a:r>
              <a:rPr lang="pt-BR" sz="2500" dirty="0">
                <a:solidFill>
                  <a:srgbClr val="000000"/>
                </a:solidFill>
                <a:latin typeface="Arial" panose="020B0604020202020204" pitchFamily="34" charset="0"/>
              </a:rPr>
              <a:t>Sanderlei Cabral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8A1452-5654-51B9-8965-29CF32507F65}"/>
              </a:ext>
            </a:extLst>
          </p:cNvPr>
          <p:cNvSpPr txBox="1"/>
          <p:nvPr/>
        </p:nvSpPr>
        <p:spPr>
          <a:xfrm>
            <a:off x="1993598" y="763672"/>
            <a:ext cx="8912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Projeto: Desenvolvimento de Aplicação Web Back-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4" name="Picture 2" descr="Slogam, logomarca">
            <a:extLst>
              <a:ext uri="{FF2B5EF4-FFF2-40B4-BE49-F238E27FC236}">
                <a16:creationId xmlns:a16="http://schemas.microsoft.com/office/drawing/2014/main" id="{53C88C25-62CA-3770-32AD-24D6CD2A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85" y="1731807"/>
            <a:ext cx="4394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12F203-B0B1-8F5B-2546-DFEA663861A3}"/>
              </a:ext>
            </a:extLst>
          </p:cNvPr>
          <p:cNvSpPr txBox="1"/>
          <p:nvPr/>
        </p:nvSpPr>
        <p:spPr>
          <a:xfrm>
            <a:off x="3658955" y="131468"/>
            <a:ext cx="4820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</a:p>
        </p:txBody>
      </p:sp>
      <p:pic>
        <p:nvPicPr>
          <p:cNvPr id="1026" name="Picture 2" descr="Diagrama">
            <a:extLst>
              <a:ext uri="{FF2B5EF4-FFF2-40B4-BE49-F238E27FC236}">
                <a16:creationId xmlns:a16="http://schemas.microsoft.com/office/drawing/2014/main" id="{44B6C76B-210C-B6BD-F775-5E27C9A6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65" y="805412"/>
            <a:ext cx="7094137" cy="59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6197B0F-1A69-D926-962E-33DB4E7D04A6}"/>
              </a:ext>
            </a:extLst>
          </p:cNvPr>
          <p:cNvSpPr txBox="1"/>
          <p:nvPr/>
        </p:nvSpPr>
        <p:spPr>
          <a:xfrm>
            <a:off x="4918115" y="282192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392C2F-4A28-924A-03D8-88AD8B908861}"/>
              </a:ext>
            </a:extLst>
          </p:cNvPr>
          <p:cNvSpPr txBox="1"/>
          <p:nvPr/>
        </p:nvSpPr>
        <p:spPr>
          <a:xfrm>
            <a:off x="398584" y="1066286"/>
            <a:ext cx="11394831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metodologia engloba as ferramentas e plataformas escolhidas para auxílio no desenvolvimento do Projeto. Essas ferramentas serão utilizadas com o intuito de organização de tempo/tarefas a serem executadas por cada membro da equipe, para a manutenção dos códigos, para criação de artefatos e gerenciamento do time na execução das tarefas do projeto. Para o desenvolvimento das etapas foram utilizadas as seguintes ferramentas: O ambiente de trabalho foi o Microsoft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fim de reunirmos e trabalharmos juntos; Visual Studio 2019 para a estrutura e gestão do código fonte; GitHub como repositório e organizador de sprints e tarefas e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controle de versões;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realizar o design do layout do front-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e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Lucidchart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Astah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a confecção do diagrama de caso de uso.</a:t>
            </a:r>
          </a:p>
        </p:txBody>
      </p:sp>
    </p:spTree>
    <p:extLst>
      <p:ext uri="{BB962C8B-B14F-4D97-AF65-F5344CB8AC3E}">
        <p14:creationId xmlns:p14="http://schemas.microsoft.com/office/powerpoint/2010/main" val="390970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5922D4-F2F3-77D6-EF2B-7DBB82A12724}"/>
              </a:ext>
            </a:extLst>
          </p:cNvPr>
          <p:cNvSpPr txBox="1"/>
          <p:nvPr/>
        </p:nvSpPr>
        <p:spPr>
          <a:xfrm>
            <a:off x="4338921" y="151566"/>
            <a:ext cx="346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Controle da Versão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31B3F9-ABE6-548E-2E16-3F22B4988B2D}"/>
              </a:ext>
            </a:extLst>
          </p:cNvPr>
          <p:cNvSpPr txBox="1"/>
          <p:nvPr/>
        </p:nvSpPr>
        <p:spPr>
          <a:xfrm>
            <a:off x="398584" y="805033"/>
            <a:ext cx="113948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ferramenta de controle de versão adotada no projeto foi o </a:t>
            </a:r>
            <a:r>
              <a:rPr lang="pt-B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sendo que o </a:t>
            </a:r>
            <a:r>
              <a:rPr lang="pt-B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foi utilizado para hospedagem do repositório.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projeto segue a seguinte convenção para o nome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pt-BR" sz="1600" b="0" i="0" dirty="0">
              <a:effectLst/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versão estável já testada do software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versão já testada do software, porém instável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versão em testes do software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versão de desenvolvimento do software</a:t>
            </a:r>
          </a:p>
          <a:p>
            <a:pPr algn="l"/>
            <a:endParaRPr lang="pt-BR" sz="1600" b="0" i="0" dirty="0"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Quanto à gerência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projeto adota a seguinte convenção para etiquetas: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melhorias ou acréscimos à documentação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uma funcionalidade encontra-se com problemas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enhancement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uma funcionalidade precisa ser melhorada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uma nova funcionalidade precisa ser introduzida</a:t>
            </a:r>
          </a:p>
          <a:p>
            <a:br>
              <a:rPr lang="pt-BR" sz="1600" dirty="0"/>
            </a:b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5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EC55164-96D4-A7B7-3581-408E38D6BE5C}"/>
              </a:ext>
            </a:extLst>
          </p:cNvPr>
          <p:cNvSpPr txBox="1"/>
          <p:nvPr/>
        </p:nvSpPr>
        <p:spPr>
          <a:xfrm>
            <a:off x="398584" y="352856"/>
            <a:ext cx="11394831" cy="6674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configuração do projeto no GitHub foi feita seguindo os seguintes passos: Criou-se um repositório; Configuraram-se as opções do repositório, após criar o repositório, foram feitas configurações para personalizar o projeto, como a descrição, o arquivo README, as licenças e outras configurações; </a:t>
            </a:r>
          </a:p>
          <a:p>
            <a:pPr algn="l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Adicionaram-se colaboradores: foi possível adicionar colaboradores ao projeto, concedendo-lhes permissões de acesso ao repositório (todos como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Foi feita a configuração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as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uma parte fundamental da estrutura do projeto e devem ser configuradas de acordo com as necessidades do projeto. Para isso, é possível criar novas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definir as regras de acesso e configurar o fluxo de trabalho; </a:t>
            </a:r>
          </a:p>
          <a:p>
            <a:pPr algn="l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Configuraram-se as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as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eram uma maneira eficiente de gerenciar e rastrear tarefas e problemas no projeto. Para configurar as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podemos definir as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atribuir responsáveis e configurar as notificações; </a:t>
            </a:r>
          </a:p>
          <a:p>
            <a:pPr algn="l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Configuramos as permissões: as permissões eram uma parte importante da configuração do projeto, pois definiam quem tinha acesso a quais recursos do repositório, como todos os mesmos são parte da equipe foi dada a permissão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todos; Esses foram apenas as configurações que utilizamos para realizar o projeto no GitHub. A plataforma oferece muitas outras opções e recursos que poderiam ser utilizados para personalizar e gerenciar projetos de acordo com as necessidades. </a:t>
            </a:r>
          </a:p>
          <a:p>
            <a:pPr algn="l">
              <a:lnSpc>
                <a:spcPct val="150000"/>
              </a:lnSpc>
            </a:pP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3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2A2B00-F574-320A-D741-4FECB3F030C2}"/>
              </a:ext>
            </a:extLst>
          </p:cNvPr>
          <p:cNvSpPr txBox="1"/>
          <p:nvPr/>
        </p:nvSpPr>
        <p:spPr>
          <a:xfrm>
            <a:off x="602901" y="532563"/>
            <a:ext cx="1102304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gerência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merges,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foram feitas seguindo as seguintes etapas: 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Criação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permitir que os colaboradores de um projeto trabalhem em diferentes versões do código ao mesmo tempo, sem interferir no trabalho uns dos outros. </a:t>
            </a:r>
          </a:p>
          <a:p>
            <a:pPr algn="l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realização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salvar as alterações realizadas nos arquivos do repositório. Cada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uma versão específica do código, que inclui as alterações feitas desde o último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importante sempre adicionar comentários sobre o que se trata a alteração; São feitas merges para combinar em uma única versão alterações feitas em diferentes versões do código, tornando mais fácil o gerenciamento das alterações e para manter uma única versão principal do projeto. </a:t>
            </a:r>
          </a:p>
          <a:p>
            <a:pPr algn="l"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Já a utilização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serão para marcar pontos específicos na linha do tempo de um projeto, como releases, versões ou marcos importantes. A gerência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GitHub é importante para rastrear tarefas, problemas, bugs e solicitações de recursos do projeto, permitindo que a equipe criasse, discutisse e resolvessem problemas relacionados ao projeto em um único local.</a:t>
            </a:r>
          </a:p>
          <a:p>
            <a:br>
              <a:rPr lang="pt-BR" sz="1600" dirty="0"/>
            </a:b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9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BFE7395-9A65-F246-61FB-3F73C1B7D4EF}"/>
              </a:ext>
            </a:extLst>
          </p:cNvPr>
          <p:cNvSpPr txBox="1"/>
          <p:nvPr/>
        </p:nvSpPr>
        <p:spPr>
          <a:xfrm>
            <a:off x="3757058" y="171276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Gerenciamento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AD9AC4-C424-3492-F6C7-90132B2A4C41}"/>
              </a:ext>
            </a:extLst>
          </p:cNvPr>
          <p:cNvSpPr txBox="1"/>
          <p:nvPr/>
        </p:nvSpPr>
        <p:spPr>
          <a:xfrm>
            <a:off x="398584" y="694496"/>
            <a:ext cx="11394831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equipe usa </a:t>
            </a:r>
            <a:r>
              <a:rPr lang="pt-BR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metologias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ágeis para auxiliar no gerenciamento, o Scrum foi o método escolhido como base na execução do processo de desenvolvimento deste projeto.</a:t>
            </a:r>
          </a:p>
          <a:p>
            <a:pPr algn="l"/>
            <a:endParaRPr lang="pt-B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ferramenta utilizada no Projeto para auxiliar na organização, gestão do tempo e distribuição das tarefas é o GitHub, através da criação de um Dashboard dentro do mesmo. Esse board será constantemente atualizado de acordo com a desenvolvimento do projeto.</a:t>
            </a:r>
          </a:p>
          <a:p>
            <a:pPr algn="l"/>
            <a:endParaRPr lang="pt-B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Segue abaixo um resumo sobre a disposição das listas:</a:t>
            </a:r>
          </a:p>
          <a:p>
            <a:pPr algn="l"/>
            <a:endParaRPr lang="pt-B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Backlog (A fazer):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abriga todas as tarefas a serem </a:t>
            </a:r>
            <a:r>
              <a:rPr lang="pt-BR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executdas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que o desenvolvimento do </a:t>
            </a:r>
            <a:r>
              <a:rPr lang="pt-BR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porojeto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aconteça, representa o </a:t>
            </a:r>
            <a:r>
              <a:rPr lang="pt-BR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Backlog. Todas as atividades identificadas no </a:t>
            </a:r>
            <a:r>
              <a:rPr lang="pt-BR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decorrrer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projeto também devem ser incorporadas a esta lista.</a:t>
            </a:r>
          </a:p>
          <a:p>
            <a:pPr algn="l"/>
            <a:endParaRPr lang="pt-B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andamento: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nesta lista estão as tarefas a serem executadas durante o Sprint corrente e representa o Sprint Backlog. Aqui fica definido o que cada integrante fará durante a etapa.</a:t>
            </a:r>
          </a:p>
          <a:p>
            <a:pPr algn="l"/>
            <a:endParaRPr lang="pt-B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Doing</a:t>
            </a:r>
            <a:r>
              <a:rPr lang="pt-B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do):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quando uma tarefa tiver sido iniciada, ela é movida para cá.</a:t>
            </a:r>
          </a:p>
          <a:p>
            <a:pPr algn="l"/>
            <a:endParaRPr lang="pt-B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Revisão: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tarefas concluídas devem ser movidas para essa lista, onde passam por uma revisão final antes de serem concluídas.</a:t>
            </a:r>
          </a:p>
          <a:p>
            <a:pPr algn="l"/>
            <a:endParaRPr lang="pt-B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B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(Concluída):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nesta </a:t>
            </a:r>
            <a:r>
              <a:rPr lang="pt-BR" sz="15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lsta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serão alocadas as tarefas que passarem pelos teste e controle de qualidade e estão aptas a serem entregues ao usuário/cliente. Não há mais edições ou revisões necessárias, eles está agendado e pronto para a ação.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Entregue:</a:t>
            </a:r>
            <a:r>
              <a:rPr lang="pt-BR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quando as tarefas forem entregues, as mesmas serão alocadas nessa lista.</a:t>
            </a:r>
          </a:p>
        </p:txBody>
      </p:sp>
    </p:spTree>
    <p:extLst>
      <p:ext uri="{BB962C8B-B14F-4D97-AF65-F5344CB8AC3E}">
        <p14:creationId xmlns:p14="http://schemas.microsoft.com/office/powerpoint/2010/main" val="11619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0D8BFA-436D-AF3D-664C-A8F8B2B25AB2}"/>
              </a:ext>
            </a:extLst>
          </p:cNvPr>
          <p:cNvSpPr txBox="1"/>
          <p:nvPr/>
        </p:nvSpPr>
        <p:spPr>
          <a:xfrm>
            <a:off x="4897286" y="51086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A45ECF-09C3-7205-4991-3041D43E7694}"/>
              </a:ext>
            </a:extLst>
          </p:cNvPr>
          <p:cNvSpPr txBox="1"/>
          <p:nvPr/>
        </p:nvSpPr>
        <p:spPr>
          <a:xfrm>
            <a:off x="371825" y="503579"/>
            <a:ext cx="11394831" cy="6448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projeto está sendo desenvolvido com o auxílio das seguintes ferramentas, conforme apresentado à baixo: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Repositório de Código Fonte: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GitHub (</a:t>
            </a:r>
            <a:r>
              <a:rPr lang="pt-BR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https://github.com/ICEI-PUC-Minas-PMV-ADS/pmv-ads-2023-1-e2-proj-int-t8-pmv-ads-2023-1-e3-proj-int-t8-grupo04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Gerenciamento do Projeto: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GitHub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Ferramenta de Comunicação: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Microsoft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Editor de Código: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Visual Studio v.2019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Ferramentas de desenho de tela (</a:t>
            </a:r>
            <a:r>
              <a:rPr lang="pt-BR" sz="16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wireframing</a:t>
            </a: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diagramas e fluxogramas: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LucidChart</a:t>
            </a:r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ferramente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utilizada como repositório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códio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fonte, foi o GitHub. Sua escolha foi feita pois além de funcionar como um repositório, também nos fornece mecanismos para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gereciar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projeto em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mantendo toda a equipe informada e sincronizada com relação às tarefas baseadas na metodologia Scrum.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editor de código, Visual Studio v. 2019, foi escolhido porque possui uma melhor integração com o sistema de versão.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ferramenta de comunicação utilizada, Microsoft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além de suprir as necessidade da equipe com relação a chamadas de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chat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bem intuitiva e facilita bastante o trabalho.</a:t>
            </a: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fim, para criarmos Diagramas 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utilizamos o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LucidChart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o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pois entendemos que estes melhor traduzem as nossas necessidades e do projeto também.</a:t>
            </a:r>
          </a:p>
        </p:txBody>
      </p:sp>
    </p:spTree>
    <p:extLst>
      <p:ext uri="{BB962C8B-B14F-4D97-AF65-F5344CB8AC3E}">
        <p14:creationId xmlns:p14="http://schemas.microsoft.com/office/powerpoint/2010/main" val="384849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F8BCA3E-C90C-D661-D245-5B7390C67B24}"/>
              </a:ext>
            </a:extLst>
          </p:cNvPr>
          <p:cNvSpPr txBox="1"/>
          <p:nvPr/>
        </p:nvSpPr>
        <p:spPr>
          <a:xfrm>
            <a:off x="2491176" y="111372"/>
            <a:ext cx="7156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Projeto de Interface – Diagrama de Fluxo</a:t>
            </a:r>
          </a:p>
        </p:txBody>
      </p:sp>
      <p:pic>
        <p:nvPicPr>
          <p:cNvPr id="7170" name="Picture 2" descr="Diagrama de Fluxo">
            <a:extLst>
              <a:ext uri="{FF2B5EF4-FFF2-40B4-BE49-F238E27FC236}">
                <a16:creationId xmlns:a16="http://schemas.microsoft.com/office/drawing/2014/main" id="{6ACC1257-5250-CE6A-9F64-D8478252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33" y="634592"/>
            <a:ext cx="6763391" cy="59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7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4347C6-DCF0-D150-7D36-71C0D8D35C65}"/>
              </a:ext>
            </a:extLst>
          </p:cNvPr>
          <p:cNvSpPr txBox="1"/>
          <p:nvPr/>
        </p:nvSpPr>
        <p:spPr>
          <a:xfrm>
            <a:off x="4541130" y="111372"/>
            <a:ext cx="3056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</a:t>
            </a:r>
          </a:p>
        </p:txBody>
      </p:sp>
      <p:pic>
        <p:nvPicPr>
          <p:cNvPr id="9218" name="Picture 2" descr="Tela cadastro">
            <a:extLst>
              <a:ext uri="{FF2B5EF4-FFF2-40B4-BE49-F238E27FC236}">
                <a16:creationId xmlns:a16="http://schemas.microsoft.com/office/drawing/2014/main" id="{BD46FED3-8DF9-0B39-6750-DD5CDCCF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44" y="1347807"/>
            <a:ext cx="9077712" cy="49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94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E89D91-7875-31AA-BF7F-B2A241980B03}"/>
              </a:ext>
            </a:extLst>
          </p:cNvPr>
          <p:cNvSpPr txBox="1"/>
          <p:nvPr/>
        </p:nvSpPr>
        <p:spPr>
          <a:xfrm>
            <a:off x="4832075" y="111372"/>
            <a:ext cx="24743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de Login</a:t>
            </a:r>
          </a:p>
        </p:txBody>
      </p:sp>
      <p:pic>
        <p:nvPicPr>
          <p:cNvPr id="10242" name="Picture 2" descr="popup login">
            <a:extLst>
              <a:ext uri="{FF2B5EF4-FFF2-40B4-BE49-F238E27FC236}">
                <a16:creationId xmlns:a16="http://schemas.microsoft.com/office/drawing/2014/main" id="{FE164B57-214C-40AD-BB7F-E8982BE4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93" y="1441659"/>
            <a:ext cx="3348613" cy="42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9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38AF9E-8592-7720-3A80-AE855AB3B568}"/>
              </a:ext>
            </a:extLst>
          </p:cNvPr>
          <p:cNvSpPr txBox="1"/>
          <p:nvPr/>
        </p:nvSpPr>
        <p:spPr>
          <a:xfrm>
            <a:off x="371789" y="844061"/>
            <a:ext cx="113948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consumo consciente de roupas pode transformar a sua relação com a moda e com o meio ambiente. </a:t>
            </a:r>
          </a:p>
          <a:p>
            <a:pPr>
              <a:lnSpc>
                <a:spcPct val="150000"/>
              </a:lnSpc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Todas as suas escolhas de consumo no dia a dia têm algum impacto no planeta. E as roupas que usa, é </a:t>
            </a:r>
          </a:p>
          <a:p>
            <a:pPr>
              <a:lnSpc>
                <a:spcPct val="150000"/>
              </a:lnSpc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claro, não são exceção.</a:t>
            </a: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A indústria da moda é uma das mais poluentes do mundo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Segundo o relatório Fashion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Climate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do Global Fashion Agenda com a McKinsey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Company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as empresas que confeccionam roupas e acessórios emitiram, em 2018, cerca de 2,1 bilhões de toneladas de gases de efeito estufa.</a:t>
            </a:r>
            <a:endParaRPr lang="pt-B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 papel dos consumidores na promoção da moda sustentável</a:t>
            </a:r>
            <a:r>
              <a:rPr lang="pt-BR" sz="1800" b="0" i="0" dirty="0">
                <a:solidFill>
                  <a:srgbClr val="1F3863"/>
                </a:solidFill>
                <a:effectLst/>
                <a:latin typeface="Arial" panose="020B0604020202020204" pitchFamily="34" charset="0"/>
              </a:rPr>
              <a:t> é </a:t>
            </a:r>
            <a:r>
              <a:rPr lang="pt-BR" sz="1800" b="0" i="0" u="none" strike="noStrike" dirty="0">
                <a:solidFill>
                  <a:srgbClr val="1F3863"/>
                </a:solidFill>
                <a:effectLst/>
                <a:latin typeface="Arial" panose="020B0604020202020204" pitchFamily="34" charset="0"/>
              </a:rPr>
              <a:t>a promoção da moda consciente, incentivada por meio de práticas, como:</a:t>
            </a:r>
            <a:endParaRPr lang="pt-BR" sz="1800" b="1" i="0" dirty="0">
              <a:solidFill>
                <a:srgbClr val="1F3863"/>
              </a:solidFill>
              <a:effectLst/>
              <a:latin typeface="Calibri" panose="020F0502020204030204" pitchFamily="34" charset="0"/>
            </a:endParaRP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Priorização de peças duráveis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Valorização da produção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Atenção à origem dos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Eliminação dos tecidos sintéticos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Cuidar da organização do guarda-roupas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71D0F6-9AA0-A727-A368-2EB83D4B2872}"/>
              </a:ext>
            </a:extLst>
          </p:cNvPr>
          <p:cNvSpPr txBox="1"/>
          <p:nvPr/>
        </p:nvSpPr>
        <p:spPr>
          <a:xfrm>
            <a:off x="5197010" y="28219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125597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4901E59-D88B-9734-90DE-D12C4DD5C4BB}"/>
              </a:ext>
            </a:extLst>
          </p:cNvPr>
          <p:cNvSpPr txBox="1"/>
          <p:nvPr/>
        </p:nvSpPr>
        <p:spPr>
          <a:xfrm>
            <a:off x="4999844" y="111372"/>
            <a:ext cx="2138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Inicial</a:t>
            </a:r>
          </a:p>
        </p:txBody>
      </p:sp>
      <p:pic>
        <p:nvPicPr>
          <p:cNvPr id="11266" name="Picture 2" descr="Tela Inicial">
            <a:extLst>
              <a:ext uri="{FF2B5EF4-FFF2-40B4-BE49-F238E27FC236}">
                <a16:creationId xmlns:a16="http://schemas.microsoft.com/office/drawing/2014/main" id="{C13B8CF4-F4DA-5E81-186B-FD0D489F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74" y="1065479"/>
            <a:ext cx="9812452" cy="52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2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92710CF-C6B8-6E49-5E8E-217D0A04FB7A}"/>
              </a:ext>
            </a:extLst>
          </p:cNvPr>
          <p:cNvSpPr txBox="1"/>
          <p:nvPr/>
        </p:nvSpPr>
        <p:spPr>
          <a:xfrm>
            <a:off x="3999609" y="111372"/>
            <a:ext cx="4139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</a:t>
            </a: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</p:txBody>
      </p:sp>
      <p:pic>
        <p:nvPicPr>
          <p:cNvPr id="13314" name="Picture 2" descr="Diagrama de Classes">
            <a:extLst>
              <a:ext uri="{FF2B5EF4-FFF2-40B4-BE49-F238E27FC236}">
                <a16:creationId xmlns:a16="http://schemas.microsoft.com/office/drawing/2014/main" id="{41B8EB6B-6502-4EE1-C2E7-4598097A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99" y="994787"/>
            <a:ext cx="7867694" cy="575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3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A94B13E-1FB9-0161-E1AB-1CFD81F8F4FD}"/>
              </a:ext>
            </a:extLst>
          </p:cNvPr>
          <p:cNvSpPr txBox="1"/>
          <p:nvPr/>
        </p:nvSpPr>
        <p:spPr>
          <a:xfrm>
            <a:off x="3999609" y="111372"/>
            <a:ext cx="4139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Arquitetura da Solução</a:t>
            </a: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Modelo 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0CC46C-C9AC-4BDF-BA03-F11DCF114113}"/>
              </a:ext>
            </a:extLst>
          </p:cNvPr>
          <p:cNvSpPr txBox="1"/>
          <p:nvPr/>
        </p:nvSpPr>
        <p:spPr>
          <a:xfrm>
            <a:off x="321589" y="1115371"/>
            <a:ext cx="1149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Abaixo segue Modelo ER representando através de um diagrama como as entidades do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CLoset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relacionam entre si na aplicação interativa.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 descr="Modelo ER">
            <a:extLst>
              <a:ext uri="{FF2B5EF4-FFF2-40B4-BE49-F238E27FC236}">
                <a16:creationId xmlns:a16="http://schemas.microsoft.com/office/drawing/2014/main" id="{EE175E58-61E9-2046-B212-15E0BBB5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55" y="1912071"/>
            <a:ext cx="7384982" cy="461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1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980220B-9526-63E9-D09A-F40FA4CB91F0}"/>
              </a:ext>
            </a:extLst>
          </p:cNvPr>
          <p:cNvSpPr txBox="1"/>
          <p:nvPr/>
        </p:nvSpPr>
        <p:spPr>
          <a:xfrm>
            <a:off x="3759165" y="111372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Projeto da Base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1259E7-DD99-C904-FDB1-DF041C3DA35D}"/>
              </a:ext>
            </a:extLst>
          </p:cNvPr>
          <p:cNvSpPr txBox="1"/>
          <p:nvPr/>
        </p:nvSpPr>
        <p:spPr>
          <a:xfrm>
            <a:off x="251209" y="673239"/>
            <a:ext cx="1158574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contexto da aplicação web de gerenciamento de closet, o SQL Server Management Studio (SSMS) será utilizado para armazenar os dados relacionados às peças de roupa, usuários e outras informações relevantes. A seguir estão algumas maneiras pelas quais o SSMS será utilizado: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Criação do banco de dados: O SSMS será usado para criar um banco de dados no SQL Server especificamente para armazenar os dados do aplicativo de gerenciamento de closet. Isso envolverá a definição de um nome adequado para o banco de dados e a configuração de suas propriedades, como tamanho, opções de recuperação e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collation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Criação de tabelas: Com o banco de dados criado, o SSMS será utilizado para criar as tabelas necessárias para armazenar as informações sobre as peças de roupa, usuários e outras entidades relevantes para o aplicativo de gerenciamento de closet. Cada tabela terá colunas correspondentes aos atributos das entidades, como nome da roupa, cor, tamanho, estilo, etc.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Definição de relacionamentos: O SSMS permitirá a definição de relacionamentos entre as tabelas, como a relação entre um usuário e o closet associado a ele. Isso envolverá a criação de chaves estrangeiras nas tabelas relevantes para estabelecer a integridade referencial.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54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D23F1D6-5E43-A3A5-F4B9-92CB4C7D91DD}"/>
              </a:ext>
            </a:extLst>
          </p:cNvPr>
          <p:cNvSpPr txBox="1"/>
          <p:nvPr/>
        </p:nvSpPr>
        <p:spPr>
          <a:xfrm>
            <a:off x="251209" y="673239"/>
            <a:ext cx="1158574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Inserção de dados: O SSMS será usado para inserir dados iniciais nas tabelas, como exemplos de peças de roupa e usuários. Isso pode ser útil para fornecer um conjunto inicial de dados para testar a funcionalidade do aplicativo de gerenciamento de closet.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Consulta e atualização de dados: Durante a execução do aplicativo web, o SSMS será usado para consultar e atualizar os dados armazenados no banco de dados. Os comandos SQL podem ser escritos e executados no SSMS para recuperar informações específicas sobre as peças de roupa de um usuário, adicionar ou remover itens do closet e realizar outras operações de gerenciamento de dados.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Otimização e manutenção: O SSMS também pode ser usado para otimizar e manter o banco de dados ao longo do tempo. Isso pode envolver a criação de índices para melhorar o desempenho das consultas, a execução de tarefas de backup e restauração dos dados, a monitorização do desempenho do banco de dados e a aplicação de atualizações de esquema conforme necessário.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46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4F2F057-BA5F-1E05-7C9D-47B74251C01C}"/>
              </a:ext>
            </a:extLst>
          </p:cNvPr>
          <p:cNvSpPr txBox="1"/>
          <p:nvPr/>
        </p:nvSpPr>
        <p:spPr>
          <a:xfrm>
            <a:off x="4052229" y="111372"/>
            <a:ext cx="4034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Tecnologias Utilizadas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7EA5B7-9882-ED0F-5E5C-6AA814C73769}"/>
              </a:ext>
            </a:extLst>
          </p:cNvPr>
          <p:cNvSpPr txBox="1"/>
          <p:nvPr/>
        </p:nvSpPr>
        <p:spPr>
          <a:xfrm>
            <a:off x="261257" y="874207"/>
            <a:ext cx="1157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a implementação da solução. Foi utilizadas as linguagens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#, HTML, CSS. O frameworks ASP.NET MVC.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1E1116-FB63-7FCC-1E89-4A268DBC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03" y="1412818"/>
            <a:ext cx="9084547" cy="188304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706184A-0AFE-8FAA-9051-2CE3A40FFD99}"/>
              </a:ext>
            </a:extLst>
          </p:cNvPr>
          <p:cNvSpPr txBox="1"/>
          <p:nvPr/>
        </p:nvSpPr>
        <p:spPr>
          <a:xfrm>
            <a:off x="5000009" y="3338570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Hospedagem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BDD93A-6EAB-F523-1E88-5852BAA11A4D}"/>
              </a:ext>
            </a:extLst>
          </p:cNvPr>
          <p:cNvSpPr txBox="1"/>
          <p:nvPr/>
        </p:nvSpPr>
        <p:spPr>
          <a:xfrm>
            <a:off x="261257" y="3838473"/>
            <a:ext cx="1176662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ambiente de Hospedagem escolhido para a plataforma será o Azure e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econtra-se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seguinte endereço </a:t>
            </a:r>
            <a:r>
              <a:rPr lang="pt-BR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https://myclosetweb.azurewebsites.net/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O Azure é uma plataforma de computação em nuvem que oferece diversos serviços para hospedagem, gerenciamento e escalabilidade de aplicativos. Uma das formas de fazer a publicação de um aplicativo no Azure é por meio de um processo de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contínuo, que utiliza o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meio de envio de código para o ambiente de produção. Para isso, é necessário configurar um repositório remoto no Azure e vinculá-lo ao repositório local do projeto. Em seguida, o desenvolvedor pode fazer o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das alterações no projeto e fazer o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 repositório remoto, que irá disparar um pipeline de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automático. O pipeline pode incluir etapas como compilação, teste e implantação em um ambiente de produção ou pré-produção, dependendo da configuração escolhida. Esse processo automatizado de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contínuo via </a:t>
            </a:r>
            <a:r>
              <a:rPr lang="pt-B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ajuda a reduzir os riscos de erros humanos e a aumentar a eficiência do ciclo de desenvolvimento de software, permitindo que o desenvolvedor foque na criação de novas funcionalidades e melhorias para o aplicativo.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12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7A9D406-536E-9941-B1A6-2CD87D424B30}"/>
              </a:ext>
            </a:extLst>
          </p:cNvPr>
          <p:cNvSpPr txBox="1"/>
          <p:nvPr/>
        </p:nvSpPr>
        <p:spPr>
          <a:xfrm>
            <a:off x="3339188" y="50240"/>
            <a:ext cx="5513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Registro de Testes de Software</a:t>
            </a: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4AB23F-6BC9-F3EB-DA0D-E877FC34CB6A}"/>
              </a:ext>
            </a:extLst>
          </p:cNvPr>
          <p:cNvSpPr txBox="1"/>
          <p:nvPr/>
        </p:nvSpPr>
        <p:spPr>
          <a:xfrm>
            <a:off x="428730" y="1065126"/>
            <a:ext cx="1133454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de teste 01: CADASTRO DE PERFIL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membros familiares (pai, mãe e filhos) efetuaram o cadastro no aplicativo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Closet, inserindo suas informações cadastrais.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houve qualquer erro aparente e todos os dados foram gravados com sucesso.</a:t>
            </a:r>
          </a:p>
          <a:p>
            <a:pPr algn="l"/>
            <a:endParaRPr lang="pt-BR" sz="17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de teste 02: PEÇAS FAVORITAS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membros familiares (pai, mãe e filhos), selecionaram suas peças e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efeturaram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cadastro de suas peças favoritas e de uso frequente. Após a marcação as referidas peças, o aplicativo exibiu as peças ao acionar o botão "Favoritas".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houve qualquer erro aparente e todos peças foram visualizadas com sucesso.</a:t>
            </a:r>
          </a:p>
          <a:p>
            <a:pPr algn="l"/>
            <a:endParaRPr lang="pt-BR" sz="17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de teste 03: PESQUISA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membros familiares (pai, mãe e filhos), após cadastro e inserção de roupas, acessórios e estilos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efeturam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uma pesquisa rápida na Home do aplicativo. Todas as buscas obtiveram resultados satisfatórios e fidedignos ao cadastro feito.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houve qualquer erro aparente e todos as pesquisas foram efetuadas com sucesso.</a:t>
            </a:r>
          </a:p>
          <a:p>
            <a:pPr algn="l"/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de teste 04: PESQUISA AVANÇADA</a:t>
            </a:r>
            <a:b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membros familiares (pai, mãe e filhos), após cadastro riqueza de detalhes (características como cor, tamanho, loja, tecido e ), ao efetuar busca avançada tiveram o resultado com precisão.</a:t>
            </a:r>
            <a:b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houve qualquer erro aparente e todos as pesquisas foram efetuadas com sucesso.</a:t>
            </a:r>
          </a:p>
        </p:txBody>
      </p:sp>
    </p:spTree>
    <p:extLst>
      <p:ext uri="{BB962C8B-B14F-4D97-AF65-F5344CB8AC3E}">
        <p14:creationId xmlns:p14="http://schemas.microsoft.com/office/powerpoint/2010/main" val="3530963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58551C-3430-23C1-FA68-54F0D23B5978}"/>
              </a:ext>
            </a:extLst>
          </p:cNvPr>
          <p:cNvSpPr txBox="1"/>
          <p:nvPr/>
        </p:nvSpPr>
        <p:spPr>
          <a:xfrm>
            <a:off x="428730" y="522515"/>
            <a:ext cx="1133454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de teste 05: INCLUSÃO / EXCLUSÃO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membros familiares (pai, mãe e filhos), efetuaram o cadastro de suas peças e como base de teste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efeturam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exclusão de algumas peças e acessórios por amostragem. Todas as peças excluídas,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poderam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incluidas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novamente, voltando assim a fazer parte do acervo.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houve qualquer erro aparente no processo de inclusão e exclusão, onde todas as etapas foram concluídas e gravadas com sucesso.</a:t>
            </a:r>
          </a:p>
          <a:p>
            <a:pPr algn="l"/>
            <a:endParaRPr lang="pt-BR" sz="17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de teste 06: COMPOSIÇÃO DE LOOKS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membros familiares (pai, mãe e filhos),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efeturam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montagem de looks e estilos com base nas informações inseridas no aplicativo. Os resultado foram satisfatórios e direcionados à cada ocasião de uso, havendo assim uma otimização do tempo gasto e a não necessidade de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aquição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novas peças.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houve qualquer erro aparente no processo de composição de looks, onde todas as etapas foram concluídas e gravadas com sucesso.</a:t>
            </a:r>
          </a:p>
          <a:p>
            <a:pPr algn="l"/>
            <a:endParaRPr lang="pt-BR" sz="17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de teste 07: COMPARTILHAMENRO EM REDES SOCIAIS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 os membros familiares (pai, mãe e filhos), após ações de inserção de peças (roupas e acessórios), bem como a montagem de looks, puderam compartilhar com seus amigos a novidade e mostrar em tempo real a gama de estilos disponíveis em seu closet. Os looks após montados, foram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compatilhados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suas redes socias onde obtiveram diversos likes e elogios. Elogio ao look escolhido e elogio ao aplicativo levando em </a:t>
            </a:r>
            <a:r>
              <a:rPr lang="pt-BR" sz="17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consideraçao</a:t>
            </a: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praticidade e composição de looks de "milhões".</a:t>
            </a:r>
            <a:b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houve qualquer erro aparente no processo de composição de looks, onde todas as etapas foram concluídas e gravadas com sucesso</a:t>
            </a:r>
          </a:p>
          <a:p>
            <a:pPr algn="l"/>
            <a:endParaRPr lang="pt-BR" sz="17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04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3C39909-13F0-63F3-80F9-0816502E32B2}"/>
              </a:ext>
            </a:extLst>
          </p:cNvPr>
          <p:cNvSpPr txBox="1"/>
          <p:nvPr/>
        </p:nvSpPr>
        <p:spPr>
          <a:xfrm>
            <a:off x="3329575" y="120576"/>
            <a:ext cx="5532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Plano de Testes de Usabilidade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DD9F75-0588-C55D-D847-6E9E810A1A5C}"/>
              </a:ext>
            </a:extLst>
          </p:cNvPr>
          <p:cNvSpPr txBox="1"/>
          <p:nvPr/>
        </p:nvSpPr>
        <p:spPr>
          <a:xfrm>
            <a:off x="321547" y="924448"/>
            <a:ext cx="1145512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testes de usabilidade permitem avaliar a qualidade da interface com o usuário da aplicação interativa.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Plano de Testes de Usabilidade para Cadastro em Site de Closet Online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Objetivos: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Avaliar a facilidade de uso do processo de cadastro no site de closet online. Identificar possíveis problemas de usabilidade no processo de cadastro. Avaliar a satisfação do usuário ao realizar o processo de cadastro.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Critérios de Seleção: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Dois voluntários consumidores de roupas, com idades entre 18 e 40 anos. Experiência prévia com cadastro em sites de e-commerce.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Procedimentos: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testes serão realizados de forma presencial. Será utilizada a observação direta e o registro de métricas. Será solicitado aos participantes que realizem o processo de cadastro no site de closet online. Serão coletados dados como quantidade de cliques, número de erros, tempo gasto e feedback dos participantes.</a:t>
            </a:r>
          </a:p>
          <a:p>
            <a:pPr algn="l"/>
            <a:br>
              <a:rPr lang="pt-BR" dirty="0"/>
            </a:br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Tarefas: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Acessar a página de cadastro no site de closet online. Preencher os campos obrigatórios do formulário de cadastro. Clicar no botão de confirmação para finalizar o cadastro. Realizar login com as informações cadastradas.</a:t>
            </a:r>
          </a:p>
          <a:p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90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496E42-54BB-062B-8D9B-35876CCCA50F}"/>
              </a:ext>
            </a:extLst>
          </p:cNvPr>
          <p:cNvSpPr txBox="1"/>
          <p:nvPr/>
        </p:nvSpPr>
        <p:spPr>
          <a:xfrm>
            <a:off x="3707890" y="180865"/>
            <a:ext cx="4776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Etapas da Sessão de 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A15011-3819-61DA-5435-F37534C5E6AF}"/>
              </a:ext>
            </a:extLst>
          </p:cNvPr>
          <p:cNvSpPr txBox="1"/>
          <p:nvPr/>
        </p:nvSpPr>
        <p:spPr>
          <a:xfrm>
            <a:off x="321547" y="1085221"/>
            <a:ext cx="114551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Introdução: </a:t>
            </a:r>
          </a:p>
          <a:p>
            <a:pPr algn="l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xplicação sobre o processo de teste e assinatura do termo de consentimento. Execução das Tarefas: os participantes realizarão as tarefas designadas enquanto o observador registra as métricas. Coleta de Feedback: ao final da sessão, os participantes serão convidados a fornecer feedback sobre a experiência de cadastro no site. Encerramento: agradecimento aos participantes e encerramento da sessão.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Recursos Demandados: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Acesso ao site de closet online. Computadores ou dispositivos móveis para acesso ao site. Observador para registrar as métricas.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Métricas Coletadas: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gasto para realizar o cadastro. Quantidade de cliques necessários para completar o cadastro. Número de erros cometidos durante o processo de cadastro. Feedback dos participantes sobre a experiência de cadastro.</a:t>
            </a:r>
          </a:p>
          <a:p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45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3844B72-38E3-87F0-13C2-3FFC3BAD96C3}"/>
              </a:ext>
            </a:extLst>
          </p:cNvPr>
          <p:cNvSpPr txBox="1"/>
          <p:nvPr/>
        </p:nvSpPr>
        <p:spPr>
          <a:xfrm>
            <a:off x="4748975" y="473111"/>
            <a:ext cx="2640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E45BC3-2E45-C818-A62D-172346C6380D}"/>
              </a:ext>
            </a:extLst>
          </p:cNvPr>
          <p:cNvSpPr txBox="1"/>
          <p:nvPr/>
        </p:nvSpPr>
        <p:spPr>
          <a:xfrm>
            <a:off x="398584" y="1719429"/>
            <a:ext cx="11394831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objetivo geral deste trabalho é a criação de um web site/aplicações, capaz de catalogar, setorizar, de uma forma simples e de fácil visibilidade o guarda-roupas do usuário, fazendo com que dessa forma ele possa ter com celeridade todas as suas peças de roupas, sapatos, acessórios, evitando o desperdício de tempo, o consumo desnecessário e a falta de criatividade ao se arrumar.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94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E73284-6735-2AA7-97F2-4AE87E900687}"/>
              </a:ext>
            </a:extLst>
          </p:cNvPr>
          <p:cNvSpPr txBox="1"/>
          <p:nvPr/>
        </p:nvSpPr>
        <p:spPr>
          <a:xfrm>
            <a:off x="3089136" y="90430"/>
            <a:ext cx="6013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Registro de Testes de Usabilidade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D3125F-B062-22A9-C032-EAAB358C86E2}"/>
              </a:ext>
            </a:extLst>
          </p:cNvPr>
          <p:cNvSpPr txBox="1"/>
          <p:nvPr/>
        </p:nvSpPr>
        <p:spPr>
          <a:xfrm>
            <a:off x="281354" y="612948"/>
            <a:ext cx="1160584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Introdução: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objetivo deste relatório é apresentar os resultados dos testes realizados no processo de login e cadastro do aplicativo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MyCloset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Escopo: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escopo deste relatório inclui todos os testes realizados no processo de login e cadastro do aplicativo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MyCloset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desde a criação de uma conta até o login com credenciais válidas.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Metodologia: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testes foram realizados utilizando a metodologia de teste de caixa preta, onde o aplicativo foi testado a partir da perspectiva do usuário final, sem acesso ao código fonte ou à lógica de negócio do aplicativo.</a:t>
            </a:r>
          </a:p>
          <a:p>
            <a:pPr algn="l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Resultados dos Testes: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testes foram realizados em diferentes dispositivos móveis e ambientes, incluindo Android e iOS. Os resultados dos testes foram os seguintes: Teste de Cadastro O processo de cadastro foi realizado com sucesso em todos os dispositivos e sistemas operacionais testados. Todas as informações fornecidas pelo usuário durante o cadastro foram corretamente armazenadas no banco de dados do aplicativo. Não foram encontrados erros ou problemas durante o processo de cadastro. Teste de Login O processo de login foi realizado com sucesso em todos os dispositivos e sistemas operacionais testados. As credenciais de login foram corretamente verificadas pelo aplicativo. Não foram encontrados erros ou problemas durante o processo de login.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Conclusão:</a:t>
            </a:r>
          </a:p>
          <a:p>
            <a:pPr algn="l"/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base nos resultados dos testes, podemos concluir que o processo de login e cadastro do aplicativo </a:t>
            </a:r>
            <a:r>
              <a:rPr lang="pt-B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MyCloset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está funcionando corretamente e sem problemas. Todas as funcionalidades foram testadas em diferentes dispositivos e sistemas operacionais, garantindo a sua qualidade e usabilidade para o usuário fina.</a:t>
            </a:r>
          </a:p>
          <a:p>
            <a:pPr algn="l"/>
            <a:endParaRPr lang="pt-BR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0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66B1107-6531-69E8-0DD6-DA64B29D4934}"/>
              </a:ext>
            </a:extLst>
          </p:cNvPr>
          <p:cNvSpPr txBox="1"/>
          <p:nvPr/>
        </p:nvSpPr>
        <p:spPr>
          <a:xfrm>
            <a:off x="4308953" y="28219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Específico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BA3C35-61DA-AD82-C440-B0C0A5B9067D}"/>
              </a:ext>
            </a:extLst>
          </p:cNvPr>
          <p:cNvSpPr txBox="1"/>
          <p:nvPr/>
        </p:nvSpPr>
        <p:spPr>
          <a:xfrm>
            <a:off x="398584" y="1116528"/>
            <a:ext cx="11448423" cy="461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Conceder ao usuário um closet online com a função de ter suas peças de roupas;</a:t>
            </a:r>
            <a:endParaRPr lang="pt-BR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3594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Fornecer maior customização da experiência de uso, através da criação de filtros de pesquisa que irão possibilitar uma busca mais assertiva e direcionada de resultados (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tamanho, marca, estação, modelagem,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facilitando assim a 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procura pela roupa perfeita para a ocasião;</a:t>
            </a:r>
            <a:endParaRPr lang="pt-BR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3594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Opção de adicionar fotos da peça para facilitar a visualização;</a:t>
            </a:r>
            <a:endParaRPr lang="pt-BR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3594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Possibilidade de 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montar em um manequim o look antes de pegar no armário físico e vestir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3594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Opção de “</a:t>
            </a:r>
            <a:r>
              <a:rPr lang="pt-BR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favoritar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 as peças que você mais utiliza;</a:t>
            </a:r>
            <a:endParaRPr lang="pt-BR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3594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Histórico de uso, caso não queira repetir o look na mesma semana;</a:t>
            </a:r>
            <a:endParaRPr lang="pt-BR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3594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Alerta ao adicionar peças parecidas para evitar que se consuma sem necessidade;</a:t>
            </a:r>
            <a:endParaRPr lang="pt-BR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3594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Opção de adicionar, excluir peças;</a:t>
            </a:r>
            <a:endParaRPr lang="pt-BR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indent="35941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 usuário poderá criar listas de roupas para a doação, ou até mesmo uma lista de compras necessárias.</a:t>
            </a:r>
            <a:endParaRPr lang="pt-BR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6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33D418-3DBC-919A-54FF-4C13D9E9E959}"/>
              </a:ext>
            </a:extLst>
          </p:cNvPr>
          <p:cNvSpPr txBox="1"/>
          <p:nvPr/>
        </p:nvSpPr>
        <p:spPr>
          <a:xfrm>
            <a:off x="4936528" y="282192"/>
            <a:ext cx="2265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C8EEA2-14BF-473B-DD82-F79DFAAA77C2}"/>
              </a:ext>
            </a:extLst>
          </p:cNvPr>
          <p:cNvSpPr txBox="1"/>
          <p:nvPr/>
        </p:nvSpPr>
        <p:spPr>
          <a:xfrm>
            <a:off x="398584" y="896626"/>
            <a:ext cx="11394831" cy="253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closet organizado é um incentivo para para saber oque se tem, e o que é realmente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necessario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comprar. Para evitar a sensação de ter muita coisa e ao mesmo tempo nada para se vestir, é simples, organizar de forma inteligente este closet. Ter todas as peças visíveis possibilita a ganha de tempo, a economia de dinheiro e o consumo consciente. Com a organização lembraremos de peças esquecidas, será mais fácil a combinação e criar novas possibilidades de uso; E sem se preocupar se tem ou não um espaço físico grande para isso, pois um closet online não se tem essa preocupação.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836A28-D4E8-4305-AD2C-68F8BB7FE7F0}"/>
              </a:ext>
            </a:extLst>
          </p:cNvPr>
          <p:cNvSpPr txBox="1"/>
          <p:nvPr/>
        </p:nvSpPr>
        <p:spPr>
          <a:xfrm>
            <a:off x="4905611" y="3609922"/>
            <a:ext cx="238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Público-Alvo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CFB6B6-34F5-1E29-DCB1-DF58F57C1712}"/>
              </a:ext>
            </a:extLst>
          </p:cNvPr>
          <p:cNvSpPr txBox="1"/>
          <p:nvPr/>
        </p:nvSpPr>
        <p:spPr>
          <a:xfrm>
            <a:off x="561032" y="4162927"/>
            <a:ext cx="1139483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Embora o projeto atenda a necessidade de todas as pessoas seja consumista, ou não. A aplicação busca ajudar a diminuir o consumo desnecessário da indústria da moda, com o intuito de reduzir o “lixo têxtil”. O perfil no qual desejamos focar são pessoas que possuem dificuldade em se arrumar, que compram sem necessidade e pessoas que possuem muitas peças e não se recordam do que possui por ter um guarda-roupas desorganizado.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1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38249D4-AAC4-DA19-0459-D067B6192459}"/>
              </a:ext>
            </a:extLst>
          </p:cNvPr>
          <p:cNvSpPr txBox="1"/>
          <p:nvPr/>
        </p:nvSpPr>
        <p:spPr>
          <a:xfrm>
            <a:off x="3739089" y="282192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Especificações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04B945-36E5-F9A5-E01B-20CC69BF6670}"/>
              </a:ext>
            </a:extLst>
          </p:cNvPr>
          <p:cNvSpPr txBox="1"/>
          <p:nvPr/>
        </p:nvSpPr>
        <p:spPr>
          <a:xfrm>
            <a:off x="398584" y="1066286"/>
            <a:ext cx="11394831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definição dos problemas e necessidades detectados para idealizar esse projeto, advém principalmente de trabalhos de imersão feitos pelos integrantes do grupo. Foram feitas pesquisas através de artigos, reportagens, vídeos e conversas com pessoas que se encaixam no perfil do público-alvo.</a:t>
            </a:r>
          </a:p>
        </p:txBody>
      </p:sp>
    </p:spTree>
    <p:extLst>
      <p:ext uri="{BB962C8B-B14F-4D97-AF65-F5344CB8AC3E}">
        <p14:creationId xmlns:p14="http://schemas.microsoft.com/office/powerpoint/2010/main" val="72046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BD375DF-0AD7-E565-1D2D-973514286E32}"/>
              </a:ext>
            </a:extLst>
          </p:cNvPr>
          <p:cNvSpPr txBox="1"/>
          <p:nvPr/>
        </p:nvSpPr>
        <p:spPr>
          <a:xfrm>
            <a:off x="5057561" y="282192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59237A-961D-E687-84DB-529E349125C3}"/>
              </a:ext>
            </a:extLst>
          </p:cNvPr>
          <p:cNvSpPr txBox="1"/>
          <p:nvPr/>
        </p:nvSpPr>
        <p:spPr>
          <a:xfrm>
            <a:off x="398584" y="1096432"/>
            <a:ext cx="11394831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fase inicial do desenvolvimento de um software passa pela definição e elaboração de seus requisitos funcionais, que apresentam as possibilidades de interação entre o usuário e o programa, bem como a definição de seus requisitos não funcionais que são aqueles que norteiam os aspectos que o sistema deve apresentar de qualidade e construção. Ambos serão apresentados a seguir.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9B406A-7F81-557D-9299-5A3480455DD0}"/>
              </a:ext>
            </a:extLst>
          </p:cNvPr>
          <p:cNvSpPr txBox="1"/>
          <p:nvPr/>
        </p:nvSpPr>
        <p:spPr>
          <a:xfrm>
            <a:off x="4241438" y="2956020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CD0849D-9BDD-F9ED-4824-05CF8B378384}"/>
              </a:ext>
            </a:extLst>
          </p:cNvPr>
          <p:cNvSpPr txBox="1"/>
          <p:nvPr/>
        </p:nvSpPr>
        <p:spPr>
          <a:xfrm>
            <a:off x="502418" y="3697795"/>
            <a:ext cx="11394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 deve oferecer ao usuário a possibilidade de cadastro/login no site, onde através da funcionalidade acessa o seu closet.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exibir as peças preferidas, por parte dos usuários, no botão “peças favoritas”.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ter uma funcionalidade de pesquisa na página principal.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site deve conter um filtro para encontrar peças com mais facilidade.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permitir ao usuário a inclusão/cadastro de suas roupas bem como a remoção de peças.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permitir ao usuário a composição de looks, mediante as peças cadastradas.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permitir o compartilhamento de seus look, através de mídias sociais.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3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EDAA5AC-09D5-B1DA-CE6C-AA445ECB3963}"/>
              </a:ext>
            </a:extLst>
          </p:cNvPr>
          <p:cNvSpPr txBox="1"/>
          <p:nvPr/>
        </p:nvSpPr>
        <p:spPr>
          <a:xfrm>
            <a:off x="3669366" y="282192"/>
            <a:ext cx="4799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1C9B32-DA2C-E26B-848C-D1CBC53A5FEB}"/>
              </a:ext>
            </a:extLst>
          </p:cNvPr>
          <p:cNvSpPr txBox="1"/>
          <p:nvPr/>
        </p:nvSpPr>
        <p:spPr>
          <a:xfrm>
            <a:off x="398585" y="1175659"/>
            <a:ext cx="11394830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apresentar as peças em, no máximo, 4 segundos.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funcionar 24h por dia, todos os dias da semana.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 deve ser responsivo, de maneira a permitir a visualização adequada por meio de dispositivo móvel.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permitir que o usuário complete o cadastro em média 1 minuto.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ter compatibilidade com os principais navegadores, quais sejam, Firefox, Microsoft Edge, Google Chrome e Safari.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web site/aplicativo deve apresentar, um menu de categorias.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6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FBC314-56EF-84BA-DBB1-C92862FF51C4}"/>
              </a:ext>
            </a:extLst>
          </p:cNvPr>
          <p:cNvSpPr txBox="1"/>
          <p:nvPr/>
        </p:nvSpPr>
        <p:spPr>
          <a:xfrm>
            <a:off x="5056768" y="282192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66DB9E-41E3-A424-257E-519E7E89AD14}"/>
              </a:ext>
            </a:extLst>
          </p:cNvPr>
          <p:cNvSpPr txBox="1"/>
          <p:nvPr/>
        </p:nvSpPr>
        <p:spPr>
          <a:xfrm>
            <a:off x="398585" y="1276144"/>
            <a:ext cx="11394830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projeto deverá ser entregue até a data limite de 19/06/2023.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aplicativo se restringe à linguagem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-end.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equipe do projeto não poderá subcontratar o desenvolvimento do projeto.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3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3996</Words>
  <Application>Microsoft Macintosh PowerPoint</Application>
  <PresentationFormat>Widescreen</PresentationFormat>
  <Paragraphs>212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De Oliveira Viana</dc:creator>
  <cp:lastModifiedBy>Felipe De Oliveira Viana</cp:lastModifiedBy>
  <cp:revision>31</cp:revision>
  <dcterms:created xsi:type="dcterms:W3CDTF">2023-06-19T21:08:00Z</dcterms:created>
  <dcterms:modified xsi:type="dcterms:W3CDTF">2023-06-19T22:58:43Z</dcterms:modified>
</cp:coreProperties>
</file>