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8" r:id="rId9"/>
    <p:sldId id="263" r:id="rId10"/>
    <p:sldId id="264"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AFEB3FE-7AA2-4903-ABE1-A1E9ABBF2D12}" type="datetimeFigureOut">
              <a:rPr lang="pt-BR" smtClean="0"/>
              <a:t>22/06/2023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137728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AFEB3FE-7AA2-4903-ABE1-A1E9ABBF2D12}" type="datetimeFigureOut">
              <a:rPr lang="pt-BR" smtClean="0"/>
              <a:t>22/06/2023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403897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AFEB3FE-7AA2-4903-ABE1-A1E9ABBF2D12}" type="datetimeFigureOut">
              <a:rPr lang="pt-BR" smtClean="0"/>
              <a:t>22/06/2023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2182499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AFEB3FE-7AA2-4903-ABE1-A1E9ABBF2D12}" type="datetimeFigureOut">
              <a:rPr lang="pt-BR" smtClean="0"/>
              <a:t>22/06/2023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91DDA82-7945-4255-BA1C-51810032F56E}" type="slidenum">
              <a:rPr lang="pt-BR" smtClean="0"/>
              <a:t>‹nº›</a:t>
            </a:fld>
            <a:endParaRPr lang="pt-B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9171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AFEB3FE-7AA2-4903-ABE1-A1E9ABBF2D12}" type="datetimeFigureOut">
              <a:rPr lang="pt-BR" smtClean="0"/>
              <a:t>22/06/2023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452045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7AFEB3FE-7AA2-4903-ABE1-A1E9ABBF2D12}" type="datetimeFigureOut">
              <a:rPr lang="pt-BR" smtClean="0"/>
              <a:t>22/06/2023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103552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7AFEB3FE-7AA2-4903-ABE1-A1E9ABBF2D12}" type="datetimeFigureOut">
              <a:rPr lang="pt-BR" smtClean="0"/>
              <a:t>22/06/2023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396206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AFEB3FE-7AA2-4903-ABE1-A1E9ABBF2D12}" type="datetimeFigureOut">
              <a:rPr lang="pt-BR" smtClean="0"/>
              <a:t>22/06/2023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402484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AFEB3FE-7AA2-4903-ABE1-A1E9ABBF2D12}" type="datetimeFigureOut">
              <a:rPr lang="pt-BR" smtClean="0"/>
              <a:t>22/06/2023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198384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AFEB3FE-7AA2-4903-ABE1-A1E9ABBF2D12}" type="datetimeFigureOut">
              <a:rPr lang="pt-BR" smtClean="0"/>
              <a:t>22/06/2023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267205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AFEB3FE-7AA2-4903-ABE1-A1E9ABBF2D12}" type="datetimeFigureOut">
              <a:rPr lang="pt-BR" smtClean="0"/>
              <a:t>22/06/2023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282567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AFEB3FE-7AA2-4903-ABE1-A1E9ABBF2D12}" type="datetimeFigureOut">
              <a:rPr lang="pt-BR" smtClean="0"/>
              <a:t>22/06/2023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121917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AFEB3FE-7AA2-4903-ABE1-A1E9ABBF2D12}" type="datetimeFigureOut">
              <a:rPr lang="pt-BR" smtClean="0"/>
              <a:t>22/06/2023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126750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AFEB3FE-7AA2-4903-ABE1-A1E9ABBF2D12}" type="datetimeFigureOut">
              <a:rPr lang="pt-BR" smtClean="0"/>
              <a:t>22/06/2023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2862918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EB3FE-7AA2-4903-ABE1-A1E9ABBF2D12}" type="datetimeFigureOut">
              <a:rPr lang="pt-BR" smtClean="0"/>
              <a:t>22/06/2023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316351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AFEB3FE-7AA2-4903-ABE1-A1E9ABBF2D12}" type="datetimeFigureOut">
              <a:rPr lang="pt-BR" smtClean="0"/>
              <a:t>22/06/2023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270481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AFEB3FE-7AA2-4903-ABE1-A1E9ABBF2D12}" type="datetimeFigureOut">
              <a:rPr lang="pt-BR" smtClean="0"/>
              <a:t>22/06/2023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91DDA82-7945-4255-BA1C-51810032F56E}" type="slidenum">
              <a:rPr lang="pt-BR" smtClean="0"/>
              <a:t>‹nº›</a:t>
            </a:fld>
            <a:endParaRPr lang="pt-BR"/>
          </a:p>
        </p:txBody>
      </p:sp>
    </p:spTree>
    <p:extLst>
      <p:ext uri="{BB962C8B-B14F-4D97-AF65-F5344CB8AC3E}">
        <p14:creationId xmlns:p14="http://schemas.microsoft.com/office/powerpoint/2010/main" val="36650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AFEB3FE-7AA2-4903-ABE1-A1E9ABBF2D12}" type="datetimeFigureOut">
              <a:rPr lang="pt-BR" smtClean="0"/>
              <a:t>22/06/2023</a:t>
            </a:fld>
            <a:endParaRPr lang="pt-B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91DDA82-7945-4255-BA1C-51810032F56E}" type="slidenum">
              <a:rPr lang="pt-BR" smtClean="0"/>
              <a:t>‹nº›</a:t>
            </a:fld>
            <a:endParaRPr lang="pt-BR"/>
          </a:p>
        </p:txBody>
      </p:sp>
    </p:spTree>
    <p:extLst>
      <p:ext uri="{BB962C8B-B14F-4D97-AF65-F5344CB8AC3E}">
        <p14:creationId xmlns:p14="http://schemas.microsoft.com/office/powerpoint/2010/main" val="3906498472"/>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AEB9E4-15E3-C457-2CED-5D54F3D9E097}"/>
              </a:ext>
            </a:extLst>
          </p:cNvPr>
          <p:cNvSpPr>
            <a:spLocks noGrp="1"/>
          </p:cNvSpPr>
          <p:nvPr>
            <p:ph type="ctrTitle"/>
          </p:nvPr>
        </p:nvSpPr>
        <p:spPr>
          <a:xfrm>
            <a:off x="1375983" y="761565"/>
            <a:ext cx="9440034" cy="1178072"/>
          </a:xfrm>
        </p:spPr>
        <p:txBody>
          <a:bodyPr>
            <a:normAutofit/>
          </a:bodyPr>
          <a:lstStyle/>
          <a:p>
            <a:r>
              <a:rPr lang="pt-BR" sz="6000" dirty="0"/>
              <a:t>Projeto</a:t>
            </a:r>
            <a:r>
              <a:rPr lang="pt-BR" dirty="0"/>
              <a:t> </a:t>
            </a:r>
            <a:r>
              <a:rPr lang="pt-BR" dirty="0" err="1"/>
              <a:t>Pexinxa</a:t>
            </a:r>
            <a:endParaRPr lang="pt-BR" dirty="0"/>
          </a:p>
        </p:txBody>
      </p:sp>
      <p:sp>
        <p:nvSpPr>
          <p:cNvPr id="3" name="Subtítulo 2">
            <a:extLst>
              <a:ext uri="{FF2B5EF4-FFF2-40B4-BE49-F238E27FC236}">
                <a16:creationId xmlns:a16="http://schemas.microsoft.com/office/drawing/2014/main" id="{2AE0AEA7-1691-F72B-96BB-EA73361DDF8E}"/>
              </a:ext>
            </a:extLst>
          </p:cNvPr>
          <p:cNvSpPr>
            <a:spLocks noGrp="1"/>
          </p:cNvSpPr>
          <p:nvPr>
            <p:ph type="subTitle" idx="1"/>
          </p:nvPr>
        </p:nvSpPr>
        <p:spPr>
          <a:xfrm>
            <a:off x="1444996" y="2247181"/>
            <a:ext cx="9440034" cy="3849254"/>
          </a:xfrm>
        </p:spPr>
        <p:txBody>
          <a:bodyPr>
            <a:normAutofit/>
          </a:bodyPr>
          <a:lstStyle/>
          <a:p>
            <a:r>
              <a:rPr lang="pt-BR" sz="2800" dirty="0"/>
              <a:t>Analise e Desenvolvimento de Sistemas</a:t>
            </a:r>
          </a:p>
          <a:p>
            <a:endParaRPr lang="pt-BR" dirty="0"/>
          </a:p>
          <a:p>
            <a:pPr algn="l"/>
            <a:r>
              <a:rPr lang="pt-BR" dirty="0"/>
              <a:t>Projeto: Desenvolvimento de uma Aplicação Móvel em um Ambiente de Negócio</a:t>
            </a:r>
          </a:p>
          <a:p>
            <a:pPr algn="l"/>
            <a:endParaRPr lang="pt-BR" dirty="0"/>
          </a:p>
          <a:p>
            <a:pPr algn="l"/>
            <a:r>
              <a:rPr lang="pt-BR" sz="1600" dirty="0"/>
              <a:t>3º SEMESTRE</a:t>
            </a:r>
          </a:p>
          <a:p>
            <a:endParaRPr lang="pt-BR" dirty="0"/>
          </a:p>
          <a:p>
            <a:pPr algn="l"/>
            <a:r>
              <a:rPr lang="pt-BR" dirty="0"/>
              <a:t>Orientador</a:t>
            </a:r>
          </a:p>
          <a:p>
            <a:pPr algn="l"/>
            <a:r>
              <a:rPr lang="pt-BR" sz="1600" dirty="0"/>
              <a:t>Diego Silva Caldeira Rocha</a:t>
            </a:r>
          </a:p>
        </p:txBody>
      </p:sp>
    </p:spTree>
    <p:extLst>
      <p:ext uri="{BB962C8B-B14F-4D97-AF65-F5344CB8AC3E}">
        <p14:creationId xmlns:p14="http://schemas.microsoft.com/office/powerpoint/2010/main" val="310808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FC6918-B3B8-18AA-6116-5D7A680A63F9}"/>
              </a:ext>
            </a:extLst>
          </p:cNvPr>
          <p:cNvSpPr>
            <a:spLocks noGrp="1"/>
          </p:cNvSpPr>
          <p:nvPr>
            <p:ph type="title"/>
          </p:nvPr>
        </p:nvSpPr>
        <p:spPr/>
        <p:txBody>
          <a:bodyPr/>
          <a:lstStyle/>
          <a:p>
            <a:r>
              <a:rPr lang="pt-BR" dirty="0"/>
              <a:t>Tela de Login</a:t>
            </a:r>
          </a:p>
        </p:txBody>
      </p:sp>
      <p:sp>
        <p:nvSpPr>
          <p:cNvPr id="3" name="Espaço Reservado para Conteúdo 2">
            <a:extLst>
              <a:ext uri="{FF2B5EF4-FFF2-40B4-BE49-F238E27FC236}">
                <a16:creationId xmlns:a16="http://schemas.microsoft.com/office/drawing/2014/main" id="{CB718524-CEF9-4AF9-F626-5D34B893AC96}"/>
              </a:ext>
            </a:extLst>
          </p:cNvPr>
          <p:cNvSpPr>
            <a:spLocks noGrp="1"/>
          </p:cNvSpPr>
          <p:nvPr>
            <p:ph idx="1"/>
          </p:nvPr>
        </p:nvSpPr>
        <p:spPr>
          <a:xfrm>
            <a:off x="913795" y="2241214"/>
            <a:ext cx="7411055" cy="3461422"/>
          </a:xfrm>
        </p:spPr>
        <p:txBody>
          <a:bodyPr>
            <a:normAutofit/>
          </a:bodyPr>
          <a:lstStyle/>
          <a:p>
            <a:pPr marL="36900" indent="0">
              <a:buNone/>
            </a:pPr>
            <a:r>
              <a:rPr lang="pt-BR" sz="2400" dirty="0"/>
              <a:t>No login temos:</a:t>
            </a:r>
          </a:p>
          <a:p>
            <a:pPr>
              <a:buFont typeface="Wingdings" panose="05000000000000000000" pitchFamily="2" charset="2"/>
              <a:buChar char="§"/>
            </a:pPr>
            <a:r>
              <a:rPr lang="pt-BR" sz="2400" dirty="0"/>
              <a:t>Campo para digitar o e-mail</a:t>
            </a:r>
          </a:p>
          <a:p>
            <a:pPr>
              <a:buFont typeface="Wingdings" panose="05000000000000000000" pitchFamily="2" charset="2"/>
              <a:buChar char="§"/>
            </a:pPr>
            <a:r>
              <a:rPr lang="pt-BR" sz="2400" dirty="0"/>
              <a:t>Campo para senha</a:t>
            </a:r>
          </a:p>
          <a:p>
            <a:pPr>
              <a:buFont typeface="Wingdings" panose="05000000000000000000" pitchFamily="2" charset="2"/>
              <a:buChar char="§"/>
            </a:pPr>
            <a:r>
              <a:rPr lang="pt-BR" sz="2400" dirty="0"/>
              <a:t>Botão de login</a:t>
            </a:r>
          </a:p>
          <a:p>
            <a:pPr>
              <a:buFont typeface="Wingdings" panose="05000000000000000000" pitchFamily="2" charset="2"/>
              <a:buChar char="§"/>
            </a:pPr>
            <a:r>
              <a:rPr lang="pt-BR" sz="2400" dirty="0"/>
              <a:t>Link para cadastro de novo usuário</a:t>
            </a:r>
          </a:p>
        </p:txBody>
      </p:sp>
      <p:pic>
        <p:nvPicPr>
          <p:cNvPr id="5" name="Imagem 4">
            <a:extLst>
              <a:ext uri="{FF2B5EF4-FFF2-40B4-BE49-F238E27FC236}">
                <a16:creationId xmlns:a16="http://schemas.microsoft.com/office/drawing/2014/main" id="{1CD6BFD8-2780-18BE-F6D7-54D1AD09EDF7}"/>
              </a:ext>
            </a:extLst>
          </p:cNvPr>
          <p:cNvPicPr>
            <a:picLocks noChangeAspect="1"/>
          </p:cNvPicPr>
          <p:nvPr/>
        </p:nvPicPr>
        <p:blipFill>
          <a:blip r:embed="rId2"/>
          <a:stretch>
            <a:fillRect/>
          </a:stretch>
        </p:blipFill>
        <p:spPr>
          <a:xfrm>
            <a:off x="9298200" y="1396142"/>
            <a:ext cx="2415749" cy="5151566"/>
          </a:xfrm>
          <a:prstGeom prst="rect">
            <a:avLst/>
          </a:prstGeom>
        </p:spPr>
      </p:pic>
    </p:spTree>
    <p:extLst>
      <p:ext uri="{BB962C8B-B14F-4D97-AF65-F5344CB8AC3E}">
        <p14:creationId xmlns:p14="http://schemas.microsoft.com/office/powerpoint/2010/main" val="223300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8AC9829A-EA1F-5D50-0F0E-20B8B1FF7548}"/>
              </a:ext>
            </a:extLst>
          </p:cNvPr>
          <p:cNvPicPr>
            <a:picLocks noChangeAspect="1"/>
          </p:cNvPicPr>
          <p:nvPr/>
        </p:nvPicPr>
        <p:blipFill>
          <a:blip r:embed="rId2"/>
          <a:stretch>
            <a:fillRect/>
          </a:stretch>
        </p:blipFill>
        <p:spPr>
          <a:xfrm>
            <a:off x="9317251" y="1396142"/>
            <a:ext cx="2377646" cy="5174428"/>
          </a:xfrm>
          <a:prstGeom prst="rect">
            <a:avLst/>
          </a:prstGeom>
        </p:spPr>
      </p:pic>
      <p:sp>
        <p:nvSpPr>
          <p:cNvPr id="2" name="Título 1">
            <a:extLst>
              <a:ext uri="{FF2B5EF4-FFF2-40B4-BE49-F238E27FC236}">
                <a16:creationId xmlns:a16="http://schemas.microsoft.com/office/drawing/2014/main" id="{BEFC6918-B3B8-18AA-6116-5D7A680A63F9}"/>
              </a:ext>
            </a:extLst>
          </p:cNvPr>
          <p:cNvSpPr>
            <a:spLocks noGrp="1"/>
          </p:cNvSpPr>
          <p:nvPr>
            <p:ph type="title"/>
          </p:nvPr>
        </p:nvSpPr>
        <p:spPr/>
        <p:txBody>
          <a:bodyPr/>
          <a:lstStyle/>
          <a:p>
            <a:r>
              <a:rPr lang="pt-BR" dirty="0"/>
              <a:t>Tela de Cadastro</a:t>
            </a:r>
          </a:p>
        </p:txBody>
      </p:sp>
      <p:sp>
        <p:nvSpPr>
          <p:cNvPr id="3" name="Espaço Reservado para Conteúdo 2">
            <a:extLst>
              <a:ext uri="{FF2B5EF4-FFF2-40B4-BE49-F238E27FC236}">
                <a16:creationId xmlns:a16="http://schemas.microsoft.com/office/drawing/2014/main" id="{CB718524-CEF9-4AF9-F626-5D34B893AC96}"/>
              </a:ext>
            </a:extLst>
          </p:cNvPr>
          <p:cNvSpPr>
            <a:spLocks noGrp="1"/>
          </p:cNvSpPr>
          <p:nvPr>
            <p:ph idx="1"/>
          </p:nvPr>
        </p:nvSpPr>
        <p:spPr>
          <a:xfrm>
            <a:off x="913795" y="2241214"/>
            <a:ext cx="7411055" cy="3461422"/>
          </a:xfrm>
        </p:spPr>
        <p:txBody>
          <a:bodyPr>
            <a:normAutofit/>
          </a:bodyPr>
          <a:lstStyle/>
          <a:p>
            <a:pPr marL="36900" indent="0">
              <a:buNone/>
            </a:pPr>
            <a:r>
              <a:rPr lang="pt-BR" sz="2400" dirty="0"/>
              <a:t>No cadastro temos:</a:t>
            </a:r>
          </a:p>
          <a:p>
            <a:pPr>
              <a:buFont typeface="Wingdings" panose="05000000000000000000" pitchFamily="2" charset="2"/>
              <a:buChar char="§"/>
            </a:pPr>
            <a:r>
              <a:rPr lang="pt-BR" sz="2400" dirty="0"/>
              <a:t>Campos para digitar os dados necessários do usuário para o cadastro</a:t>
            </a:r>
          </a:p>
          <a:p>
            <a:pPr>
              <a:buFont typeface="Wingdings" panose="05000000000000000000" pitchFamily="2" charset="2"/>
              <a:buChar char="§"/>
            </a:pPr>
            <a:r>
              <a:rPr lang="pt-BR" sz="2400" dirty="0"/>
              <a:t>Busca automática do endereço com o número do CEP</a:t>
            </a:r>
          </a:p>
        </p:txBody>
      </p:sp>
    </p:spTree>
    <p:extLst>
      <p:ext uri="{BB962C8B-B14F-4D97-AF65-F5344CB8AC3E}">
        <p14:creationId xmlns:p14="http://schemas.microsoft.com/office/powerpoint/2010/main" val="3943187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B09FEE8-DF06-9FEA-2382-D7A022B32842}"/>
              </a:ext>
            </a:extLst>
          </p:cNvPr>
          <p:cNvPicPr>
            <a:picLocks noChangeAspect="1"/>
          </p:cNvPicPr>
          <p:nvPr/>
        </p:nvPicPr>
        <p:blipFill>
          <a:blip r:embed="rId2"/>
          <a:stretch>
            <a:fillRect/>
          </a:stretch>
        </p:blipFill>
        <p:spPr>
          <a:xfrm>
            <a:off x="9317251" y="1396142"/>
            <a:ext cx="2354784" cy="5143946"/>
          </a:xfrm>
          <a:prstGeom prst="rect">
            <a:avLst/>
          </a:prstGeom>
        </p:spPr>
      </p:pic>
      <p:sp>
        <p:nvSpPr>
          <p:cNvPr id="2" name="Título 1">
            <a:extLst>
              <a:ext uri="{FF2B5EF4-FFF2-40B4-BE49-F238E27FC236}">
                <a16:creationId xmlns:a16="http://schemas.microsoft.com/office/drawing/2014/main" id="{BEFC6918-B3B8-18AA-6116-5D7A680A63F9}"/>
              </a:ext>
            </a:extLst>
          </p:cNvPr>
          <p:cNvSpPr>
            <a:spLocks noGrp="1"/>
          </p:cNvSpPr>
          <p:nvPr>
            <p:ph type="title"/>
          </p:nvPr>
        </p:nvSpPr>
        <p:spPr/>
        <p:txBody>
          <a:bodyPr/>
          <a:lstStyle/>
          <a:p>
            <a:r>
              <a:rPr lang="pt-BR" dirty="0"/>
              <a:t>Tela de Perfil</a:t>
            </a:r>
          </a:p>
        </p:txBody>
      </p:sp>
      <p:sp>
        <p:nvSpPr>
          <p:cNvPr id="3" name="Espaço Reservado para Conteúdo 2">
            <a:extLst>
              <a:ext uri="{FF2B5EF4-FFF2-40B4-BE49-F238E27FC236}">
                <a16:creationId xmlns:a16="http://schemas.microsoft.com/office/drawing/2014/main" id="{CB718524-CEF9-4AF9-F626-5D34B893AC96}"/>
              </a:ext>
            </a:extLst>
          </p:cNvPr>
          <p:cNvSpPr>
            <a:spLocks noGrp="1"/>
          </p:cNvSpPr>
          <p:nvPr>
            <p:ph idx="1"/>
          </p:nvPr>
        </p:nvSpPr>
        <p:spPr>
          <a:xfrm>
            <a:off x="913795" y="2241214"/>
            <a:ext cx="7411055" cy="3461422"/>
          </a:xfrm>
        </p:spPr>
        <p:txBody>
          <a:bodyPr>
            <a:normAutofit/>
          </a:bodyPr>
          <a:lstStyle/>
          <a:p>
            <a:pPr marL="36900" indent="0">
              <a:buNone/>
            </a:pPr>
            <a:r>
              <a:rPr lang="pt-BR" sz="2400" dirty="0"/>
              <a:t>No perfil temos:</a:t>
            </a:r>
          </a:p>
          <a:p>
            <a:pPr>
              <a:buFont typeface="Wingdings" panose="05000000000000000000" pitchFamily="2" charset="2"/>
              <a:buChar char="§"/>
            </a:pPr>
            <a:r>
              <a:rPr lang="pt-BR" sz="2400" dirty="0"/>
              <a:t>Informações do usuário</a:t>
            </a:r>
          </a:p>
          <a:p>
            <a:pPr>
              <a:buFont typeface="Wingdings" panose="05000000000000000000" pitchFamily="2" charset="2"/>
              <a:buChar char="§"/>
            </a:pPr>
            <a:r>
              <a:rPr lang="pt-BR" sz="2400" dirty="0"/>
              <a:t>Últimas compras</a:t>
            </a:r>
          </a:p>
          <a:p>
            <a:pPr>
              <a:buFont typeface="Wingdings" panose="05000000000000000000" pitchFamily="2" charset="2"/>
              <a:buChar char="§"/>
            </a:pPr>
            <a:r>
              <a:rPr lang="pt-BR" sz="2400" dirty="0"/>
              <a:t>Produtos cadastrados</a:t>
            </a:r>
          </a:p>
        </p:txBody>
      </p:sp>
    </p:spTree>
    <p:extLst>
      <p:ext uri="{BB962C8B-B14F-4D97-AF65-F5344CB8AC3E}">
        <p14:creationId xmlns:p14="http://schemas.microsoft.com/office/powerpoint/2010/main" val="411354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5BB41BF-B684-FAE3-AA10-79E788EBF49D}"/>
              </a:ext>
            </a:extLst>
          </p:cNvPr>
          <p:cNvPicPr>
            <a:picLocks noChangeAspect="1"/>
          </p:cNvPicPr>
          <p:nvPr/>
        </p:nvPicPr>
        <p:blipFill>
          <a:blip r:embed="rId2"/>
          <a:stretch>
            <a:fillRect/>
          </a:stretch>
        </p:blipFill>
        <p:spPr>
          <a:xfrm>
            <a:off x="9263906" y="1396142"/>
            <a:ext cx="2408129" cy="5136325"/>
          </a:xfrm>
          <a:prstGeom prst="rect">
            <a:avLst/>
          </a:prstGeom>
        </p:spPr>
      </p:pic>
      <p:sp>
        <p:nvSpPr>
          <p:cNvPr id="2" name="Título 1">
            <a:extLst>
              <a:ext uri="{FF2B5EF4-FFF2-40B4-BE49-F238E27FC236}">
                <a16:creationId xmlns:a16="http://schemas.microsoft.com/office/drawing/2014/main" id="{BEFC6918-B3B8-18AA-6116-5D7A680A63F9}"/>
              </a:ext>
            </a:extLst>
          </p:cNvPr>
          <p:cNvSpPr>
            <a:spLocks noGrp="1"/>
          </p:cNvSpPr>
          <p:nvPr>
            <p:ph type="title"/>
          </p:nvPr>
        </p:nvSpPr>
        <p:spPr/>
        <p:txBody>
          <a:bodyPr/>
          <a:lstStyle/>
          <a:p>
            <a:r>
              <a:rPr lang="pt-BR" dirty="0"/>
              <a:t>Tela de Cadastro de Produto</a:t>
            </a:r>
          </a:p>
        </p:txBody>
      </p:sp>
      <p:sp>
        <p:nvSpPr>
          <p:cNvPr id="3" name="Espaço Reservado para Conteúdo 2">
            <a:extLst>
              <a:ext uri="{FF2B5EF4-FFF2-40B4-BE49-F238E27FC236}">
                <a16:creationId xmlns:a16="http://schemas.microsoft.com/office/drawing/2014/main" id="{CB718524-CEF9-4AF9-F626-5D34B893AC96}"/>
              </a:ext>
            </a:extLst>
          </p:cNvPr>
          <p:cNvSpPr>
            <a:spLocks noGrp="1"/>
          </p:cNvSpPr>
          <p:nvPr>
            <p:ph idx="1"/>
          </p:nvPr>
        </p:nvSpPr>
        <p:spPr>
          <a:xfrm>
            <a:off x="913795" y="2241214"/>
            <a:ext cx="7411055" cy="3461422"/>
          </a:xfrm>
        </p:spPr>
        <p:txBody>
          <a:bodyPr>
            <a:normAutofit/>
          </a:bodyPr>
          <a:lstStyle/>
          <a:p>
            <a:pPr marL="36900" indent="0">
              <a:buNone/>
            </a:pPr>
            <a:r>
              <a:rPr lang="pt-BR" sz="2400" dirty="0"/>
              <a:t>No cadastro de produto temos:</a:t>
            </a:r>
          </a:p>
          <a:p>
            <a:pPr>
              <a:buFont typeface="Wingdings" panose="05000000000000000000" pitchFamily="2" charset="2"/>
              <a:buChar char="§"/>
            </a:pPr>
            <a:r>
              <a:rPr lang="pt-BR" sz="2400" dirty="0"/>
              <a:t>Inclusão de foto do produto</a:t>
            </a:r>
          </a:p>
          <a:p>
            <a:pPr>
              <a:buFont typeface="Wingdings" panose="05000000000000000000" pitchFamily="2" charset="2"/>
              <a:buChar char="§"/>
            </a:pPr>
            <a:r>
              <a:rPr lang="pt-BR" sz="2400" dirty="0"/>
              <a:t>Informações do produto</a:t>
            </a:r>
          </a:p>
        </p:txBody>
      </p:sp>
    </p:spTree>
    <p:extLst>
      <p:ext uri="{BB962C8B-B14F-4D97-AF65-F5344CB8AC3E}">
        <p14:creationId xmlns:p14="http://schemas.microsoft.com/office/powerpoint/2010/main" val="1340949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5EE9350-934F-0ADC-9384-3792F8EA5161}"/>
              </a:ext>
            </a:extLst>
          </p:cNvPr>
          <p:cNvPicPr>
            <a:picLocks noChangeAspect="1"/>
          </p:cNvPicPr>
          <p:nvPr/>
        </p:nvPicPr>
        <p:blipFill>
          <a:blip r:embed="rId2"/>
          <a:stretch>
            <a:fillRect/>
          </a:stretch>
        </p:blipFill>
        <p:spPr>
          <a:xfrm>
            <a:off x="9263906" y="1388521"/>
            <a:ext cx="2400508" cy="5143946"/>
          </a:xfrm>
          <a:prstGeom prst="rect">
            <a:avLst/>
          </a:prstGeom>
        </p:spPr>
      </p:pic>
      <p:sp>
        <p:nvSpPr>
          <p:cNvPr id="2" name="Título 1">
            <a:extLst>
              <a:ext uri="{FF2B5EF4-FFF2-40B4-BE49-F238E27FC236}">
                <a16:creationId xmlns:a16="http://schemas.microsoft.com/office/drawing/2014/main" id="{BEFC6918-B3B8-18AA-6116-5D7A680A63F9}"/>
              </a:ext>
            </a:extLst>
          </p:cNvPr>
          <p:cNvSpPr>
            <a:spLocks noGrp="1"/>
          </p:cNvSpPr>
          <p:nvPr>
            <p:ph type="title"/>
          </p:nvPr>
        </p:nvSpPr>
        <p:spPr/>
        <p:txBody>
          <a:bodyPr/>
          <a:lstStyle/>
          <a:p>
            <a:r>
              <a:rPr lang="pt-BR" dirty="0"/>
              <a:t>Tela do Produto</a:t>
            </a:r>
          </a:p>
        </p:txBody>
      </p:sp>
      <p:sp>
        <p:nvSpPr>
          <p:cNvPr id="3" name="Espaço Reservado para Conteúdo 2">
            <a:extLst>
              <a:ext uri="{FF2B5EF4-FFF2-40B4-BE49-F238E27FC236}">
                <a16:creationId xmlns:a16="http://schemas.microsoft.com/office/drawing/2014/main" id="{CB718524-CEF9-4AF9-F626-5D34B893AC96}"/>
              </a:ext>
            </a:extLst>
          </p:cNvPr>
          <p:cNvSpPr>
            <a:spLocks noGrp="1"/>
          </p:cNvSpPr>
          <p:nvPr>
            <p:ph idx="1"/>
          </p:nvPr>
        </p:nvSpPr>
        <p:spPr>
          <a:xfrm>
            <a:off x="913795" y="2241214"/>
            <a:ext cx="7411055" cy="3461422"/>
          </a:xfrm>
        </p:spPr>
        <p:txBody>
          <a:bodyPr>
            <a:normAutofit/>
          </a:bodyPr>
          <a:lstStyle/>
          <a:p>
            <a:pPr marL="36900" indent="0">
              <a:buNone/>
            </a:pPr>
            <a:r>
              <a:rPr lang="pt-BR" sz="2400" dirty="0"/>
              <a:t>No produto temos:</a:t>
            </a:r>
          </a:p>
          <a:p>
            <a:pPr>
              <a:buFont typeface="Wingdings" panose="05000000000000000000" pitchFamily="2" charset="2"/>
              <a:buChar char="§"/>
            </a:pPr>
            <a:r>
              <a:rPr lang="pt-BR" sz="2400" dirty="0"/>
              <a:t>Fotos do produto</a:t>
            </a:r>
          </a:p>
          <a:p>
            <a:pPr>
              <a:buFont typeface="Wingdings" panose="05000000000000000000" pitchFamily="2" charset="2"/>
              <a:buChar char="§"/>
            </a:pPr>
            <a:r>
              <a:rPr lang="pt-BR" sz="2400" dirty="0"/>
              <a:t>Informações do produto</a:t>
            </a:r>
          </a:p>
          <a:p>
            <a:pPr>
              <a:buFont typeface="Wingdings" panose="05000000000000000000" pitchFamily="2" charset="2"/>
              <a:buChar char="§"/>
            </a:pPr>
            <a:r>
              <a:rPr lang="pt-BR" sz="2400" dirty="0"/>
              <a:t>Botão para adicionar o produto na sacola</a:t>
            </a:r>
          </a:p>
        </p:txBody>
      </p:sp>
    </p:spTree>
    <p:extLst>
      <p:ext uri="{BB962C8B-B14F-4D97-AF65-F5344CB8AC3E}">
        <p14:creationId xmlns:p14="http://schemas.microsoft.com/office/powerpoint/2010/main" val="120765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17ABA8D-2A45-5645-BC3F-97D35B45675B}"/>
              </a:ext>
            </a:extLst>
          </p:cNvPr>
          <p:cNvPicPr>
            <a:picLocks noChangeAspect="1"/>
          </p:cNvPicPr>
          <p:nvPr/>
        </p:nvPicPr>
        <p:blipFill>
          <a:blip r:embed="rId2"/>
          <a:stretch>
            <a:fillRect/>
          </a:stretch>
        </p:blipFill>
        <p:spPr>
          <a:xfrm>
            <a:off x="9282957" y="1399952"/>
            <a:ext cx="2370025" cy="5128704"/>
          </a:xfrm>
          <a:prstGeom prst="rect">
            <a:avLst/>
          </a:prstGeom>
        </p:spPr>
      </p:pic>
      <p:sp>
        <p:nvSpPr>
          <p:cNvPr id="2" name="Título 1">
            <a:extLst>
              <a:ext uri="{FF2B5EF4-FFF2-40B4-BE49-F238E27FC236}">
                <a16:creationId xmlns:a16="http://schemas.microsoft.com/office/drawing/2014/main" id="{BEFC6918-B3B8-18AA-6116-5D7A680A63F9}"/>
              </a:ext>
            </a:extLst>
          </p:cNvPr>
          <p:cNvSpPr>
            <a:spLocks noGrp="1"/>
          </p:cNvSpPr>
          <p:nvPr>
            <p:ph type="title"/>
          </p:nvPr>
        </p:nvSpPr>
        <p:spPr/>
        <p:txBody>
          <a:bodyPr/>
          <a:lstStyle/>
          <a:p>
            <a:r>
              <a:rPr lang="pt-BR" dirty="0"/>
              <a:t>Tela da Sacola</a:t>
            </a:r>
          </a:p>
        </p:txBody>
      </p:sp>
      <p:sp>
        <p:nvSpPr>
          <p:cNvPr id="3" name="Espaço Reservado para Conteúdo 2">
            <a:extLst>
              <a:ext uri="{FF2B5EF4-FFF2-40B4-BE49-F238E27FC236}">
                <a16:creationId xmlns:a16="http://schemas.microsoft.com/office/drawing/2014/main" id="{CB718524-CEF9-4AF9-F626-5D34B893AC96}"/>
              </a:ext>
            </a:extLst>
          </p:cNvPr>
          <p:cNvSpPr>
            <a:spLocks noGrp="1"/>
          </p:cNvSpPr>
          <p:nvPr>
            <p:ph idx="1"/>
          </p:nvPr>
        </p:nvSpPr>
        <p:spPr>
          <a:xfrm>
            <a:off x="913795" y="2241214"/>
            <a:ext cx="7411055" cy="3461422"/>
          </a:xfrm>
        </p:spPr>
        <p:txBody>
          <a:bodyPr>
            <a:normAutofit/>
          </a:bodyPr>
          <a:lstStyle/>
          <a:p>
            <a:pPr marL="36900" indent="0">
              <a:buNone/>
            </a:pPr>
            <a:r>
              <a:rPr lang="pt-BR" sz="2400" dirty="0"/>
              <a:t>Na sacola temos:</a:t>
            </a:r>
          </a:p>
          <a:p>
            <a:pPr>
              <a:buFont typeface="Wingdings" panose="05000000000000000000" pitchFamily="2" charset="2"/>
              <a:buChar char="§"/>
            </a:pPr>
            <a:r>
              <a:rPr lang="pt-BR" sz="2400" dirty="0"/>
              <a:t>Informação dos itens na sacola</a:t>
            </a:r>
          </a:p>
          <a:p>
            <a:pPr>
              <a:buFont typeface="Wingdings" panose="05000000000000000000" pitchFamily="2" charset="2"/>
              <a:buChar char="§"/>
            </a:pPr>
            <a:r>
              <a:rPr lang="pt-BR" sz="2400" dirty="0"/>
              <a:t>Botão para finalizar a compra</a:t>
            </a:r>
          </a:p>
        </p:txBody>
      </p:sp>
    </p:spTree>
    <p:extLst>
      <p:ext uri="{BB962C8B-B14F-4D97-AF65-F5344CB8AC3E}">
        <p14:creationId xmlns:p14="http://schemas.microsoft.com/office/powerpoint/2010/main" val="230191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AEB9E4-15E3-C457-2CED-5D54F3D9E097}"/>
              </a:ext>
            </a:extLst>
          </p:cNvPr>
          <p:cNvSpPr>
            <a:spLocks noGrp="1"/>
          </p:cNvSpPr>
          <p:nvPr>
            <p:ph type="ctrTitle"/>
          </p:nvPr>
        </p:nvSpPr>
        <p:spPr>
          <a:xfrm>
            <a:off x="1375983" y="761565"/>
            <a:ext cx="9440034" cy="1178072"/>
          </a:xfrm>
        </p:spPr>
        <p:txBody>
          <a:bodyPr>
            <a:normAutofit/>
          </a:bodyPr>
          <a:lstStyle/>
          <a:p>
            <a:r>
              <a:rPr lang="pt-BR" sz="6000" dirty="0"/>
              <a:t>Projeto</a:t>
            </a:r>
            <a:r>
              <a:rPr lang="pt-BR" dirty="0"/>
              <a:t> </a:t>
            </a:r>
            <a:r>
              <a:rPr lang="pt-BR" dirty="0" err="1"/>
              <a:t>Pexinxa</a:t>
            </a:r>
            <a:endParaRPr lang="pt-BR" dirty="0"/>
          </a:p>
        </p:txBody>
      </p:sp>
      <p:sp>
        <p:nvSpPr>
          <p:cNvPr id="3" name="Subtítulo 2">
            <a:extLst>
              <a:ext uri="{FF2B5EF4-FFF2-40B4-BE49-F238E27FC236}">
                <a16:creationId xmlns:a16="http://schemas.microsoft.com/office/drawing/2014/main" id="{2AE0AEA7-1691-F72B-96BB-EA73361DDF8E}"/>
              </a:ext>
            </a:extLst>
          </p:cNvPr>
          <p:cNvSpPr>
            <a:spLocks noGrp="1"/>
          </p:cNvSpPr>
          <p:nvPr>
            <p:ph type="subTitle" idx="1"/>
          </p:nvPr>
        </p:nvSpPr>
        <p:spPr>
          <a:xfrm>
            <a:off x="7639051" y="3200400"/>
            <a:ext cx="4041116" cy="3186336"/>
          </a:xfrm>
        </p:spPr>
        <p:txBody>
          <a:bodyPr>
            <a:normAutofit fontScale="85000" lnSpcReduction="10000"/>
          </a:bodyPr>
          <a:lstStyle/>
          <a:p>
            <a:r>
              <a:rPr lang="pt-BR" sz="2600" dirty="0"/>
              <a:t>Integrantes</a:t>
            </a:r>
          </a:p>
          <a:p>
            <a:pPr algn="l">
              <a:buFont typeface="Arial" panose="020B0604020202020204" pitchFamily="34" charset="0"/>
              <a:buChar char="•"/>
            </a:pPr>
            <a:r>
              <a:rPr lang="pt-BR" sz="2600" b="0" i="0" dirty="0">
                <a:solidFill>
                  <a:srgbClr val="E6EDF3"/>
                </a:solidFill>
                <a:effectLst/>
                <a:latin typeface="-apple-system"/>
              </a:rPr>
              <a:t> Alex Vinicius Dutra </a:t>
            </a:r>
            <a:r>
              <a:rPr lang="pt-BR" sz="2600" b="0" i="0" dirty="0" err="1">
                <a:solidFill>
                  <a:srgbClr val="E6EDF3"/>
                </a:solidFill>
                <a:effectLst/>
                <a:latin typeface="-apple-system"/>
              </a:rPr>
              <a:t>Berton</a:t>
            </a:r>
            <a:endParaRPr lang="pt-BR" sz="2600" b="0" i="0" dirty="0">
              <a:solidFill>
                <a:srgbClr val="E6EDF3"/>
              </a:solidFill>
              <a:effectLst/>
              <a:latin typeface="-apple-system"/>
            </a:endParaRPr>
          </a:p>
          <a:p>
            <a:pPr algn="l">
              <a:buFont typeface="Arial" panose="020B0604020202020204" pitchFamily="34" charset="0"/>
              <a:buChar char="•"/>
            </a:pPr>
            <a:r>
              <a:rPr lang="pt-BR" sz="2600" b="0" i="0" dirty="0">
                <a:solidFill>
                  <a:srgbClr val="E6EDF3"/>
                </a:solidFill>
                <a:effectLst/>
                <a:latin typeface="-apple-system"/>
              </a:rPr>
              <a:t> Eduardo Ramos da Silva</a:t>
            </a:r>
          </a:p>
          <a:p>
            <a:pPr algn="l">
              <a:buFont typeface="Arial" panose="020B0604020202020204" pitchFamily="34" charset="0"/>
              <a:buChar char="•"/>
            </a:pPr>
            <a:r>
              <a:rPr lang="pt-BR" sz="2600" b="0" i="0" dirty="0">
                <a:solidFill>
                  <a:srgbClr val="E6EDF3"/>
                </a:solidFill>
                <a:effectLst/>
                <a:latin typeface="-apple-system"/>
              </a:rPr>
              <a:t> Erick Machado Reis</a:t>
            </a:r>
          </a:p>
          <a:p>
            <a:pPr algn="l">
              <a:buFont typeface="Arial" panose="020B0604020202020204" pitchFamily="34" charset="0"/>
              <a:buChar char="•"/>
            </a:pPr>
            <a:r>
              <a:rPr lang="pt-BR" sz="2600" b="0" i="0" dirty="0">
                <a:solidFill>
                  <a:srgbClr val="E6EDF3"/>
                </a:solidFill>
                <a:effectLst/>
                <a:latin typeface="-apple-system"/>
              </a:rPr>
              <a:t> Fernando Maia Torres Alves</a:t>
            </a:r>
          </a:p>
          <a:p>
            <a:pPr algn="l">
              <a:buFont typeface="Arial" panose="020B0604020202020204" pitchFamily="34" charset="0"/>
              <a:buChar char="•"/>
            </a:pPr>
            <a:r>
              <a:rPr lang="pt-BR" sz="2600" b="0" i="0" dirty="0">
                <a:solidFill>
                  <a:srgbClr val="E6EDF3"/>
                </a:solidFill>
                <a:effectLst/>
                <a:latin typeface="-apple-system"/>
              </a:rPr>
              <a:t> </a:t>
            </a:r>
            <a:r>
              <a:rPr lang="pt-BR" sz="2600" b="0" i="0" dirty="0" err="1">
                <a:solidFill>
                  <a:srgbClr val="E6EDF3"/>
                </a:solidFill>
                <a:effectLst/>
                <a:latin typeface="-apple-system"/>
              </a:rPr>
              <a:t>Jhody</a:t>
            </a:r>
            <a:r>
              <a:rPr lang="pt-BR" sz="2600" b="0" i="0" dirty="0">
                <a:solidFill>
                  <a:srgbClr val="E6EDF3"/>
                </a:solidFill>
                <a:effectLst/>
                <a:latin typeface="-apple-system"/>
              </a:rPr>
              <a:t> Mike </a:t>
            </a:r>
            <a:r>
              <a:rPr lang="pt-BR" sz="2600" b="0" i="0" dirty="0" err="1">
                <a:solidFill>
                  <a:srgbClr val="E6EDF3"/>
                </a:solidFill>
                <a:effectLst/>
                <a:latin typeface="-apple-system"/>
              </a:rPr>
              <a:t>Possidonio</a:t>
            </a:r>
            <a:r>
              <a:rPr lang="pt-BR" sz="2600" b="0" i="0" dirty="0">
                <a:solidFill>
                  <a:srgbClr val="E6EDF3"/>
                </a:solidFill>
                <a:effectLst/>
                <a:latin typeface="-apple-system"/>
              </a:rPr>
              <a:t> Da Silva</a:t>
            </a:r>
          </a:p>
          <a:p>
            <a:pPr algn="l">
              <a:buFont typeface="Arial" panose="020B0604020202020204" pitchFamily="34" charset="0"/>
              <a:buChar char="•"/>
            </a:pPr>
            <a:r>
              <a:rPr lang="pt-BR" sz="2600" b="0" i="0" dirty="0">
                <a:solidFill>
                  <a:srgbClr val="E6EDF3"/>
                </a:solidFill>
                <a:effectLst/>
                <a:latin typeface="-apple-system"/>
              </a:rPr>
              <a:t> Leticia Isabela Teodoro Campos</a:t>
            </a:r>
          </a:p>
          <a:p>
            <a:pPr marL="342900" indent="-342900">
              <a:buFont typeface="Arial" panose="020B0604020202020204" pitchFamily="34" charset="0"/>
              <a:buChar char="•"/>
            </a:pPr>
            <a:endParaRPr lang="pt-BR" dirty="0"/>
          </a:p>
        </p:txBody>
      </p:sp>
    </p:spTree>
    <p:extLst>
      <p:ext uri="{BB962C8B-B14F-4D97-AF65-F5344CB8AC3E}">
        <p14:creationId xmlns:p14="http://schemas.microsoft.com/office/powerpoint/2010/main" val="324949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AB0D3-8593-BDF5-C41C-E6F80635C446}"/>
              </a:ext>
            </a:extLst>
          </p:cNvPr>
          <p:cNvSpPr>
            <a:spLocks noGrp="1"/>
          </p:cNvSpPr>
          <p:nvPr>
            <p:ph type="title"/>
          </p:nvPr>
        </p:nvSpPr>
        <p:spPr/>
        <p:txBody>
          <a:bodyPr/>
          <a:lstStyle/>
          <a:p>
            <a:r>
              <a:rPr lang="pt-BR" sz="4400" dirty="0"/>
              <a:t>Projeto</a:t>
            </a:r>
            <a:r>
              <a:rPr lang="pt-BR" dirty="0"/>
              <a:t> </a:t>
            </a:r>
            <a:r>
              <a:rPr lang="pt-BR" dirty="0" err="1"/>
              <a:t>Pexinxa</a:t>
            </a:r>
            <a:endParaRPr lang="pt-BR" dirty="0"/>
          </a:p>
        </p:txBody>
      </p:sp>
      <p:sp>
        <p:nvSpPr>
          <p:cNvPr id="3" name="Espaço Reservado para Conteúdo 2">
            <a:extLst>
              <a:ext uri="{FF2B5EF4-FFF2-40B4-BE49-F238E27FC236}">
                <a16:creationId xmlns:a16="http://schemas.microsoft.com/office/drawing/2014/main" id="{060C932E-5ED6-438A-3A86-3529C63E2352}"/>
              </a:ext>
            </a:extLst>
          </p:cNvPr>
          <p:cNvSpPr>
            <a:spLocks noGrp="1"/>
          </p:cNvSpPr>
          <p:nvPr>
            <p:ph idx="1"/>
          </p:nvPr>
        </p:nvSpPr>
        <p:spPr>
          <a:xfrm>
            <a:off x="913795" y="1732449"/>
            <a:ext cx="10353762" cy="4642472"/>
          </a:xfrm>
        </p:spPr>
        <p:txBody>
          <a:bodyPr>
            <a:normAutofit lnSpcReduction="10000"/>
          </a:bodyPr>
          <a:lstStyle/>
          <a:p>
            <a:pPr marL="36900" indent="0">
              <a:buNone/>
            </a:pPr>
            <a:r>
              <a:rPr lang="pt-BR" b="1" dirty="0"/>
              <a:t>Introdução</a:t>
            </a:r>
          </a:p>
          <a:p>
            <a:pPr marL="36900" indent="0">
              <a:buNone/>
            </a:pPr>
            <a:endParaRPr lang="pt-BR" b="1" dirty="0"/>
          </a:p>
          <a:p>
            <a:pPr marL="36900" indent="0" algn="just">
              <a:buNone/>
            </a:pPr>
            <a:r>
              <a:rPr lang="pt-BR" b="0" i="0" dirty="0">
                <a:solidFill>
                  <a:srgbClr val="E6EDF3"/>
                </a:solidFill>
                <a:effectLst/>
                <a:latin typeface="-apple-system"/>
              </a:rPr>
              <a:t>Nos últimos anos, a pandemia global transformou o modo como vivemos e fazemos negócios. Com o aumento do distanciamento social e a necessidade de isolamento, muitas empresas tiveram que se adaptar rapidamente ao ambiente virtual para manter suas operações em funcionamento. Como resultado, houve um grande crescimento de ambientes virtuais, incluindo plataformas de comércio eletrônico e </a:t>
            </a:r>
            <a:r>
              <a:rPr lang="pt-BR" b="0" i="0" dirty="0" err="1">
                <a:solidFill>
                  <a:srgbClr val="E6EDF3"/>
                </a:solidFill>
                <a:effectLst/>
                <a:latin typeface="-apple-system"/>
              </a:rPr>
              <a:t>marketplaces</a:t>
            </a:r>
            <a:r>
              <a:rPr lang="pt-BR" b="0" i="0" dirty="0">
                <a:solidFill>
                  <a:srgbClr val="E6EDF3"/>
                </a:solidFill>
                <a:effectLst/>
                <a:latin typeface="-apple-system"/>
              </a:rPr>
              <a:t> online.</a:t>
            </a:r>
          </a:p>
          <a:p>
            <a:pPr marL="36900" indent="0" algn="just">
              <a:buNone/>
            </a:pPr>
            <a:r>
              <a:rPr lang="pt-BR" b="0" i="0" dirty="0">
                <a:solidFill>
                  <a:srgbClr val="E6EDF3"/>
                </a:solidFill>
                <a:effectLst/>
                <a:latin typeface="-apple-system"/>
              </a:rPr>
              <a:t>No entanto, muitos pequenos negócios têm enfrentado desafios significativos para entrar nesse mercado digital em rápida expansão, especialmente aqueles que se concentram em </a:t>
            </a:r>
            <a:r>
              <a:rPr lang="pt-BR" b="0" i="0" dirty="0" err="1">
                <a:solidFill>
                  <a:srgbClr val="E6EDF3"/>
                </a:solidFill>
                <a:effectLst/>
                <a:latin typeface="-apple-system"/>
              </a:rPr>
              <a:t>dropshipping</a:t>
            </a:r>
            <a:r>
              <a:rPr lang="pt-BR" b="0" i="0" dirty="0">
                <a:solidFill>
                  <a:srgbClr val="E6EDF3"/>
                </a:solidFill>
                <a:effectLst/>
                <a:latin typeface="-apple-system"/>
              </a:rPr>
              <a:t>. A falta de grandes aplicativos dedicados a atender a essa demanda tem deixado muitos desses pequenos negócios lutando para competir com empresas maiores.</a:t>
            </a:r>
          </a:p>
          <a:p>
            <a:pPr marL="36900" indent="0" algn="just">
              <a:buNone/>
            </a:pPr>
            <a:r>
              <a:rPr lang="pt-BR" b="0" i="0" dirty="0">
                <a:solidFill>
                  <a:srgbClr val="E6EDF3"/>
                </a:solidFill>
                <a:effectLst/>
                <a:latin typeface="-apple-system"/>
              </a:rPr>
              <a:t>É nesse contexto que surge a necessidade de um projeto que ofereça soluções eficazes e acessíveis para ajudar essas empresas a entrar no mercado digital e expandir suas operações.</a:t>
            </a:r>
          </a:p>
          <a:p>
            <a:pPr marL="36900" indent="0">
              <a:buNone/>
            </a:pPr>
            <a:endParaRPr lang="pt-BR" dirty="0"/>
          </a:p>
        </p:txBody>
      </p:sp>
    </p:spTree>
    <p:extLst>
      <p:ext uri="{BB962C8B-B14F-4D97-AF65-F5344CB8AC3E}">
        <p14:creationId xmlns:p14="http://schemas.microsoft.com/office/powerpoint/2010/main" val="312738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AB0D3-8593-BDF5-C41C-E6F80635C446}"/>
              </a:ext>
            </a:extLst>
          </p:cNvPr>
          <p:cNvSpPr>
            <a:spLocks noGrp="1"/>
          </p:cNvSpPr>
          <p:nvPr>
            <p:ph type="title"/>
          </p:nvPr>
        </p:nvSpPr>
        <p:spPr/>
        <p:txBody>
          <a:bodyPr/>
          <a:lstStyle/>
          <a:p>
            <a:r>
              <a:rPr lang="pt-BR" sz="4400" dirty="0"/>
              <a:t>Projeto</a:t>
            </a:r>
            <a:r>
              <a:rPr lang="pt-BR" dirty="0"/>
              <a:t> </a:t>
            </a:r>
            <a:r>
              <a:rPr lang="pt-BR" dirty="0" err="1"/>
              <a:t>Pexinxa</a:t>
            </a:r>
            <a:endParaRPr lang="pt-BR" dirty="0"/>
          </a:p>
        </p:txBody>
      </p:sp>
      <p:sp>
        <p:nvSpPr>
          <p:cNvPr id="3" name="Espaço Reservado para Conteúdo 2">
            <a:extLst>
              <a:ext uri="{FF2B5EF4-FFF2-40B4-BE49-F238E27FC236}">
                <a16:creationId xmlns:a16="http://schemas.microsoft.com/office/drawing/2014/main" id="{060C932E-5ED6-438A-3A86-3529C63E2352}"/>
              </a:ext>
            </a:extLst>
          </p:cNvPr>
          <p:cNvSpPr>
            <a:spLocks noGrp="1"/>
          </p:cNvSpPr>
          <p:nvPr>
            <p:ph idx="1"/>
          </p:nvPr>
        </p:nvSpPr>
        <p:spPr>
          <a:xfrm>
            <a:off x="913795" y="1732449"/>
            <a:ext cx="10353762" cy="4642472"/>
          </a:xfrm>
        </p:spPr>
        <p:txBody>
          <a:bodyPr>
            <a:normAutofit/>
          </a:bodyPr>
          <a:lstStyle/>
          <a:p>
            <a:pPr marL="36900" indent="0" algn="l">
              <a:buNone/>
            </a:pPr>
            <a:r>
              <a:rPr lang="pt-BR" b="1" i="0" dirty="0">
                <a:solidFill>
                  <a:srgbClr val="E6EDF3"/>
                </a:solidFill>
                <a:effectLst/>
                <a:latin typeface="-apple-system"/>
              </a:rPr>
              <a:t>Problema</a:t>
            </a:r>
          </a:p>
          <a:p>
            <a:pPr marL="36900" indent="0" algn="just">
              <a:buNone/>
            </a:pPr>
            <a:r>
              <a:rPr lang="pt-BR" b="0" i="0" dirty="0">
                <a:solidFill>
                  <a:srgbClr val="E6EDF3"/>
                </a:solidFill>
                <a:effectLst/>
                <a:latin typeface="-apple-system"/>
              </a:rPr>
              <a:t>Empresas que ainda não aderiram à tecnologia de delivery online, necessitam com urgência, o uso de aplicativos móveis com acessibilidade e rapidez para realizar vendas online, para, assim, atingirem um público maior de pessoas e impulsionar suas vendas.</a:t>
            </a:r>
          </a:p>
          <a:p>
            <a:pPr marL="36900" indent="0">
              <a:buNone/>
            </a:pPr>
            <a:endParaRPr lang="pt-BR" dirty="0"/>
          </a:p>
          <a:p>
            <a:pPr marL="36900" indent="0">
              <a:buNone/>
            </a:pPr>
            <a:endParaRPr lang="pt-BR" dirty="0"/>
          </a:p>
          <a:p>
            <a:pPr marL="36900" indent="0" algn="l">
              <a:buNone/>
            </a:pPr>
            <a:r>
              <a:rPr lang="pt-BR" b="1" i="0" dirty="0">
                <a:solidFill>
                  <a:srgbClr val="E6EDF3"/>
                </a:solidFill>
                <a:effectLst/>
                <a:latin typeface="-apple-system"/>
              </a:rPr>
              <a:t>Objetivos</a:t>
            </a:r>
          </a:p>
          <a:p>
            <a:pPr marL="36900" indent="0" algn="just">
              <a:buNone/>
            </a:pPr>
            <a:r>
              <a:rPr lang="pt-BR" b="0" i="0" dirty="0">
                <a:solidFill>
                  <a:srgbClr val="E6EDF3"/>
                </a:solidFill>
                <a:effectLst/>
                <a:latin typeface="-apple-system"/>
              </a:rPr>
              <a:t>O objetivo é democratizar o comércio digital, dando possibilidades para empresas pequenas terem visibilidade em um ambiente de venda competitivo. Visando ampliar seu espaço comercial para além de vendas físicas.</a:t>
            </a:r>
          </a:p>
          <a:p>
            <a:pPr marL="36900" indent="0">
              <a:buNone/>
            </a:pPr>
            <a:endParaRPr lang="pt-BR" dirty="0"/>
          </a:p>
        </p:txBody>
      </p:sp>
    </p:spTree>
    <p:extLst>
      <p:ext uri="{BB962C8B-B14F-4D97-AF65-F5344CB8AC3E}">
        <p14:creationId xmlns:p14="http://schemas.microsoft.com/office/powerpoint/2010/main" val="280620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AB0D3-8593-BDF5-C41C-E6F80635C446}"/>
              </a:ext>
            </a:extLst>
          </p:cNvPr>
          <p:cNvSpPr>
            <a:spLocks noGrp="1"/>
          </p:cNvSpPr>
          <p:nvPr>
            <p:ph type="title"/>
          </p:nvPr>
        </p:nvSpPr>
        <p:spPr/>
        <p:txBody>
          <a:bodyPr/>
          <a:lstStyle/>
          <a:p>
            <a:r>
              <a:rPr lang="pt-BR" sz="4400" dirty="0"/>
              <a:t>Projeto</a:t>
            </a:r>
            <a:r>
              <a:rPr lang="pt-BR" dirty="0"/>
              <a:t> </a:t>
            </a:r>
            <a:r>
              <a:rPr lang="pt-BR" dirty="0" err="1"/>
              <a:t>Pexinxa</a:t>
            </a:r>
            <a:endParaRPr lang="pt-BR" dirty="0"/>
          </a:p>
        </p:txBody>
      </p:sp>
      <p:sp>
        <p:nvSpPr>
          <p:cNvPr id="3" name="Espaço Reservado para Conteúdo 2">
            <a:extLst>
              <a:ext uri="{FF2B5EF4-FFF2-40B4-BE49-F238E27FC236}">
                <a16:creationId xmlns:a16="http://schemas.microsoft.com/office/drawing/2014/main" id="{060C932E-5ED6-438A-3A86-3529C63E2352}"/>
              </a:ext>
            </a:extLst>
          </p:cNvPr>
          <p:cNvSpPr>
            <a:spLocks noGrp="1"/>
          </p:cNvSpPr>
          <p:nvPr>
            <p:ph idx="1"/>
          </p:nvPr>
        </p:nvSpPr>
        <p:spPr>
          <a:xfrm>
            <a:off x="913795" y="1732449"/>
            <a:ext cx="10353762" cy="4642472"/>
          </a:xfrm>
        </p:spPr>
        <p:txBody>
          <a:bodyPr>
            <a:normAutofit fontScale="92500" lnSpcReduction="10000"/>
          </a:bodyPr>
          <a:lstStyle/>
          <a:p>
            <a:pPr marL="36900" indent="0" algn="l">
              <a:buNone/>
            </a:pPr>
            <a:r>
              <a:rPr lang="pt-BR" b="1" i="0" dirty="0">
                <a:solidFill>
                  <a:srgbClr val="E6EDF3"/>
                </a:solidFill>
                <a:effectLst/>
                <a:latin typeface="-apple-system"/>
              </a:rPr>
              <a:t>Justificativa</a:t>
            </a:r>
          </a:p>
          <a:p>
            <a:pPr marL="36900" indent="0" algn="just">
              <a:buNone/>
            </a:pPr>
            <a:r>
              <a:rPr lang="pt-BR" b="0" i="0" dirty="0">
                <a:solidFill>
                  <a:srgbClr val="E6EDF3"/>
                </a:solidFill>
                <a:effectLst/>
                <a:latin typeface="-apple-system"/>
              </a:rPr>
              <a:t>Esse projeto visa auxiliar pequenos e médios comerciantes, que não tem estrutura e/ou condições de montar e manter um canal virtual, a ofertarem os seus produtos online de uma maneira fácil, descomplicada e dando a eles a tranquilidade de focar no que mais importa, na confecção de seus produtos. Isso dará a eles a oportunidade de aumentarem as suas vendas e, consequentemente, os seus faturamentos e lucros, uma vez que o seu produto ficará disponível para uma maior quantidade de consumidores.</a:t>
            </a:r>
          </a:p>
          <a:p>
            <a:pPr marL="36900" indent="0" algn="just">
              <a:buNone/>
            </a:pPr>
            <a:r>
              <a:rPr lang="pt-BR" b="0" i="0" dirty="0">
                <a:solidFill>
                  <a:srgbClr val="E6EDF3"/>
                </a:solidFill>
                <a:effectLst/>
                <a:latin typeface="-apple-system"/>
              </a:rPr>
              <a:t>Daremos também a oportunidade de consumidores terem um leque maior de produtos feitos por pequenas e médias empresas, fugindo dos produtos produzidos em massa de grandes empresas e tendo oportunidade de adquirir produtos únicos, não encontrados em qualquer loja.</a:t>
            </a:r>
          </a:p>
          <a:p>
            <a:pPr marL="36900" indent="0">
              <a:buNone/>
            </a:pPr>
            <a:endParaRPr lang="pt-BR" dirty="0"/>
          </a:p>
          <a:p>
            <a:pPr marL="36900" indent="0" algn="l">
              <a:buNone/>
            </a:pPr>
            <a:r>
              <a:rPr lang="pt-BR" b="1" i="0" dirty="0">
                <a:solidFill>
                  <a:srgbClr val="E6EDF3"/>
                </a:solidFill>
                <a:effectLst/>
                <a:latin typeface="-apple-system"/>
              </a:rPr>
              <a:t>Público-Alvo</a:t>
            </a:r>
          </a:p>
          <a:p>
            <a:pPr marL="36900" indent="0" algn="l">
              <a:buNone/>
            </a:pPr>
            <a:r>
              <a:rPr lang="pt-BR" b="0" i="0" dirty="0">
                <a:solidFill>
                  <a:srgbClr val="E6EDF3"/>
                </a:solidFill>
                <a:effectLst/>
                <a:latin typeface="-apple-system"/>
              </a:rPr>
              <a:t>O público alvo são, principalmente, as pequenas empresas para que possam expor seus produtos virtualmente, e clientes que querem fazer a comparação de preços antes de finalizarem uma compra.</a:t>
            </a:r>
          </a:p>
          <a:p>
            <a:pPr marL="36900" indent="0">
              <a:buNone/>
            </a:pPr>
            <a:endParaRPr lang="pt-BR" dirty="0"/>
          </a:p>
        </p:txBody>
      </p:sp>
    </p:spTree>
    <p:extLst>
      <p:ext uri="{BB962C8B-B14F-4D97-AF65-F5344CB8AC3E}">
        <p14:creationId xmlns:p14="http://schemas.microsoft.com/office/powerpoint/2010/main" val="223738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5EC938-428D-6F04-4641-5A2D045D619A}"/>
              </a:ext>
            </a:extLst>
          </p:cNvPr>
          <p:cNvSpPr>
            <a:spLocks noGrp="1"/>
          </p:cNvSpPr>
          <p:nvPr>
            <p:ph type="title"/>
          </p:nvPr>
        </p:nvSpPr>
        <p:spPr/>
        <p:txBody>
          <a:bodyPr/>
          <a:lstStyle/>
          <a:p>
            <a:r>
              <a:rPr lang="pt-BR" dirty="0"/>
              <a:t>Requisitos Funcionais</a:t>
            </a:r>
          </a:p>
        </p:txBody>
      </p:sp>
      <p:sp>
        <p:nvSpPr>
          <p:cNvPr id="3" name="Espaço Reservado para Conteúdo 2">
            <a:extLst>
              <a:ext uri="{FF2B5EF4-FFF2-40B4-BE49-F238E27FC236}">
                <a16:creationId xmlns:a16="http://schemas.microsoft.com/office/drawing/2014/main" id="{396A1202-EF9F-491A-F0F0-0E2519D0471B}"/>
              </a:ext>
            </a:extLst>
          </p:cNvPr>
          <p:cNvSpPr>
            <a:spLocks noGrp="1"/>
          </p:cNvSpPr>
          <p:nvPr>
            <p:ph idx="1"/>
          </p:nvPr>
        </p:nvSpPr>
        <p:spPr>
          <a:xfrm>
            <a:off x="913795" y="1732449"/>
            <a:ext cx="10353762" cy="4811226"/>
          </a:xfrm>
        </p:spPr>
        <p:txBody>
          <a:bodyPr>
            <a:normAutofit lnSpcReduction="10000"/>
          </a:bodyPr>
          <a:lstStyle/>
          <a:p>
            <a:pPr marL="36900" indent="0">
              <a:buNone/>
            </a:pPr>
            <a:r>
              <a:rPr lang="pt-BR" sz="2400" dirty="0"/>
              <a:t>Alguns dos requisitos funcionais são:</a:t>
            </a:r>
          </a:p>
          <a:p>
            <a:pPr>
              <a:buFont typeface="Wingdings" panose="05000000000000000000" pitchFamily="2" charset="2"/>
              <a:buChar char="§"/>
            </a:pPr>
            <a:r>
              <a:rPr lang="pt-BR" sz="2400" dirty="0"/>
              <a:t>A aplicação deve apresentar a funcionalidade de buscador (</a:t>
            </a:r>
            <a:r>
              <a:rPr lang="pt-BR" sz="2400" dirty="0" err="1"/>
              <a:t>search</a:t>
            </a:r>
            <a:r>
              <a:rPr lang="pt-BR" sz="2400" dirty="0"/>
              <a:t>)</a:t>
            </a:r>
          </a:p>
          <a:p>
            <a:pPr>
              <a:buFont typeface="Wingdings" panose="05000000000000000000" pitchFamily="2" charset="2"/>
              <a:buChar char="§"/>
            </a:pPr>
            <a:r>
              <a:rPr lang="pt-BR" sz="2400" dirty="0"/>
              <a:t>A aplicação deve apresentar categorias de produtos para facilitar a busca dos usuários</a:t>
            </a:r>
          </a:p>
          <a:p>
            <a:pPr>
              <a:buFont typeface="Wingdings" panose="05000000000000000000" pitchFamily="2" charset="2"/>
              <a:buChar char="§"/>
            </a:pPr>
            <a:r>
              <a:rPr lang="pt-BR" sz="2400" dirty="0"/>
              <a:t>A aplicação deve possuir uma área de login para que o usuário possa fazer suas compras</a:t>
            </a:r>
          </a:p>
          <a:p>
            <a:pPr>
              <a:buFont typeface="Wingdings" panose="05000000000000000000" pitchFamily="2" charset="2"/>
              <a:buChar char="§"/>
            </a:pPr>
            <a:r>
              <a:rPr lang="pt-BR" sz="2400" dirty="0"/>
              <a:t>A aplicação deve possuir uma área para cadastrar novos usuários e vendedores</a:t>
            </a:r>
          </a:p>
          <a:p>
            <a:pPr>
              <a:buFont typeface="Wingdings" panose="05000000000000000000" pitchFamily="2" charset="2"/>
              <a:buChar char="§"/>
            </a:pPr>
            <a:r>
              <a:rPr lang="pt-BR" sz="2400" dirty="0"/>
              <a:t>A aplicação deve possuir um canal de comunicação direto com os administradores dentro da área de login de usuários</a:t>
            </a:r>
          </a:p>
          <a:p>
            <a:pPr>
              <a:buFont typeface="Wingdings" panose="05000000000000000000" pitchFamily="2" charset="2"/>
              <a:buChar char="§"/>
            </a:pPr>
            <a:r>
              <a:rPr lang="pt-BR" sz="2400" dirty="0"/>
              <a:t>A aplicação deve possuir um sacola de compra</a:t>
            </a:r>
          </a:p>
          <a:p>
            <a:pPr marL="36900" indent="0">
              <a:buNone/>
            </a:pPr>
            <a:endParaRPr lang="pt-BR" dirty="0"/>
          </a:p>
        </p:txBody>
      </p:sp>
    </p:spTree>
    <p:extLst>
      <p:ext uri="{BB962C8B-B14F-4D97-AF65-F5344CB8AC3E}">
        <p14:creationId xmlns:p14="http://schemas.microsoft.com/office/powerpoint/2010/main" val="49684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5EC938-428D-6F04-4641-5A2D045D619A}"/>
              </a:ext>
            </a:extLst>
          </p:cNvPr>
          <p:cNvSpPr>
            <a:spLocks noGrp="1"/>
          </p:cNvSpPr>
          <p:nvPr>
            <p:ph type="title"/>
          </p:nvPr>
        </p:nvSpPr>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396A1202-EF9F-491A-F0F0-0E2519D0471B}"/>
              </a:ext>
            </a:extLst>
          </p:cNvPr>
          <p:cNvSpPr>
            <a:spLocks noGrp="1"/>
          </p:cNvSpPr>
          <p:nvPr>
            <p:ph idx="1"/>
          </p:nvPr>
        </p:nvSpPr>
        <p:spPr>
          <a:xfrm>
            <a:off x="913795" y="1732449"/>
            <a:ext cx="10353762" cy="4811226"/>
          </a:xfrm>
        </p:spPr>
        <p:txBody>
          <a:bodyPr>
            <a:normAutofit lnSpcReduction="10000"/>
          </a:bodyPr>
          <a:lstStyle/>
          <a:p>
            <a:pPr marL="36900" indent="0">
              <a:buNone/>
            </a:pPr>
            <a:r>
              <a:rPr lang="pt-BR" sz="2400" dirty="0"/>
              <a:t>Alguns dos requisitos não funcionais são:</a:t>
            </a:r>
          </a:p>
          <a:p>
            <a:pPr marL="36900" indent="0">
              <a:buNone/>
            </a:pPr>
            <a:endParaRPr lang="pt-BR" sz="2400" dirty="0"/>
          </a:p>
          <a:p>
            <a:pPr>
              <a:buFont typeface="Wingdings" panose="05000000000000000000" pitchFamily="2" charset="2"/>
              <a:buChar char="§"/>
            </a:pPr>
            <a:r>
              <a:rPr lang="pt-BR" sz="2400" b="0" i="0" dirty="0">
                <a:solidFill>
                  <a:srgbClr val="E6EDF3"/>
                </a:solidFill>
                <a:effectLst/>
                <a:latin typeface="-apple-system"/>
              </a:rPr>
              <a:t>O aplicativo deve ser responsivo</a:t>
            </a:r>
          </a:p>
          <a:p>
            <a:pPr>
              <a:buFont typeface="Wingdings" panose="05000000000000000000" pitchFamily="2" charset="2"/>
              <a:buChar char="§"/>
            </a:pPr>
            <a:r>
              <a:rPr lang="pt-BR" sz="2400" b="0" i="0" dirty="0">
                <a:solidFill>
                  <a:srgbClr val="E6EDF3"/>
                </a:solidFill>
                <a:effectLst/>
                <a:latin typeface="-apple-system"/>
              </a:rPr>
              <a:t>O aplicativo deve ser compatível com os principais sistemas operacionais</a:t>
            </a:r>
            <a:endParaRPr lang="pt-BR" sz="2400" dirty="0">
              <a:solidFill>
                <a:srgbClr val="E6EDF3"/>
              </a:solidFill>
              <a:effectLst/>
              <a:latin typeface="-apple-system"/>
            </a:endParaRPr>
          </a:p>
          <a:p>
            <a:pPr>
              <a:buFont typeface="Wingdings" panose="05000000000000000000" pitchFamily="2" charset="2"/>
              <a:buChar char="§"/>
            </a:pPr>
            <a:r>
              <a:rPr lang="pt-BR" sz="2400" b="0" i="0" dirty="0">
                <a:solidFill>
                  <a:srgbClr val="E6EDF3"/>
                </a:solidFill>
                <a:effectLst/>
                <a:latin typeface="-apple-system"/>
              </a:rPr>
              <a:t>O aplicativo deve ter acessibilidade digital, seguindo as regras da WCAG 2.1 conforme normas da W3C</a:t>
            </a:r>
          </a:p>
          <a:p>
            <a:pPr>
              <a:buFont typeface="Wingdings" panose="05000000000000000000" pitchFamily="2" charset="2"/>
              <a:buChar char="§"/>
            </a:pPr>
            <a:r>
              <a:rPr lang="pt-BR" sz="2400" dirty="0"/>
              <a:t>O sistema deve ser responsivo e adaptável a resoluções menores que 768px de largura</a:t>
            </a:r>
          </a:p>
          <a:p>
            <a:pPr>
              <a:buFont typeface="Wingdings" panose="05000000000000000000" pitchFamily="2" charset="2"/>
              <a:buChar char="§"/>
            </a:pPr>
            <a:r>
              <a:rPr lang="pt-BR" sz="2400" dirty="0"/>
              <a:t>O sistema deve ser fácil de usar e entender	</a:t>
            </a:r>
          </a:p>
          <a:p>
            <a:pPr>
              <a:buFont typeface="Wingdings" panose="05000000000000000000" pitchFamily="2" charset="2"/>
              <a:buChar char="§"/>
            </a:pPr>
            <a:r>
              <a:rPr lang="pt-BR" sz="2400" dirty="0"/>
              <a:t>O sistema deve estar disponível quando necessário</a:t>
            </a:r>
          </a:p>
          <a:p>
            <a:pPr marL="36900" indent="0">
              <a:buNone/>
            </a:pPr>
            <a:endParaRPr lang="pt-BR" dirty="0"/>
          </a:p>
        </p:txBody>
      </p:sp>
    </p:spTree>
    <p:extLst>
      <p:ext uri="{BB962C8B-B14F-4D97-AF65-F5344CB8AC3E}">
        <p14:creationId xmlns:p14="http://schemas.microsoft.com/office/powerpoint/2010/main" val="39406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5EC938-428D-6F04-4641-5A2D045D619A}"/>
              </a:ext>
            </a:extLst>
          </p:cNvPr>
          <p:cNvSpPr>
            <a:spLocks noGrp="1"/>
          </p:cNvSpPr>
          <p:nvPr>
            <p:ph type="title"/>
          </p:nvPr>
        </p:nvSpPr>
        <p:spPr/>
        <p:txBody>
          <a:bodyPr/>
          <a:lstStyle/>
          <a:p>
            <a:r>
              <a:rPr lang="pt-BR" dirty="0"/>
              <a:t>Restrições</a:t>
            </a:r>
          </a:p>
        </p:txBody>
      </p:sp>
      <p:sp>
        <p:nvSpPr>
          <p:cNvPr id="3" name="Espaço Reservado para Conteúdo 2">
            <a:extLst>
              <a:ext uri="{FF2B5EF4-FFF2-40B4-BE49-F238E27FC236}">
                <a16:creationId xmlns:a16="http://schemas.microsoft.com/office/drawing/2014/main" id="{396A1202-EF9F-491A-F0F0-0E2519D0471B}"/>
              </a:ext>
            </a:extLst>
          </p:cNvPr>
          <p:cNvSpPr>
            <a:spLocks noGrp="1"/>
          </p:cNvSpPr>
          <p:nvPr>
            <p:ph idx="1"/>
          </p:nvPr>
        </p:nvSpPr>
        <p:spPr>
          <a:xfrm>
            <a:off x="913795" y="1732449"/>
            <a:ext cx="10353762" cy="4811226"/>
          </a:xfrm>
        </p:spPr>
        <p:txBody>
          <a:bodyPr>
            <a:normAutofit/>
          </a:bodyPr>
          <a:lstStyle/>
          <a:p>
            <a:pPr marL="36900" indent="0">
              <a:buNone/>
            </a:pPr>
            <a:r>
              <a:rPr lang="pt-BR" sz="2400" dirty="0"/>
              <a:t>Algumas das restrições são:</a:t>
            </a:r>
          </a:p>
          <a:p>
            <a:pPr marL="36900" indent="0">
              <a:buNone/>
            </a:pPr>
            <a:endParaRPr lang="pt-BR" sz="2400" dirty="0"/>
          </a:p>
          <a:p>
            <a:pPr>
              <a:buFont typeface="Wingdings" panose="05000000000000000000" pitchFamily="2" charset="2"/>
              <a:buChar char="§"/>
            </a:pPr>
            <a:r>
              <a:rPr lang="pt-BR" sz="2400" b="0" i="0" dirty="0">
                <a:solidFill>
                  <a:srgbClr val="E6EDF3"/>
                </a:solidFill>
                <a:effectLst/>
                <a:latin typeface="-apple-system"/>
              </a:rPr>
              <a:t>A equipe não pode subcontratar o desenvolvimento do trabalho</a:t>
            </a:r>
          </a:p>
          <a:p>
            <a:pPr>
              <a:buFont typeface="Wingdings" panose="05000000000000000000" pitchFamily="2" charset="2"/>
              <a:buChar char="§"/>
            </a:pPr>
            <a:r>
              <a:rPr lang="pt-BR" sz="2400" b="0" i="0" dirty="0">
                <a:solidFill>
                  <a:srgbClr val="E6EDF3"/>
                </a:solidFill>
                <a:effectLst/>
                <a:latin typeface="-apple-system"/>
              </a:rPr>
              <a:t>O projeto deverá ser entregue no final do semestre letivo</a:t>
            </a:r>
          </a:p>
          <a:p>
            <a:pPr>
              <a:buFont typeface="Wingdings" panose="05000000000000000000" pitchFamily="2" charset="2"/>
              <a:buChar char="§"/>
            </a:pPr>
            <a:r>
              <a:rPr lang="pt-BR" sz="2400" b="0" i="0" dirty="0">
                <a:solidFill>
                  <a:srgbClr val="E6EDF3"/>
                </a:solidFill>
                <a:effectLst/>
                <a:latin typeface="-apple-system"/>
              </a:rPr>
              <a:t>A aplicação só poderá ser lançado se os requisitos de funcionalidade e acessibilidade quando forem atendidas</a:t>
            </a:r>
          </a:p>
          <a:p>
            <a:pPr>
              <a:buFont typeface="Wingdings" panose="05000000000000000000" pitchFamily="2" charset="2"/>
              <a:buChar char="§"/>
            </a:pPr>
            <a:r>
              <a:rPr lang="pt-BR" sz="2400" b="0" i="0" dirty="0">
                <a:solidFill>
                  <a:srgbClr val="E6EDF3"/>
                </a:solidFill>
                <a:effectLst/>
                <a:latin typeface="-apple-system"/>
              </a:rPr>
              <a:t>A aplicação será desenvolvida na linguagem </a:t>
            </a:r>
            <a:r>
              <a:rPr lang="pt-BR" sz="2400" b="0" i="0" dirty="0" err="1">
                <a:solidFill>
                  <a:srgbClr val="E6EDF3"/>
                </a:solidFill>
                <a:effectLst/>
                <a:latin typeface="-apple-system"/>
              </a:rPr>
              <a:t>React</a:t>
            </a:r>
            <a:endParaRPr lang="pt-BR" sz="2400" b="0" i="0" dirty="0">
              <a:solidFill>
                <a:srgbClr val="E6EDF3"/>
              </a:solidFill>
              <a:effectLst/>
              <a:latin typeface="-apple-system"/>
            </a:endParaRPr>
          </a:p>
        </p:txBody>
      </p:sp>
    </p:spTree>
    <p:extLst>
      <p:ext uri="{BB962C8B-B14F-4D97-AF65-F5344CB8AC3E}">
        <p14:creationId xmlns:p14="http://schemas.microsoft.com/office/powerpoint/2010/main" val="410530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6822D-CCC4-776A-FC3A-697A0456DA1F}"/>
              </a:ext>
            </a:extLst>
          </p:cNvPr>
          <p:cNvSpPr>
            <a:spLocks noGrp="1"/>
          </p:cNvSpPr>
          <p:nvPr>
            <p:ph type="title"/>
          </p:nvPr>
        </p:nvSpPr>
        <p:spPr/>
        <p:txBody>
          <a:bodyPr/>
          <a:lstStyle/>
          <a:p>
            <a:r>
              <a:rPr lang="pt-BR" dirty="0"/>
              <a:t>Tela Principal</a:t>
            </a:r>
          </a:p>
        </p:txBody>
      </p:sp>
      <p:sp>
        <p:nvSpPr>
          <p:cNvPr id="3" name="Espaço Reservado para Conteúdo 2">
            <a:extLst>
              <a:ext uri="{FF2B5EF4-FFF2-40B4-BE49-F238E27FC236}">
                <a16:creationId xmlns:a16="http://schemas.microsoft.com/office/drawing/2014/main" id="{16A93822-945B-7F82-541D-F49AC257863C}"/>
              </a:ext>
            </a:extLst>
          </p:cNvPr>
          <p:cNvSpPr>
            <a:spLocks noGrp="1"/>
          </p:cNvSpPr>
          <p:nvPr>
            <p:ph idx="1"/>
          </p:nvPr>
        </p:nvSpPr>
        <p:spPr>
          <a:xfrm>
            <a:off x="913795" y="2189649"/>
            <a:ext cx="6753830" cy="4058751"/>
          </a:xfrm>
        </p:spPr>
        <p:txBody>
          <a:bodyPr>
            <a:normAutofit/>
          </a:bodyPr>
          <a:lstStyle/>
          <a:p>
            <a:pPr marL="36900" indent="0">
              <a:buNone/>
            </a:pPr>
            <a:r>
              <a:rPr lang="pt-BR" sz="2400" dirty="0"/>
              <a:t>Na tela principal temos:</a:t>
            </a:r>
          </a:p>
          <a:p>
            <a:pPr>
              <a:buFont typeface="Wingdings" panose="05000000000000000000" pitchFamily="2" charset="2"/>
              <a:buChar char="§"/>
            </a:pPr>
            <a:r>
              <a:rPr lang="pt-BR" sz="2400" dirty="0"/>
              <a:t>Acesso ao menu</a:t>
            </a:r>
          </a:p>
          <a:p>
            <a:pPr>
              <a:buFont typeface="Wingdings" panose="05000000000000000000" pitchFamily="2" charset="2"/>
              <a:buChar char="§"/>
            </a:pPr>
            <a:r>
              <a:rPr lang="pt-BR" sz="2400" dirty="0"/>
              <a:t>O campo busca</a:t>
            </a:r>
          </a:p>
          <a:p>
            <a:pPr>
              <a:buFont typeface="Wingdings" panose="05000000000000000000" pitchFamily="2" charset="2"/>
              <a:buChar char="§"/>
            </a:pPr>
            <a:r>
              <a:rPr lang="pt-BR" sz="2400" dirty="0"/>
              <a:t>Filtro de categoria de produtos</a:t>
            </a:r>
          </a:p>
          <a:p>
            <a:pPr>
              <a:buFont typeface="Wingdings" panose="05000000000000000000" pitchFamily="2" charset="2"/>
              <a:buChar char="§"/>
            </a:pPr>
            <a:r>
              <a:rPr lang="pt-BR" sz="2400" dirty="0"/>
              <a:t>Alguns produtos selecionados</a:t>
            </a:r>
          </a:p>
          <a:p>
            <a:pPr>
              <a:buFont typeface="Wingdings" panose="05000000000000000000" pitchFamily="2" charset="2"/>
              <a:buChar char="§"/>
            </a:pPr>
            <a:r>
              <a:rPr lang="pt-BR" sz="2400" dirty="0"/>
              <a:t>Ícone para acesso a sacola de compras</a:t>
            </a:r>
          </a:p>
        </p:txBody>
      </p:sp>
      <p:pic>
        <p:nvPicPr>
          <p:cNvPr id="5" name="Imagem 4">
            <a:extLst>
              <a:ext uri="{FF2B5EF4-FFF2-40B4-BE49-F238E27FC236}">
                <a16:creationId xmlns:a16="http://schemas.microsoft.com/office/drawing/2014/main" id="{C147DF7B-3E07-20CF-7801-5A188B818052}"/>
              </a:ext>
            </a:extLst>
          </p:cNvPr>
          <p:cNvPicPr>
            <a:picLocks noChangeAspect="1"/>
          </p:cNvPicPr>
          <p:nvPr/>
        </p:nvPicPr>
        <p:blipFill>
          <a:blip r:embed="rId2"/>
          <a:stretch>
            <a:fillRect/>
          </a:stretch>
        </p:blipFill>
        <p:spPr>
          <a:xfrm>
            <a:off x="9285060" y="1394993"/>
            <a:ext cx="2385267" cy="5136325"/>
          </a:xfrm>
          <a:prstGeom prst="rect">
            <a:avLst/>
          </a:prstGeom>
        </p:spPr>
      </p:pic>
    </p:spTree>
    <p:extLst>
      <p:ext uri="{BB962C8B-B14F-4D97-AF65-F5344CB8AC3E}">
        <p14:creationId xmlns:p14="http://schemas.microsoft.com/office/powerpoint/2010/main" val="1140476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117</TotalTime>
  <Words>817</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15</vt:i4>
      </vt:variant>
    </vt:vector>
  </HeadingPairs>
  <TitlesOfParts>
    <vt:vector size="21" baseType="lpstr">
      <vt:lpstr>-apple-system</vt:lpstr>
      <vt:lpstr>Arial</vt:lpstr>
      <vt:lpstr>Calisto MT</vt:lpstr>
      <vt:lpstr>Wingdings</vt:lpstr>
      <vt:lpstr>Wingdings 2</vt:lpstr>
      <vt:lpstr>Ardósia</vt:lpstr>
      <vt:lpstr>Projeto Pexinxa</vt:lpstr>
      <vt:lpstr>Projeto Pexinxa</vt:lpstr>
      <vt:lpstr>Projeto Pexinxa</vt:lpstr>
      <vt:lpstr>Projeto Pexinxa</vt:lpstr>
      <vt:lpstr>Projeto Pexinxa</vt:lpstr>
      <vt:lpstr>Requisitos Funcionais</vt:lpstr>
      <vt:lpstr>Requisitos Não Funcionais</vt:lpstr>
      <vt:lpstr>Restrições</vt:lpstr>
      <vt:lpstr>Tela Principal</vt:lpstr>
      <vt:lpstr>Tela de Login</vt:lpstr>
      <vt:lpstr>Tela de Cadastro</vt:lpstr>
      <vt:lpstr>Tela de Perfil</vt:lpstr>
      <vt:lpstr>Tela de Cadastro de Produto</vt:lpstr>
      <vt:lpstr>Tela do Produto</vt:lpstr>
      <vt:lpstr>Tela da Sacola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Pexinxa</dc:title>
  <dc:creator>Fernando Alves</dc:creator>
  <cp:lastModifiedBy>Fernando Alves</cp:lastModifiedBy>
  <cp:revision>1</cp:revision>
  <dcterms:created xsi:type="dcterms:W3CDTF">2023-06-22T23:43:18Z</dcterms:created>
  <dcterms:modified xsi:type="dcterms:W3CDTF">2023-06-23T01:40:58Z</dcterms:modified>
</cp:coreProperties>
</file>