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66" r:id="rId6"/>
    <p:sldId id="367" r:id="rId7"/>
    <p:sldId id="369" r:id="rId8"/>
    <p:sldId id="361" r:id="rId9"/>
    <p:sldId id="365" r:id="rId10"/>
    <p:sldId id="364" r:id="rId11"/>
    <p:sldId id="370" r:id="rId12"/>
    <p:sldId id="357" r:id="rId13"/>
    <p:sldId id="362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5226" autoAdjust="0"/>
  </p:normalViewPr>
  <p:slideViewPr>
    <p:cSldViewPr snapToGrid="0">
      <p:cViewPr varScale="1">
        <p:scale>
          <a:sx n="67" d="100"/>
          <a:sy n="67" d="100"/>
        </p:scale>
        <p:origin x="5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4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8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9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23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9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47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0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81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47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pt-BR" noProof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10 de dezembro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‹#›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10 de dezembro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‹#›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10 de dezembro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‹#›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10 de dezembro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‹#›</a:t>
            </a:fld>
            <a:endParaRPr lang="pt-BR" noProof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7EFF5-D5E8-A6A3-2952-143197ACB13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62600" y="6545580"/>
            <a:ext cx="10890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800">
                <a:solidFill>
                  <a:srgbClr val="737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Classificado como Público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pt-BR" dirty="0"/>
              <a:t>Portal </a:t>
            </a:r>
            <a:r>
              <a:rPr lang="pt-BR" dirty="0" err="1"/>
              <a:t>Intra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3939953"/>
            <a:ext cx="5491570" cy="953337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  <a:latin typeface="+mj-lt"/>
              </a:rPr>
              <a:t>PUC Minas – Análise e Desenvolvimento de Sistemas</a:t>
            </a:r>
          </a:p>
          <a:p>
            <a:pPr rtl="0"/>
            <a:r>
              <a:rPr lang="pt-BR" dirty="0">
                <a:solidFill>
                  <a:schemeClr val="bg1"/>
                </a:solidFill>
                <a:latin typeface="+mj-lt"/>
              </a:rPr>
              <a:t>Projeto Eixo 1 – Etapa 5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rtl="0"/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Jonathan Vaz de Avelar </a:t>
            </a:r>
          </a:p>
          <a:p>
            <a:pPr rtl="0"/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Mayara da Rocha Pinheiro </a:t>
            </a:r>
          </a:p>
          <a:p>
            <a:pPr rtl="0"/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Saulo Lima de Carvalho</a:t>
            </a:r>
          </a:p>
          <a:p>
            <a:pPr rtl="0"/>
            <a:r>
              <a:rPr lang="pt-BR" dirty="0">
                <a:solidFill>
                  <a:schemeClr val="bg1"/>
                </a:solidFill>
              </a:rPr>
              <a:t>Professora: Simone de Assis Alves da Silva</a:t>
            </a:r>
          </a:p>
          <a:p>
            <a:pPr rtl="0"/>
            <a:r>
              <a:rPr lang="pt-BR" b="1" dirty="0">
                <a:solidFill>
                  <a:schemeClr val="bg1"/>
                </a:solidFill>
              </a:rPr>
              <a:t>10 de dezembro de 2023 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2942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379627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Contexto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2289363"/>
            <a:ext cx="10544176" cy="2795232"/>
          </a:xfrm>
        </p:spPr>
        <p:txBody>
          <a:bodyPr rtlCol="0"/>
          <a:lstStyle/>
          <a:p>
            <a:pPr algn="just" rtl="0"/>
            <a:r>
              <a:rPr lang="pt-BR" dirty="0"/>
              <a:t>Diante das diversas funções e atividades acumuladas por empresários de micro e pequenas empresas, em muitos casos existe uma grande dificuldade em organizar e centralizar as informações e documentos, de forma acessível e segmentada para atender as necessidades do negócio.</a:t>
            </a:r>
          </a:p>
          <a:p>
            <a:pPr algn="just" rtl="0"/>
            <a:r>
              <a:rPr lang="pt-BR" dirty="0"/>
              <a:t>Conforme necessidade de utilizar as informações do negócio para tomada de decisão, podem existir dificuldades para obtenção dos dados necessários de forma facilitada. Nesse sentido, é de suma importância a existência de canais internos não só para organização das informações, mas também para divulgação das ações da empresa e promoção da cultura organizacional para os colaboradores.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Portal </a:t>
            </a:r>
            <a:r>
              <a:rPr lang="pt-BR" dirty="0" err="1"/>
              <a:t>Intra</a:t>
            </a:r>
            <a:endParaRPr lang="pt-BR" dirty="0"/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929D911-8955-243B-0679-2E5F9053A59C}"/>
              </a:ext>
            </a:extLst>
          </p:cNvPr>
          <p:cNvSpPr txBox="1">
            <a:spLocks/>
          </p:cNvSpPr>
          <p:nvPr/>
        </p:nvSpPr>
        <p:spPr>
          <a:xfrm>
            <a:off x="2781301" y="4605038"/>
            <a:ext cx="537962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Problema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A6BFE6F5-7309-A4A1-2C63-C6223A126C81}"/>
              </a:ext>
            </a:extLst>
          </p:cNvPr>
          <p:cNvSpPr txBox="1">
            <a:spLocks/>
          </p:cNvSpPr>
          <p:nvPr/>
        </p:nvSpPr>
        <p:spPr>
          <a:xfrm>
            <a:off x="2781301" y="5347207"/>
            <a:ext cx="8715375" cy="1108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 problema a ser estudado neste projeto consiste na dificuldade de centralização das informações e divulgação das ações internas em micro e pequenas empresas. Esse problema se apresenta devido às limitações de tempo, recursos financeiros e acesso à conhecimento tecnológico experienciadas por empresários de negócios desse porte.</a:t>
            </a:r>
          </a:p>
        </p:txBody>
      </p:sp>
    </p:spTree>
    <p:extLst>
      <p:ext uri="{BB962C8B-B14F-4D97-AF65-F5344CB8AC3E}">
        <p14:creationId xmlns:p14="http://schemas.microsoft.com/office/powerpoint/2010/main" val="402658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170202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98084"/>
            <a:ext cx="10744201" cy="2795232"/>
          </a:xfrm>
        </p:spPr>
        <p:txBody>
          <a:bodyPr rtlCol="0"/>
          <a:lstStyle/>
          <a:p>
            <a:pPr algn="just" rtl="0"/>
            <a:r>
              <a:rPr lang="pt-BR" dirty="0"/>
              <a:t>O objetivo geral deste trabalho é criar um Portal </a:t>
            </a:r>
            <a:r>
              <a:rPr lang="pt-BR" dirty="0" err="1"/>
              <a:t>Intra</a:t>
            </a:r>
            <a:r>
              <a:rPr lang="pt-BR" dirty="0"/>
              <a:t>, semelhante a uma intranet corporativa, que possa ser facilmente customizável para atender às necessidades de micro e pequenas empresas que buscam a organização de suas funções e projetos.</a:t>
            </a:r>
          </a:p>
          <a:p>
            <a:pPr algn="just" rtl="0"/>
            <a:endParaRPr lang="pt-BR" dirty="0"/>
          </a:p>
          <a:p>
            <a:pPr algn="just" rtl="0"/>
            <a:r>
              <a:rPr lang="pt-BR" b="1" dirty="0"/>
              <a:t>Como objetivos específicos, podemos destacar: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/>
              <a:t>Centralizar e comunicar informações relevantes da empresa;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/>
              <a:t>Possibilitar interação dos colaboradores em publicações de interesse;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/>
              <a:t>Facilitar a participação dos colaboradores em votações;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/>
              <a:t>Viabilizar a comunicação de ocorrências indevidas de forma anônima;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/>
              <a:t>Planejar atividades críticas e sociais mediante fácil acesso às datas que afetam o negócio.</a:t>
            </a:r>
          </a:p>
          <a:p>
            <a:pPr algn="just"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Portal </a:t>
            </a:r>
            <a:r>
              <a:rPr lang="pt-BR" dirty="0" err="1"/>
              <a:t>Intra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6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379627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Justificativa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513457"/>
            <a:ext cx="10544176" cy="2795232"/>
          </a:xfrm>
        </p:spPr>
        <p:txBody>
          <a:bodyPr rtlCol="0"/>
          <a:lstStyle/>
          <a:p>
            <a:pPr algn="just" rtl="0"/>
            <a:r>
              <a:rPr lang="pt-BR" dirty="0"/>
              <a:t>Segundo a pesquisa do Serviço Brasileiro de Apoio às Micro e Pequenas Empresas (Sebrae), realizada em 2020, ainda existe a necessidade de atuação para sobrevivência das pequenas empresas no Brasil. A taxa de mortalidade de microempresas (ME) em até 5 anos foi de 21,6% e as de pequeno porte de 17%. Ao tratar de microempreendedores essa configuração ainda é pior, o percentual vai para 29%.</a:t>
            </a:r>
          </a:p>
          <a:p>
            <a:pPr algn="just" rtl="0"/>
            <a:r>
              <a:rPr lang="pt-BR" dirty="0"/>
              <a:t>Diante deste cenário, é importante o desenvolvimento de ações para suporte e fomento desses negócios, considerando as dificuldades específicas quando se trata de microempresas e empresas de pequeno porte, que podem ter uma maior quantidade de colaboradores, e possuem uma grande importância para o desenvolvimento do país.</a:t>
            </a:r>
          </a:p>
          <a:p>
            <a:pPr algn="just" rtl="0"/>
            <a:r>
              <a:rPr lang="pt-BR" dirty="0"/>
              <a:t>Ainda segundo o Sebrae, em referência à pesquisa do IBGE com valores apurados até 2011, as micro e pequenas empresas são as principais geradoras de riqueza no Comércio no Brasil, já que respondem por 53,4% do PIB deste setor. No PIB da Indústria, a participação das micro e pequenas (22,5%) já se aproxima das médias empresas (24,5%).</a:t>
            </a:r>
          </a:p>
          <a:p>
            <a:pPr algn="just" rtl="0"/>
            <a:r>
              <a:rPr lang="pt-BR" dirty="0"/>
              <a:t>Dentre os motivos apontados na pesquisa do Sebrae de 2020, sobre a taxa de mortalidade, estão o planejamento e gestão do negócio deficientes. Nesse sentido, a proposta deste projeto é fornecer uma ferramenta de baixo custo que auxilie na gestão das informações e comunicações e que seja facilmente customizável, considerando a realidade do micro e pequeno empresário.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Portal </a:t>
            </a:r>
            <a:r>
              <a:rPr lang="pt-BR" dirty="0" err="1"/>
              <a:t>Intra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33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379627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Perfis de Usuários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Portal </a:t>
            </a:r>
            <a:r>
              <a:rPr lang="pt-BR" dirty="0" err="1"/>
              <a:t>Intra</a:t>
            </a:r>
            <a:endParaRPr lang="pt-BR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7A4DD68-D550-42F5-7C4E-E2436D982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3947"/>
              </p:ext>
            </p:extLst>
          </p:nvPr>
        </p:nvGraphicFramePr>
        <p:xfrm>
          <a:off x="964023" y="1634066"/>
          <a:ext cx="8827677" cy="2320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27">
                  <a:extLst>
                    <a:ext uri="{9D8B030D-6E8A-4147-A177-3AD203B41FA5}">
                      <a16:colId xmlns:a16="http://schemas.microsoft.com/office/drawing/2014/main" val="2837023209"/>
                    </a:ext>
                  </a:extLst>
                </a:gridCol>
                <a:gridCol w="7448550">
                  <a:extLst>
                    <a:ext uri="{9D8B030D-6E8A-4147-A177-3AD203B41FA5}">
                      <a16:colId xmlns:a16="http://schemas.microsoft.com/office/drawing/2014/main" val="907712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Perfil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Empresário/gestor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7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 b="1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Perfil responsável pelas customizações no Portal e input de informações </a:t>
                      </a:r>
                      <a:endParaRPr lang="pt-BR" sz="1400" dirty="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78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Necessidades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endParaRPr lang="pt-BR" sz="1400" b="1" dirty="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Publicar notícias e lembretes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Publicar informações de forma segmentada por área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Divulgar resultados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Criar fóruns e enquetes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Registrar datas importantes em calendário específico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Customizar temas e cores do Portal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898212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807AF1-0AF2-35BB-20FF-A3DF6A8B6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959130"/>
              </p:ext>
            </p:extLst>
          </p:nvPr>
        </p:nvGraphicFramePr>
        <p:xfrm>
          <a:off x="971550" y="3954483"/>
          <a:ext cx="8827677" cy="2320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2837023209"/>
                    </a:ext>
                  </a:extLst>
                </a:gridCol>
                <a:gridCol w="7446552">
                  <a:extLst>
                    <a:ext uri="{9D8B030D-6E8A-4147-A177-3AD203B41FA5}">
                      <a16:colId xmlns:a16="http://schemas.microsoft.com/office/drawing/2014/main" val="907712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Perfil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Colaborador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7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 b="1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Perfil que irá acessar as informações, participar em fóruns e enquetes e registrar denúncias</a:t>
                      </a:r>
                      <a:endParaRPr lang="pt-BR" sz="14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78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 b="1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Necessidades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Publicar notícias e lembretes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Publicar informações de forma segmentada por área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Divulgar resultados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Criar fóruns e enquetes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Registrar datas importantes em calendário específico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• Customizar temas e cores do Portal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8982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37962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Requisitos Funcionais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Portal </a:t>
            </a:r>
            <a:r>
              <a:rPr lang="pt-BR" dirty="0" err="1"/>
              <a:t>Intra</a:t>
            </a:r>
            <a:endParaRPr lang="pt-BR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7A4DD68-D550-42F5-7C4E-E2436D982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95371"/>
              </p:ext>
            </p:extLst>
          </p:nvPr>
        </p:nvGraphicFramePr>
        <p:xfrm>
          <a:off x="964023" y="2091266"/>
          <a:ext cx="10151652" cy="461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27">
                  <a:extLst>
                    <a:ext uri="{9D8B030D-6E8A-4147-A177-3AD203B41FA5}">
                      <a16:colId xmlns:a16="http://schemas.microsoft.com/office/drawing/2014/main" val="2837023209"/>
                    </a:ext>
                  </a:extLst>
                </a:gridCol>
                <a:gridCol w="7686675">
                  <a:extLst>
                    <a:ext uri="{9D8B030D-6E8A-4147-A177-3AD203B41FA5}">
                      <a16:colId xmlns:a16="http://schemas.microsoft.com/office/drawing/2014/main" val="907712568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412069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7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RF- 01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A aplicação deve possuir calendário contendo opção de registro de informações nas datas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Postergado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8978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RF- 02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A aplicação deve permitir a publicação de informações de destaque em texto e/ou imagem em espaço dedicado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Implementado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(Escopo reduzido)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8982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RF- 03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A aplicação deve permitir a criação de abas para input de informações segmentadas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Implementado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(Escopo reduzido)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2266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RF- 04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A aplicação deve permitir a customização de cores e planos de fundo do Portal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Implementado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1260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RF- 05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A aplicação deve permitir a criação de fóruns contendo botões para resposta em texto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Postergado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790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RF- 06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A aplicação deve permitir a criação de enquetes com botões para votação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Implementado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(Escopo reduzido)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5270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RF- 07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A aplicação deve permitir o registro anônimo de ocorrências/denúncias que deverão ser encaminhadas para e-mails específicos de acordo com a estrutura da empresa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Implementado</a:t>
                      </a: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(Escopo reduzido)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99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RF- 08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A aplicação deve permitir o cadastro de usuários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Implementado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16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</a:rPr>
                        <a:t>RF- 09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A aplicação deve ser acessada por meio do input de usuário e senha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Implementado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8331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65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8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Requisitos Não Funcionais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Portal </a:t>
            </a:r>
            <a:r>
              <a:rPr lang="pt-BR" dirty="0" err="1"/>
              <a:t>Intra</a:t>
            </a:r>
            <a:endParaRPr lang="pt-BR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7A4DD68-D550-42F5-7C4E-E2436D982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27049"/>
              </p:ext>
            </p:extLst>
          </p:nvPr>
        </p:nvGraphicFramePr>
        <p:xfrm>
          <a:off x="964023" y="2434166"/>
          <a:ext cx="10427877" cy="2533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52">
                  <a:extLst>
                    <a:ext uri="{9D8B030D-6E8A-4147-A177-3AD203B41FA5}">
                      <a16:colId xmlns:a16="http://schemas.microsoft.com/office/drawing/2014/main" val="2837023209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907712568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412069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7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RNF- 01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 aplicação deverá ser responsiva permitindo a visualização em dispositivos diversos de forma adequada.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Postergado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(Escopo reduzido)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8978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RNF- 02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 aplicação deve ser compatível com os principais navegadores do mercado: Google Chrome, Firefox e Microsoft Edge.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8982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RNF- 03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 ferramenta deve estar disponível 98% do tempo, considerando o período de 24 horas diárias, 7 dias por semana.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2266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RNF- 04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  <a:highlight>
                            <a:srgbClr val="FFFFFF"/>
                          </a:highlight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 ferramenta deve permitir o acesso dos usuários em até 5 segundos após login e senha.</a:t>
                      </a:r>
                      <a:endParaRPr lang="pt-BR" sz="14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1260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60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4997EEB-3034-04D1-FC5A-5D5AABB6A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83211"/>
            <a:ext cx="3619500" cy="16490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65451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Solução Implementada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Portal </a:t>
            </a:r>
            <a:r>
              <a:rPr lang="pt-BR" dirty="0" err="1"/>
              <a:t>Intra</a:t>
            </a:r>
            <a:endParaRPr lang="pt-BR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CD872-9D84-9609-4BD3-E29A31315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8" y="2392094"/>
            <a:ext cx="4231588" cy="19240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42AF93-E7EA-5E3B-6B9D-1D9E00A72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2" y="2027441"/>
            <a:ext cx="4143375" cy="18817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E33FB0-B3FC-6C96-EEB3-AC3B66585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64" y="2283607"/>
            <a:ext cx="4705350" cy="25543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C15D92-0BF7-F433-F974-E23F6BCA4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55" y="3620258"/>
            <a:ext cx="4516508" cy="20600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1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960777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76674" y="4148265"/>
            <a:ext cx="2133600" cy="516977"/>
          </a:xfrm>
        </p:spPr>
        <p:txBody>
          <a:bodyPr rtlCol="0"/>
          <a:lstStyle/>
          <a:p>
            <a:pPr rtl="0"/>
            <a:r>
              <a:rPr lang="pt-BR" dirty="0"/>
              <a:t>Equipe reduzida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4769" y="4785154"/>
            <a:ext cx="3342693" cy="605018"/>
          </a:xfrm>
        </p:spPr>
        <p:txBody>
          <a:bodyPr rtlCol="0"/>
          <a:lstStyle/>
          <a:p>
            <a:pPr rtl="0"/>
            <a:r>
              <a:rPr lang="pt-BR" dirty="0"/>
              <a:t>O projeto foi integralmente desenvolvido pela metade das pessoas previstas inicialmente (3 de 6).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354623" y="2370107"/>
            <a:ext cx="3851276" cy="516977"/>
          </a:xfrm>
        </p:spPr>
        <p:txBody>
          <a:bodyPr rtlCol="0"/>
          <a:lstStyle/>
          <a:p>
            <a:pPr rtl="0"/>
            <a:r>
              <a:rPr lang="pt-BR" dirty="0"/>
              <a:t>Equipe multidisciplinar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54623" y="3017239"/>
            <a:ext cx="4655651" cy="605018"/>
          </a:xfrm>
        </p:spPr>
        <p:txBody>
          <a:bodyPr rtlCol="0"/>
          <a:lstStyle/>
          <a:p>
            <a:r>
              <a:rPr lang="pt-BR" dirty="0"/>
              <a:t>A equipe do projeto é diversa e com atuação profissional em empresas de segmentos diferentes trazendo diferentes pontos de vista para o projeto.</a:t>
            </a:r>
          </a:p>
          <a:p>
            <a:pPr rtl="0"/>
            <a:br>
              <a:rPr lang="pt-BR" dirty="0"/>
            </a:b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6046" y="4148265"/>
            <a:ext cx="3601206" cy="516977"/>
          </a:xfrm>
        </p:spPr>
        <p:txBody>
          <a:bodyPr rtlCol="0"/>
          <a:lstStyle/>
          <a:p>
            <a:pPr rtl="0"/>
            <a:r>
              <a:rPr lang="pt-BR" dirty="0"/>
              <a:t>Tempo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726047" y="4785154"/>
            <a:ext cx="3951604" cy="605018"/>
          </a:xfrm>
        </p:spPr>
        <p:txBody>
          <a:bodyPr rtlCol="0"/>
          <a:lstStyle/>
          <a:p>
            <a:pPr algn="just" rtl="0"/>
            <a:r>
              <a:rPr lang="pt-BR" dirty="0"/>
              <a:t>A indisponibilidade integral para atuação dos membros da equipe, em virtude do volume de demandas para cada fase do projeto e da atividade profissional de cada um, dificultaram uma atuação consistente em todas as etapas.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39482" y="2370107"/>
            <a:ext cx="3342693" cy="516977"/>
          </a:xfrm>
        </p:spPr>
        <p:txBody>
          <a:bodyPr rtlCol="0"/>
          <a:lstStyle/>
          <a:p>
            <a:pPr rtl="0"/>
            <a:r>
              <a:rPr lang="pt-BR" dirty="0"/>
              <a:t>Fontes de pesquisa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39483" y="3017239"/>
            <a:ext cx="3601206" cy="605018"/>
          </a:xfrm>
        </p:spPr>
        <p:txBody>
          <a:bodyPr rtlCol="0"/>
          <a:lstStyle/>
          <a:p>
            <a:r>
              <a:rPr lang="pt-BR" dirty="0"/>
              <a:t>O material disponível para estudo no Canvas auxiliou na construção do trabalho, somado a outras buscas e consultas em sites externos.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Portal </a:t>
            </a:r>
            <a:r>
              <a:rPr lang="pt-BR" dirty="0" err="1"/>
              <a:t>Intra</a:t>
            </a: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E56D15F1-7596-A8DB-7FA1-57CE24782EC9}"/>
              </a:ext>
            </a:extLst>
          </p:cNvPr>
          <p:cNvSpPr txBox="1">
            <a:spLocks/>
          </p:cNvSpPr>
          <p:nvPr/>
        </p:nvSpPr>
        <p:spPr>
          <a:xfrm rot="16200000">
            <a:off x="-8883" y="2869170"/>
            <a:ext cx="1245777" cy="24765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u="sng" dirty="0">
                <a:highlight>
                  <a:srgbClr val="C0C0C0"/>
                </a:highlight>
              </a:rPr>
              <a:t>Positivos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C988A96-DEBB-1BBA-643B-FD10A751154E}"/>
              </a:ext>
            </a:extLst>
          </p:cNvPr>
          <p:cNvSpPr txBox="1">
            <a:spLocks/>
          </p:cNvSpPr>
          <p:nvPr/>
        </p:nvSpPr>
        <p:spPr>
          <a:xfrm rot="16200000">
            <a:off x="2391958" y="4778201"/>
            <a:ext cx="1518239" cy="2583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u="sng" dirty="0">
                <a:highlight>
                  <a:srgbClr val="C0C0C0"/>
                </a:highlight>
              </a:rPr>
              <a:t>Desafios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738606B5-BC82-2936-B17E-5AAED7E7AE6C}"/>
              </a:ext>
            </a:extLst>
          </p:cNvPr>
          <p:cNvSpPr txBox="1">
            <a:spLocks/>
          </p:cNvSpPr>
          <p:nvPr/>
        </p:nvSpPr>
        <p:spPr>
          <a:xfrm>
            <a:off x="3021894" y="6009001"/>
            <a:ext cx="8846256" cy="582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>
                <a:highlight>
                  <a:srgbClr val="C0C0C0"/>
                </a:highlight>
                <a:latin typeface="+mj-lt"/>
              </a:rPr>
              <a:t>Aprendizados</a:t>
            </a:r>
            <a:r>
              <a:rPr lang="pt-BR" b="1" u="sng" dirty="0">
                <a:highlight>
                  <a:srgbClr val="C0C0C0"/>
                </a:highlight>
              </a:rPr>
              <a:t>:</a:t>
            </a:r>
            <a:r>
              <a:rPr lang="pt-BR" b="1" dirty="0"/>
              <a:t> </a:t>
            </a:r>
            <a:r>
              <a:rPr lang="pt-BR" sz="1400" dirty="0"/>
              <a:t>Busca de horário compatível entre o grupo para encontro diário e estudos dos </a:t>
            </a:r>
            <a:r>
              <a:rPr lang="pt-BR" sz="1400" dirty="0" err="1"/>
              <a:t>microfundamentos</a:t>
            </a:r>
            <a:r>
              <a:rPr lang="pt-B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{B8532D98-FA46-4EC2-8BBE-FA5C93EAF422}tf78853419_win32</Template>
  <TotalTime>221</TotalTime>
  <Words>1108</Words>
  <Application>Microsoft Office PowerPoint</Application>
  <PresentationFormat>Widescreen</PresentationFormat>
  <Paragraphs>143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Personalizado</vt:lpstr>
      <vt:lpstr>Portal Intra</vt:lpstr>
      <vt:lpstr>Contexto</vt:lpstr>
      <vt:lpstr>Objetivos</vt:lpstr>
      <vt:lpstr>Justificativa</vt:lpstr>
      <vt:lpstr>Perfis de Usuários</vt:lpstr>
      <vt:lpstr>Requisitos Funcionais</vt:lpstr>
      <vt:lpstr>Requisitos Não Funcionais</vt:lpstr>
      <vt:lpstr>Solução Implementada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Intra</dc:title>
  <dc:creator>Mayara Da Rocha Pinheiro</dc:creator>
  <cp:lastModifiedBy>Mayara Da Rocha Pinheiro</cp:lastModifiedBy>
  <cp:revision>17</cp:revision>
  <dcterms:created xsi:type="dcterms:W3CDTF">2023-09-02T15:37:19Z</dcterms:created>
  <dcterms:modified xsi:type="dcterms:W3CDTF">2023-12-11T02:49:14Z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66e7e18f-5bef-4af5-83ed-4f28cda7ebe7_Enabled">
    <vt:lpwstr>true</vt:lpwstr>
  </property>
  <property fmtid="{D5CDD505-2E9C-101B-9397-08002B2CF9AE}" pid="4" name="MSIP_Label_66e7e18f-5bef-4af5-83ed-4f28cda7ebe7_SetDate">
    <vt:lpwstr>2023-09-02T16:32:33Z</vt:lpwstr>
  </property>
  <property fmtid="{D5CDD505-2E9C-101B-9397-08002B2CF9AE}" pid="5" name="MSIP_Label_66e7e18f-5bef-4af5-83ed-4f28cda7ebe7_Method">
    <vt:lpwstr>Privileged</vt:lpwstr>
  </property>
  <property fmtid="{D5CDD505-2E9C-101B-9397-08002B2CF9AE}" pid="6" name="MSIP_Label_66e7e18f-5bef-4af5-83ed-4f28cda7ebe7_Name">
    <vt:lpwstr>66e7e18f-5bef-4af5-83ed-4f28cda7ebe7</vt:lpwstr>
  </property>
  <property fmtid="{D5CDD505-2E9C-101B-9397-08002B2CF9AE}" pid="7" name="MSIP_Label_66e7e18f-5bef-4af5-83ed-4f28cda7ebe7_SiteId">
    <vt:lpwstr>57b8c96e-ac2f-4d78-a149-f1fc6817d3c4</vt:lpwstr>
  </property>
  <property fmtid="{D5CDD505-2E9C-101B-9397-08002B2CF9AE}" pid="8" name="MSIP_Label_66e7e18f-5bef-4af5-83ed-4f28cda7ebe7_ActionId">
    <vt:lpwstr>0a5e9949-7307-4d85-a89b-490a836ad0d5</vt:lpwstr>
  </property>
  <property fmtid="{D5CDD505-2E9C-101B-9397-08002B2CF9AE}" pid="9" name="MSIP_Label_66e7e18f-5bef-4af5-83ed-4f28cda7ebe7_ContentBits">
    <vt:lpwstr>2</vt:lpwstr>
  </property>
  <property fmtid="{D5CDD505-2E9C-101B-9397-08002B2CF9AE}" pid="10" name="ClassificationContentMarkingFooterLocations">
    <vt:lpwstr>Personalizado:4</vt:lpwstr>
  </property>
  <property fmtid="{D5CDD505-2E9C-101B-9397-08002B2CF9AE}" pid="11" name="ClassificationContentMarkingFooterText">
    <vt:lpwstr>Classificado como Público</vt:lpwstr>
  </property>
</Properties>
</file>