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A3CBF-08E4-D220-FA56-D86F0507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BAA4A-CDF5-76FE-3484-A3D5714FB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367B8-CE4D-86F0-4F2B-8301F368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9ECFF-1156-D855-E645-66F7A94A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58A84-C136-20DF-3B7B-64854D48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5947-6575-9E51-70BB-28D2CFF7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20909-9479-0133-57E0-4ABE50DDB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135A8-B545-358C-3B0B-9B3ED87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CE145-54F0-FCE6-516D-6CFA900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6727C-CD4A-7697-83D0-E6591CA4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1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369EBD-9865-CC9C-CB1B-C90E4FB5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79CA6D-254F-660A-21D0-713A01F1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FDC22-795D-FB7C-5742-53BB6EF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3DC7B-48DE-5615-B768-5F8EB08D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200C6-4EBE-C60B-78B9-F26F18A5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E2789-7C7D-9F97-B930-F0679094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6D021-1D00-235A-DE3C-279F8CC1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1E715-AC98-5ADD-CBEB-53986A18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3E410-B68C-8686-1381-2F8CE72C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B4A35-4C82-82BC-8DAB-E8280C39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2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C27E0-1A70-04B4-150F-24F51094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571360-9E48-B892-4134-F14681F5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0405A-3218-8E0F-8F4B-EA2D80A2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277A3-24A1-8DFA-4654-AB5E0136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2D2D8-FA0C-E393-951B-394981C6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3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F2A5C-4E8E-47C3-EA21-184F9BF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E5F81-8507-14D0-D60E-E21E6E3CB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11A3A-1C28-F218-AF4C-5FD7D0AD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F95706-8BA1-861C-A108-33341C95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0D0EE6-2C12-8CF6-3BBE-0BAF5E48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390B0-E11F-52EC-2865-59EC2782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33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38BF-823E-EA80-B0BE-1B6D5320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A84573-73CE-A1DC-5EF8-5D442FE3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015CF-BD74-8C0E-B70F-15EDC619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B1B8AC-478C-DDE2-2730-BEE6F4650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5455EB-380A-6B29-A203-A31755F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E45C92-DE50-C67E-91DD-3B9E5797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9806A9-FC34-77EE-B921-E115211C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57750B-5BCC-CF20-9E22-DE246672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6D7F8-AF42-DBFC-0F86-476E739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BC4F61-FFA1-D63A-4120-46C83563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A7F634-94E0-78F9-5B52-6FCAD75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03A1F9-D95F-ED56-C41F-4B15AB16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8A2D48-BA9E-5BD0-99BB-F4DE30C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9BA06E-0E2D-5531-60E8-2D880E1B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07700A-8279-6EF4-D666-E4EF67A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179D-CD44-0CC8-6E98-BB052363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7B117-013F-84D2-BA62-2564493A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619C6-0E92-E624-FBAA-EED367101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DE990D-7CFB-13D9-1C78-A45245D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3B24F-68F3-1EAF-DE61-9B3B1C7F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F4D34E-27DA-234B-E4E1-63375ACC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AC09-3C6F-6CAA-9F15-3A9E8B4B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91A7C6-71FB-1397-97B4-14BE1AE1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E1E93D-20DB-DAA9-DA78-91A473A4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54B509-ED50-6743-2A1D-4CBF7AFF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32C06-EAB1-E45F-5F4F-A3687035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CCFD2-3747-AFDC-9905-E2FFE894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534178-42D0-4CD5-82A4-C704F88F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FDFFE-D6B2-7632-CDB1-61C6C2BB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A5383-E4DD-F0FF-C5AC-497F29CFB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91B0-8DA2-4434-B68C-296BD7320DEB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EC092-04BF-68A4-EC77-9CFFE0CB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A7262-C8B3-27A8-8598-4E4BFE73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CEA1E912-F0AB-CA2B-4F1F-13E2B6975C6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17679" y="2295992"/>
            <a:ext cx="2765061" cy="2266015"/>
          </a:xfrm>
          <a:prstGeom prst="rect">
            <a:avLst/>
          </a:prstGeom>
          <a:ln/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EBBC0C-19B6-104C-DF47-D073A4BA97A8}"/>
              </a:ext>
            </a:extLst>
          </p:cNvPr>
          <p:cNvSpPr txBox="1"/>
          <p:nvPr/>
        </p:nvSpPr>
        <p:spPr>
          <a:xfrm>
            <a:off x="4672101" y="554605"/>
            <a:ext cx="6102220" cy="589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300"/>
              </a:spcAft>
            </a:pPr>
            <a:r>
              <a:rPr lang="pt-BR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Gerenciador de Finanças Pessoais</a:t>
            </a:r>
          </a:p>
          <a:p>
            <a:pPr algn="ctr"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Equipe do projeto: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Alvaro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Henrique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Orfus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Tavares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Eros Rodrigues Valois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Alvaia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Gustavo Felix Braga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Janaina Esteves de Faria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Larissa Cardoso de Miranda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Araujo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Leonardo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Aquim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Queiroz</a:t>
            </a:r>
          </a:p>
          <a:p>
            <a:pPr algn="ctr">
              <a:lnSpc>
                <a:spcPct val="115000"/>
              </a:lnSpc>
            </a:pP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Luzianne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Fernandes Fialho</a:t>
            </a:r>
          </a:p>
          <a:p>
            <a:pPr algn="ctr">
              <a:lnSpc>
                <a:spcPct val="115000"/>
              </a:lnSpc>
            </a:pP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Professor Tutor: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Marcos André Silveira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Kutova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 </a:t>
            </a:r>
          </a:p>
          <a:p>
            <a:pPr algn="ctr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Setembro/2023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8754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A001EA-DA0E-19C0-CF9A-34B74D322824}"/>
              </a:ext>
            </a:extLst>
          </p:cNvPr>
          <p:cNvSpPr txBox="1"/>
          <p:nvPr/>
        </p:nvSpPr>
        <p:spPr>
          <a:xfrm>
            <a:off x="1888220" y="788943"/>
            <a:ext cx="7715209" cy="481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Introdução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ausência de controle financeiro representa um desafio frequente na vida de muitos brasileiros, inclusive entre os jovens. Um levantamento realizado em 2019 revelou que 47% dos jovens entre 18 e 24 anos não praticam a gestão de suas finanças pessoais (CNDL, 2020).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Essa administração inadequada das finanças apontou um total de 68,39 milhões de inadimplentes em setembro de 2022, sendo que 20% desse número corresponde ao público entre 18 e 24 anos (SERASA, 2022).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Assim, a negligência ou subestimação do equilíbrio entre receitas e despesas pode acarretar problemas econômicos e emocionais. Entre as pessoas endividadas, 83% enfrentam dificuldades para dormir, 78% lidam com pensamentos negativos recorrentes e 53% relatam uma tristeza intensa (SERASA, 2022).</a:t>
            </a:r>
          </a:p>
        </p:txBody>
      </p:sp>
    </p:spTree>
    <p:extLst>
      <p:ext uri="{BB962C8B-B14F-4D97-AF65-F5344CB8AC3E}">
        <p14:creationId xmlns:p14="http://schemas.microsoft.com/office/powerpoint/2010/main" val="9517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FB552F-2A76-97E4-71C3-C2868DBB33D2}"/>
              </a:ext>
            </a:extLst>
          </p:cNvPr>
          <p:cNvSpPr txBox="1"/>
          <p:nvPr/>
        </p:nvSpPr>
        <p:spPr>
          <a:xfrm>
            <a:off x="1885910" y="740418"/>
            <a:ext cx="8622656" cy="5018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Problema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Muitos jovens adultos têm dificuldades com gerenciamento financeiro e acabam gastando mais do que podem. 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Objetivo</a:t>
            </a: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Desenvolver uma aplicação web que auxilia jovens adultos a gerenciarem suas finanças.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Objetivos específicos:</a:t>
            </a:r>
            <a:endParaRPr lang="pt-BR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Criar uma aplicação web para permitir aos usuários registrarem transações financeiras;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Categorização para compreender suas finanças em diferentes áreas;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Apresentar um saldo global atualizado.</a:t>
            </a:r>
          </a:p>
        </p:txBody>
      </p:sp>
    </p:spTree>
    <p:extLst>
      <p:ext uri="{BB962C8B-B14F-4D97-AF65-F5344CB8AC3E}">
        <p14:creationId xmlns:p14="http://schemas.microsoft.com/office/powerpoint/2010/main" val="33415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30C127-C87F-4369-C2CB-59CF57B2BF3C}"/>
              </a:ext>
            </a:extLst>
          </p:cNvPr>
          <p:cNvSpPr txBox="1"/>
          <p:nvPr/>
        </p:nvSpPr>
        <p:spPr>
          <a:xfrm>
            <a:off x="1876825" y="1567832"/>
            <a:ext cx="7818120" cy="297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000" b="1" u="sng" dirty="0">
                <a:effectLst/>
                <a:latin typeface="Arial" panose="020B0604020202020204" pitchFamily="34" charset="0"/>
              </a:rPr>
              <a:t>Justificativa</a:t>
            </a:r>
            <a:endParaRPr lang="pt-BR" sz="2000" b="1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Entre o público de 18 a 24 anos que não realiza o controle das finanças pessoais, </a:t>
            </a:r>
            <a:r>
              <a:rPr lang="pt-BR" sz="1400" dirty="0">
                <a:latin typeface="Arial" panose="020B0604020202020204" pitchFamily="34" charset="0"/>
                <a:ea typeface="Arial" panose="020B0604020202020204" pitchFamily="34" charset="0"/>
              </a:rPr>
              <a:t>apenas 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53% afirmam monitorar suas receitas e despesas, porém 26% ainda utilizam papel e caneta para organizar o orçamento (CNDL, 2019).</a:t>
            </a:r>
          </a:p>
          <a:p>
            <a:pPr algn="just">
              <a:lnSpc>
                <a:spcPct val="115000"/>
              </a:lnSpc>
            </a:pPr>
            <a:endParaRPr lang="pt-BR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Os resultados do estudo evidenciaram que os estudantes priorizam anotações manuais para o controle financeiro. No entanto, eles também reconhecem a eficácia dos aplicativos de controle financeiro para atingir esse objetivo (SILVEIRA e PASSOS, 2021).  </a:t>
            </a:r>
          </a:p>
        </p:txBody>
      </p:sp>
    </p:spTree>
    <p:extLst>
      <p:ext uri="{BB962C8B-B14F-4D97-AF65-F5344CB8AC3E}">
        <p14:creationId xmlns:p14="http://schemas.microsoft.com/office/powerpoint/2010/main" val="359904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EAFB15-BC17-7DB8-F111-876371EB86F1}"/>
              </a:ext>
            </a:extLst>
          </p:cNvPr>
          <p:cNvSpPr txBox="1"/>
          <p:nvPr/>
        </p:nvSpPr>
        <p:spPr>
          <a:xfrm>
            <a:off x="3046476" y="1277275"/>
            <a:ext cx="6099048" cy="1317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2860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pt-BR" b="1" kern="0" dirty="0">
                <a:effectLst/>
                <a:latin typeface="Arial" panose="020B0604020202020204" pitchFamily="34" charset="0"/>
              </a:rPr>
              <a:t>Especificação do Projeto</a:t>
            </a:r>
          </a:p>
          <a:p>
            <a:pPr marL="269875" indent="-22860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pt-BR" b="1" u="sng" dirty="0">
                <a:effectLst/>
                <a:latin typeface="Arial" panose="020B0604020202020204" pitchFamily="34" charset="0"/>
              </a:rPr>
              <a:t>Perfil de Usuário</a:t>
            </a:r>
            <a:endParaRPr lang="pt-BR" b="1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89B54CD-E7A7-166D-A610-CD953537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3117"/>
              </p:ext>
            </p:extLst>
          </p:nvPr>
        </p:nvGraphicFramePr>
        <p:xfrm>
          <a:off x="1278311" y="2764021"/>
          <a:ext cx="9635378" cy="28066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89083">
                  <a:extLst>
                    <a:ext uri="{9D8B030D-6E8A-4147-A177-3AD203B41FA5}">
                      <a16:colId xmlns:a16="http://schemas.microsoft.com/office/drawing/2014/main" val="788778576"/>
                    </a:ext>
                  </a:extLst>
                </a:gridCol>
                <a:gridCol w="7746295">
                  <a:extLst>
                    <a:ext uri="{9D8B030D-6E8A-4147-A177-3AD203B41FA5}">
                      <a16:colId xmlns:a16="http://schemas.microsoft.com/office/drawing/2014/main" val="12447249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400" dirty="0">
                          <a:effectLst/>
                        </a:rPr>
                        <a:t>Perfil 1: Jovens Inexperientes em Finanças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74055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Descrição: 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Jovens brasileiros entre 18 e 24 anos, ingressando no mercado de trabalho, que carecem de experiência em gestão financeira e não possuem o hábito de controlar seus gastos e receitas.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884151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Necessidades: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Uma ferramenta acessível e fácil de usar para monitorar suas finanças, compreender onde estão gastando e evitar endividamento.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69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0189B9-7870-7017-C82C-CF71CEC806EB}"/>
              </a:ext>
            </a:extLst>
          </p:cNvPr>
          <p:cNvSpPr txBox="1"/>
          <p:nvPr/>
        </p:nvSpPr>
        <p:spPr>
          <a:xfrm>
            <a:off x="2633750" y="394514"/>
            <a:ext cx="6102220" cy="101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000" b="1" dirty="0">
                <a:effectLst/>
                <a:latin typeface="Arial" panose="020B0604020202020204" pitchFamily="34" charset="0"/>
              </a:rPr>
              <a:t>Requisitos do Projeto</a:t>
            </a:r>
            <a:endParaRPr lang="pt-BR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pt-BR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Funcionais</a:t>
            </a:r>
            <a:endParaRPr lang="pt-BR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7D900A3-135F-B0BE-5818-46A92B46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15866"/>
              </p:ext>
            </p:extLst>
          </p:nvPr>
        </p:nvGraphicFramePr>
        <p:xfrm>
          <a:off x="1670670" y="1944981"/>
          <a:ext cx="8230430" cy="457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51">
                  <a:extLst>
                    <a:ext uri="{9D8B030D-6E8A-4147-A177-3AD203B41FA5}">
                      <a16:colId xmlns:a16="http://schemas.microsoft.com/office/drawing/2014/main" val="2213721393"/>
                    </a:ext>
                  </a:extLst>
                </a:gridCol>
                <a:gridCol w="6085979">
                  <a:extLst>
                    <a:ext uri="{9D8B030D-6E8A-4147-A177-3AD203B41FA5}">
                      <a16:colId xmlns:a16="http://schemas.microsoft.com/office/drawing/2014/main" val="2869290822"/>
                    </a:ext>
                  </a:extLst>
                </a:gridCol>
                <a:gridCol w="1271900">
                  <a:extLst>
                    <a:ext uri="{9D8B030D-6E8A-4147-A177-3AD203B41FA5}">
                      <a16:colId xmlns:a16="http://schemas.microsoft.com/office/drawing/2014/main" val="422729810"/>
                    </a:ext>
                  </a:extLst>
                </a:gridCol>
              </a:tblGrid>
              <a:tr h="4725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ID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Prioridade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2198721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Os usuários devem poder adicionar suas transações financeiras, especificando valor e categoria.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640117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apresentar um histórico detalhado de todas as transações realizadas.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32538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Os usuários devem poder categorizar automaticamente as transações com base nos dados fornecidos.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0545827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Deve ser possível visualizar um saldo atualizado com base nas transações registradas.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9436475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Os usuários devem ter a opção de definir metas financeiras e acompanhar o progresso.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3037950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permitir aos usuários gerar relatórios personalizados sobre suas finanças.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Média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953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340CD0-B7A6-E40E-0429-1D612C9D29BA}"/>
              </a:ext>
            </a:extLst>
          </p:cNvPr>
          <p:cNvSpPr txBox="1"/>
          <p:nvPr/>
        </p:nvSpPr>
        <p:spPr>
          <a:xfrm>
            <a:off x="2621380" y="489400"/>
            <a:ext cx="6102220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pt-BR" sz="20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não funcionais</a:t>
            </a:r>
            <a:endParaRPr lang="pt-BR" sz="2000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BA45A0A-CFC1-5005-6835-8894DAF23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68325"/>
              </p:ext>
            </p:extLst>
          </p:nvPr>
        </p:nvGraphicFramePr>
        <p:xfrm>
          <a:off x="1371600" y="1298448"/>
          <a:ext cx="9052560" cy="504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11">
                  <a:extLst>
                    <a:ext uri="{9D8B030D-6E8A-4147-A177-3AD203B41FA5}">
                      <a16:colId xmlns:a16="http://schemas.microsoft.com/office/drawing/2014/main" val="4127938327"/>
                    </a:ext>
                  </a:extLst>
                </a:gridCol>
                <a:gridCol w="6345814">
                  <a:extLst>
                    <a:ext uri="{9D8B030D-6E8A-4147-A177-3AD203B41FA5}">
                      <a16:colId xmlns:a16="http://schemas.microsoft.com/office/drawing/2014/main" val="3598048322"/>
                    </a:ext>
                  </a:extLst>
                </a:gridCol>
                <a:gridCol w="1578935">
                  <a:extLst>
                    <a:ext uri="{9D8B030D-6E8A-4147-A177-3AD203B41FA5}">
                      <a16:colId xmlns:a16="http://schemas.microsoft.com/office/drawing/2014/main" val="4098122874"/>
                    </a:ext>
                  </a:extLst>
                </a:gridCol>
              </a:tblGrid>
              <a:tr h="5214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ID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Prioridade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2602364"/>
                  </a:ext>
                </a:extLst>
              </a:tr>
              <a:tr h="1143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cumprir com as normas estabelecidas pela LGPD, garantindo a privacidade e proteção dos dados pessoais dos usuários.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31236"/>
                  </a:ext>
                </a:extLst>
              </a:tr>
              <a:tr h="364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ter uma interface intuitiva e de fácil usabilidade.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6578278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Deve ser responsiva, funcionando de forma eficaz em dispositivos móveis e desktops.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129625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ter tempos de resposta rápidos para manter uma experiência fluida.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2011782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solução deve ser desenvolvida utilizando tecnologias atuais e de fácil manutenção.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291322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ser compatível com os principais navegadores web.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Alta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13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657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282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Felix</dc:creator>
  <cp:lastModifiedBy>Alvaro Henrique</cp:lastModifiedBy>
  <cp:revision>10</cp:revision>
  <cp:lastPrinted>2023-08-29T21:42:06Z</cp:lastPrinted>
  <dcterms:created xsi:type="dcterms:W3CDTF">2023-08-29T20:56:38Z</dcterms:created>
  <dcterms:modified xsi:type="dcterms:W3CDTF">2023-09-14T12:37:29Z</dcterms:modified>
</cp:coreProperties>
</file>