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CC99"/>
    <a:srgbClr val="FFCC66"/>
    <a:srgbClr val="FFCCFF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8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51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61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9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69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5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7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A57AF8-373D-484F-A3AD-F9B4E439B5BC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4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7D10-206E-ECF8-E6A2-370511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48" y="1095462"/>
            <a:ext cx="8825658" cy="3157757"/>
          </a:xfrm>
        </p:spPr>
        <p:txBody>
          <a:bodyPr/>
          <a:lstStyle/>
          <a:p>
            <a:pPr algn="ctr"/>
            <a:r>
              <a:rPr lang="pt-BR" b="1" dirty="0" err="1"/>
              <a:t>CoinControl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FE174-26D7-54C5-DA37-7AAF2287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448" y="3191860"/>
            <a:ext cx="9247684" cy="3326386"/>
          </a:xfrm>
        </p:spPr>
        <p:txBody>
          <a:bodyPr>
            <a:normAutofit fontScale="92500" lnSpcReduction="20000"/>
          </a:bodyPr>
          <a:lstStyle/>
          <a:p>
            <a:r>
              <a:rPr lang="pt-BR" b="1" cap="none" dirty="0">
                <a:solidFill>
                  <a:srgbClr val="FFFFCC"/>
                </a:solidFill>
              </a:rPr>
              <a:t>PUC MINAS </a:t>
            </a:r>
          </a:p>
          <a:p>
            <a:r>
              <a:rPr lang="pt-BR" b="1" cap="none" dirty="0">
                <a:solidFill>
                  <a:srgbClr val="FFFFCC"/>
                </a:solidFill>
              </a:rPr>
              <a:t>CURSO: ANÁLISE E DESENVOLVIMENTO DE SISTEMAS – 2º Período</a:t>
            </a:r>
          </a:p>
          <a:p>
            <a:r>
              <a:rPr lang="pt-BR" b="1" cap="none" dirty="0">
                <a:solidFill>
                  <a:srgbClr val="FFFFCC"/>
                </a:solidFill>
              </a:rPr>
              <a:t>PROFESSOR ORIENTADOR: </a:t>
            </a:r>
            <a:r>
              <a:rPr lang="pt-BR" cap="none" dirty="0">
                <a:solidFill>
                  <a:srgbClr val="FFFFCC"/>
                </a:solidFill>
              </a:rPr>
              <a:t>Carlos Alberto Marques </a:t>
            </a:r>
            <a:r>
              <a:rPr lang="pt-BR" cap="none" dirty="0" err="1">
                <a:solidFill>
                  <a:srgbClr val="FFFFCC"/>
                </a:solidFill>
              </a:rPr>
              <a:t>Pietrobon</a:t>
            </a:r>
            <a:endParaRPr lang="pt-BR" cap="none" dirty="0">
              <a:solidFill>
                <a:srgbClr val="FFFFCC"/>
              </a:solidFill>
            </a:endParaRPr>
          </a:p>
          <a:p>
            <a:r>
              <a:rPr lang="pt-BR" b="1" cap="none" dirty="0">
                <a:solidFill>
                  <a:srgbClr val="FFFFCC"/>
                </a:solidFill>
              </a:rPr>
              <a:t>ALUNOS:</a:t>
            </a:r>
            <a:r>
              <a:rPr lang="pt-BR" cap="none" dirty="0">
                <a:solidFill>
                  <a:srgbClr val="FFFFCC"/>
                </a:solidFill>
              </a:rPr>
              <a:t> Ana Maria Pessoa;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Christiane Curi Pereira;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Gabriel Santana Lourenço;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Jonathan Francisco Rocha de Castro;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Matheus Henrique Maia Sousa;</a:t>
            </a:r>
          </a:p>
          <a:p>
            <a:r>
              <a:rPr lang="pt-BR" cap="none" dirty="0">
                <a:solidFill>
                  <a:srgbClr val="FFFFCC"/>
                </a:solidFill>
              </a:rPr>
              <a:t>		   Tiago Carvalho Taveira </a:t>
            </a:r>
            <a:r>
              <a:rPr lang="pt-BR" cap="none" dirty="0" err="1">
                <a:solidFill>
                  <a:srgbClr val="FFFFCC"/>
                </a:solidFill>
              </a:rPr>
              <a:t>Araujo</a:t>
            </a:r>
            <a:r>
              <a:rPr lang="pt-BR" cap="none" dirty="0">
                <a:solidFill>
                  <a:srgbClr val="FFFFCC"/>
                </a:solidFill>
              </a:rPr>
              <a:t>.</a:t>
            </a:r>
          </a:p>
          <a:p>
            <a:endParaRPr lang="pt-BR" cap="none" dirty="0">
              <a:solidFill>
                <a:srgbClr val="FFFFCC"/>
              </a:solidFill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46A9340-5F09-3E70-053D-B6F7CA53F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3626" cy="23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E6CD5-4A88-7A05-D273-97BBD6C8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55" y="2069696"/>
            <a:ext cx="10338290" cy="4195481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pt-BR" sz="2800" dirty="0">
                <a:latin typeface="-apple-system"/>
              </a:rPr>
              <a:t>As finanças pessoais moldam a vida de uma pessoa e possuem impacto durante toda a sua vida.</a:t>
            </a:r>
            <a:endParaRPr lang="pt-BR" sz="2800" b="0" i="0" dirty="0">
              <a:effectLst/>
              <a:latin typeface="-apple-system"/>
            </a:endParaRPr>
          </a:p>
          <a:p>
            <a:pPr algn="just">
              <a:spcAft>
                <a:spcPts val="1200"/>
              </a:spcAft>
            </a:pPr>
            <a:r>
              <a:rPr lang="pt-BR" sz="2800" b="0" i="0" dirty="0">
                <a:effectLst/>
                <a:latin typeface="-apple-system"/>
              </a:rPr>
              <a:t>Permitem alcance de objetivos de curto, médio e longo prazo. </a:t>
            </a:r>
          </a:p>
          <a:p>
            <a:pPr algn="just">
              <a:spcAft>
                <a:spcPts val="1200"/>
              </a:spcAft>
            </a:pPr>
            <a:r>
              <a:rPr lang="pt-BR" sz="2800" dirty="0">
                <a:latin typeface="-apple-system"/>
              </a:rPr>
              <a:t>Facilita acúmulo de renda para emergências, aposentadoria. </a:t>
            </a:r>
          </a:p>
          <a:p>
            <a:pPr algn="just">
              <a:spcAft>
                <a:spcPts val="1200"/>
              </a:spcAft>
            </a:pPr>
            <a:r>
              <a:rPr lang="pt-BR" sz="2800" b="0" i="0" dirty="0">
                <a:effectLst/>
                <a:latin typeface="-apple-system"/>
              </a:rPr>
              <a:t>Para alguns: tarefa desafiadora e exigente</a:t>
            </a:r>
          </a:p>
          <a:p>
            <a:pPr algn="just">
              <a:spcAft>
                <a:spcPts val="12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3775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531390"/>
            <a:ext cx="9404723" cy="1400530"/>
          </a:xfrm>
        </p:spPr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PROBLEMA</a:t>
            </a: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3A315370-ED0F-2918-C24F-5A775D8B2717}"/>
              </a:ext>
            </a:extLst>
          </p:cNvPr>
          <p:cNvSpPr/>
          <p:nvPr/>
        </p:nvSpPr>
        <p:spPr>
          <a:xfrm>
            <a:off x="1669409" y="1353686"/>
            <a:ext cx="10301681" cy="1778679"/>
          </a:xfrm>
          <a:prstGeom prst="frame">
            <a:avLst/>
          </a:prstGeom>
          <a:solidFill>
            <a:srgbClr val="99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189B85-7AEF-868F-FF34-6B42C317BD3B}"/>
              </a:ext>
            </a:extLst>
          </p:cNvPr>
          <p:cNvSpPr txBox="1"/>
          <p:nvPr/>
        </p:nvSpPr>
        <p:spPr>
          <a:xfrm>
            <a:off x="2097246" y="1605357"/>
            <a:ext cx="948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-apple-system"/>
              </a:rPr>
              <a:t>Dificuldades que as pessoas encontram ao lidar com o controle de suas finanças, o que as levam a situações de atrasos em pagamentos, acúmulo de dívidas e a postergação ou a renúncia de metas e sonhos.</a:t>
            </a:r>
            <a:endParaRPr lang="pt-BR" sz="2400" dirty="0"/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70EC51C7-BD62-B846-590E-5CDCF058A916}"/>
              </a:ext>
            </a:extLst>
          </p:cNvPr>
          <p:cNvSpPr/>
          <p:nvPr/>
        </p:nvSpPr>
        <p:spPr>
          <a:xfrm>
            <a:off x="169176" y="4563611"/>
            <a:ext cx="10301682" cy="1845578"/>
          </a:xfrm>
          <a:prstGeom prst="fram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EC8B51-0217-4D18-3833-96A90ED9C500}"/>
              </a:ext>
            </a:extLst>
          </p:cNvPr>
          <p:cNvSpPr txBox="1"/>
          <p:nvPr/>
        </p:nvSpPr>
        <p:spPr>
          <a:xfrm>
            <a:off x="517319" y="4789979"/>
            <a:ext cx="960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-apple-system"/>
              </a:rPr>
              <a:t>A maioria da população brasileir</a:t>
            </a:r>
            <a:r>
              <a:rPr lang="pt-BR" sz="2400" dirty="0">
                <a:latin typeface="-apple-system"/>
              </a:rPr>
              <a:t>a está endividada!</a:t>
            </a:r>
            <a:endParaRPr lang="pt-BR" sz="2400" b="0" i="0" dirty="0">
              <a:effectLst/>
              <a:latin typeface="-apple-system"/>
            </a:endParaRPr>
          </a:p>
          <a:p>
            <a:pPr algn="just"/>
            <a:r>
              <a:rPr lang="pt-BR" sz="2400" b="0" i="0" dirty="0">
                <a:effectLst/>
                <a:latin typeface="-apple-system"/>
              </a:rPr>
              <a:t>- Jornal Estadão (2019): 60% da pop. bras. possui algum tipo de dívida.</a:t>
            </a:r>
          </a:p>
          <a:p>
            <a:pPr algn="just"/>
            <a:r>
              <a:rPr lang="pt-BR" sz="2400" dirty="0">
                <a:latin typeface="-apple-system"/>
              </a:rPr>
              <a:t>- </a:t>
            </a:r>
            <a:r>
              <a:rPr lang="pt-BR" sz="2400" b="0" i="0" dirty="0">
                <a:effectLst/>
                <a:latin typeface="-apple-system"/>
              </a:rPr>
              <a:t>Serasa (2023): em julho, 71.41 milhões de brasileiros </a:t>
            </a:r>
            <a:r>
              <a:rPr lang="pt-BR" sz="2400" b="0" i="0" dirty="0"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pt-BR" sz="2400" b="0" i="0" dirty="0">
                <a:effectLst/>
                <a:latin typeface="-apple-system"/>
              </a:rPr>
              <a:t> inadimplência.</a:t>
            </a:r>
            <a:endParaRPr lang="pt-BR" sz="2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5CDD-BFCB-9CA2-CF95-AAFE744A26B2}"/>
              </a:ext>
            </a:extLst>
          </p:cNvPr>
          <p:cNvSpPr txBox="1">
            <a:spLocks/>
          </p:cNvSpPr>
          <p:nvPr/>
        </p:nvSpPr>
        <p:spPr>
          <a:xfrm>
            <a:off x="100825" y="372563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rgbClr val="FFFFCC"/>
                </a:solidFill>
              </a:rPr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101614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47" y="1711354"/>
            <a:ext cx="10346679" cy="484044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000" dirty="0">
                <a:latin typeface="-apple-system"/>
              </a:rPr>
              <a:t>O</a:t>
            </a:r>
            <a:r>
              <a:rPr lang="pt-BR" sz="3000" b="0" i="0" dirty="0">
                <a:effectLst/>
                <a:latin typeface="-apple-system"/>
              </a:rPr>
              <a:t>bjetivo geral:</a:t>
            </a:r>
          </a:p>
          <a:p>
            <a:pPr lvl="1" algn="just"/>
            <a:r>
              <a:rPr lang="pt-BR" sz="2600" b="0" i="0" dirty="0">
                <a:effectLst/>
                <a:latin typeface="-apple-system"/>
              </a:rPr>
              <a:t>Criar uma aplicação que permita aos usuários gerenciar seus gastos, de forma simples, objetiva e prática.</a:t>
            </a:r>
          </a:p>
          <a:p>
            <a:pPr lvl="1" algn="just"/>
            <a:endParaRPr lang="pt-BR" sz="2200" b="0" i="0" dirty="0">
              <a:effectLst/>
              <a:latin typeface="-apple-system"/>
            </a:endParaRPr>
          </a:p>
          <a:p>
            <a:pPr algn="just"/>
            <a:r>
              <a:rPr lang="pt-BR" sz="3000" dirty="0">
                <a:latin typeface="-apple-system"/>
              </a:rPr>
              <a:t>O</a:t>
            </a:r>
            <a:r>
              <a:rPr lang="pt-BR" sz="3000" b="0" i="0" dirty="0">
                <a:effectLst/>
                <a:latin typeface="-apple-system"/>
              </a:rPr>
              <a:t>bjetivos específicos:</a:t>
            </a:r>
            <a:endParaRPr lang="pt-BR" sz="3000" dirty="0">
              <a:latin typeface="-apple-system"/>
            </a:endParaRPr>
          </a:p>
          <a:p>
            <a:pPr lvl="1" algn="just"/>
            <a:r>
              <a:rPr lang="pt-BR" sz="2600" b="0" i="0" dirty="0">
                <a:effectLst/>
                <a:latin typeface="-apple-system"/>
              </a:rPr>
              <a:t>Permitir o lançamento de ganhos em diferentes categorias;</a:t>
            </a:r>
          </a:p>
          <a:p>
            <a:pPr lvl="1" algn="just"/>
            <a:r>
              <a:rPr lang="pt-BR" sz="2600" b="0" i="0" dirty="0">
                <a:effectLst/>
                <a:latin typeface="-apple-system"/>
              </a:rPr>
              <a:t>Permitir o lançamento de despesas em diferentes categorias;</a:t>
            </a:r>
          </a:p>
          <a:p>
            <a:pPr lvl="1" algn="just"/>
            <a:r>
              <a:rPr lang="pt-BR" sz="2600" b="0" i="0" dirty="0">
                <a:effectLst/>
                <a:latin typeface="-apple-system"/>
              </a:rPr>
              <a:t>Possibilitar ao usuário que esse defina valores para alcançar metas;</a:t>
            </a:r>
          </a:p>
          <a:p>
            <a:pPr lvl="1" algn="just"/>
            <a:r>
              <a:rPr lang="pt-BR" sz="2600" dirty="0">
                <a:latin typeface="-apple-system"/>
              </a:rPr>
              <a:t>Apresentar de forma clara e rápida para o usuário o resumo de seus ganhos, gastos e saldo.</a:t>
            </a:r>
            <a:endParaRPr lang="pt-BR" sz="2600" b="0" i="0" dirty="0">
              <a:effectLst/>
              <a:latin typeface="-apple-system"/>
            </a:endParaRP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84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PÚBLICO-ALVO DA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9" y="2370179"/>
            <a:ext cx="10346679" cy="3535672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pt-BR" sz="3000" dirty="0">
                <a:latin typeface="-apple-system"/>
              </a:rPr>
              <a:t>Adultos (controle pessoal ou familiar);</a:t>
            </a:r>
          </a:p>
          <a:p>
            <a:pPr algn="just">
              <a:spcAft>
                <a:spcPts val="1200"/>
              </a:spcAft>
            </a:pPr>
            <a:r>
              <a:rPr lang="pt-BR" sz="3000" b="0" i="0" dirty="0">
                <a:effectLst/>
                <a:latin typeface="-apple-system"/>
              </a:rPr>
              <a:t>Adolescentes e estudantes (controle pessoal, incluindo mesadas e presentes);</a:t>
            </a:r>
          </a:p>
          <a:p>
            <a:pPr algn="just">
              <a:spcAft>
                <a:spcPts val="1200"/>
              </a:spcAft>
            </a:pPr>
            <a:r>
              <a:rPr lang="pt-BR" sz="3000" dirty="0">
                <a:latin typeface="-apple-system"/>
              </a:rPr>
              <a:t>Idosos e aposentados (controle pessoal ou familiar).</a:t>
            </a:r>
          </a:p>
          <a:p>
            <a:pPr algn="just">
              <a:spcAft>
                <a:spcPts val="1200"/>
              </a:spcAft>
            </a:pPr>
            <a:endParaRPr lang="pt-BR" sz="3000" b="0" i="0" dirty="0">
              <a:effectLst/>
              <a:latin typeface="-apple-system"/>
            </a:endParaRPr>
          </a:p>
          <a:p>
            <a:pPr algn="just">
              <a:spcAft>
                <a:spcPts val="12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628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9" y="2370179"/>
            <a:ext cx="10346679" cy="3535672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490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531390"/>
            <a:ext cx="9404723" cy="1400530"/>
          </a:xfrm>
        </p:spPr>
        <p:txBody>
          <a:bodyPr/>
          <a:lstStyle/>
          <a:p>
            <a:r>
              <a:rPr lang="pt-BR" b="1" dirty="0">
                <a:solidFill>
                  <a:srgbClr val="FFFFCC"/>
                </a:solidFill>
              </a:rPr>
              <a:t>TESTES</a:t>
            </a: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3A315370-ED0F-2918-C24F-5A775D8B2717}"/>
              </a:ext>
            </a:extLst>
          </p:cNvPr>
          <p:cNvSpPr/>
          <p:nvPr/>
        </p:nvSpPr>
        <p:spPr>
          <a:xfrm>
            <a:off x="1669409" y="1353686"/>
            <a:ext cx="10301681" cy="1330791"/>
          </a:xfrm>
          <a:prstGeom prst="frame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189B85-7AEF-868F-FF34-6B42C317BD3B}"/>
              </a:ext>
            </a:extLst>
          </p:cNvPr>
          <p:cNvSpPr txBox="1"/>
          <p:nvPr/>
        </p:nvSpPr>
        <p:spPr>
          <a:xfrm>
            <a:off x="1963024" y="1605357"/>
            <a:ext cx="978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b="0" i="0" dirty="0">
                <a:effectLst/>
                <a:latin typeface="-apple-system"/>
              </a:rPr>
              <a:t>Testes pela equipe de desenvolvimento (software e usabilidade);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latin typeface="-apple-system"/>
              </a:rPr>
              <a:t>Testes de usabilidade por usuários externos (adolescente, adultos e idoso).</a:t>
            </a:r>
            <a:endParaRPr lang="pt-BR" sz="2400" dirty="0"/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70EC51C7-BD62-B846-590E-5CDCF058A916}"/>
              </a:ext>
            </a:extLst>
          </p:cNvPr>
          <p:cNvSpPr/>
          <p:nvPr/>
        </p:nvSpPr>
        <p:spPr>
          <a:xfrm>
            <a:off x="175470" y="3679031"/>
            <a:ext cx="9987713" cy="2554446"/>
          </a:xfrm>
          <a:prstGeom prst="frame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EC8B51-0217-4D18-3833-96A90ED9C500}"/>
              </a:ext>
            </a:extLst>
          </p:cNvPr>
          <p:cNvSpPr txBox="1"/>
          <p:nvPr/>
        </p:nvSpPr>
        <p:spPr>
          <a:xfrm>
            <a:off x="443746" y="3986758"/>
            <a:ext cx="9605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-apple-system"/>
              </a:rPr>
              <a:t>Dividir tarefas e trabalhar em equipe;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-apple-system"/>
              </a:rPr>
              <a:t>Lidar com adversidades, prazos e erros fora do programado;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-apple-system"/>
              </a:rPr>
              <a:t>Utilizar aprendizados técnicos dos </a:t>
            </a:r>
            <a:r>
              <a:rPr lang="pt-BR" sz="2400" b="0" i="0" dirty="0" err="1">
                <a:effectLst/>
                <a:latin typeface="-apple-system"/>
              </a:rPr>
              <a:t>microfundamentos</a:t>
            </a:r>
            <a:r>
              <a:rPr lang="pt-BR" sz="2400" b="0" i="0" dirty="0">
                <a:effectLst/>
                <a:latin typeface="-apple-system"/>
              </a:rPr>
              <a:t> na aplicação; </a:t>
            </a:r>
            <a:endParaRPr lang="pt-BR" sz="2400" b="0" i="0" dirty="0">
              <a:effectLst/>
              <a:highlight>
                <a:srgbClr val="00FF00"/>
              </a:highlight>
              <a:latin typeface="-apple-system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-apple-system"/>
              </a:rPr>
              <a:t>Conciliar horários individuais com horários de reuniões com a equipe</a:t>
            </a:r>
            <a:r>
              <a:rPr lang="pt-BR" sz="2400" dirty="0">
                <a:latin typeface="-apple-system"/>
              </a:rPr>
              <a:t>.</a:t>
            </a:r>
            <a:endParaRPr lang="pt-BR" sz="2400" b="0" i="0" dirty="0">
              <a:effectLst/>
              <a:latin typeface="-apple-system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5CDD-BFCB-9CA2-CF95-AAFE744A26B2}"/>
              </a:ext>
            </a:extLst>
          </p:cNvPr>
          <p:cNvSpPr txBox="1">
            <a:spLocks/>
          </p:cNvSpPr>
          <p:nvPr/>
        </p:nvSpPr>
        <p:spPr>
          <a:xfrm>
            <a:off x="175470" y="28249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rgbClr val="FFFFCC"/>
                </a:solidFill>
              </a:rPr>
              <a:t>APRENDIZADOS</a:t>
            </a:r>
          </a:p>
        </p:txBody>
      </p:sp>
    </p:spTree>
    <p:extLst>
      <p:ext uri="{BB962C8B-B14F-4D97-AF65-F5344CB8AC3E}">
        <p14:creationId xmlns:p14="http://schemas.microsoft.com/office/powerpoint/2010/main" val="25816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7D10-206E-ECF8-E6A2-370511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48" y="750229"/>
            <a:ext cx="8825658" cy="3157757"/>
          </a:xfrm>
        </p:spPr>
        <p:txBody>
          <a:bodyPr/>
          <a:lstStyle/>
          <a:p>
            <a:pPr algn="ctr"/>
            <a:r>
              <a:rPr lang="pt-BR" b="1" dirty="0" err="1"/>
              <a:t>CoinControl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F8E569-89BC-6AB6-571B-DB6057C7DA46}"/>
              </a:ext>
            </a:extLst>
          </p:cNvPr>
          <p:cNvSpPr txBox="1">
            <a:spLocks/>
          </p:cNvSpPr>
          <p:nvPr/>
        </p:nvSpPr>
        <p:spPr>
          <a:xfrm>
            <a:off x="195943" y="2787413"/>
            <a:ext cx="11859208" cy="3157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dirty="0">
                <a:solidFill>
                  <a:srgbClr val="99FFCC"/>
                </a:solidFill>
              </a:rPr>
              <a:t>Esperamos atender às expectativas dos usuários do nosso site.​</a:t>
            </a:r>
          </a:p>
          <a:p>
            <a:pPr algn="ctr"/>
            <a:r>
              <a:rPr lang="pt-BR" sz="5000" b="1" dirty="0">
                <a:solidFill>
                  <a:srgbClr val="99FFCC"/>
                </a:solidFill>
              </a:rPr>
              <a:t>​</a:t>
            </a:r>
          </a:p>
          <a:p>
            <a:pPr algn="ctr"/>
            <a:r>
              <a:rPr lang="pt-BR" sz="5000" b="1" dirty="0">
                <a:solidFill>
                  <a:srgbClr val="99FFCC"/>
                </a:solidFill>
              </a:rPr>
              <a:t>Obrigado!​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9EE546A4-AA5C-11EE-3A24-30C00DEF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359742" cy="26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383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Century Gothic</vt:lpstr>
      <vt:lpstr>Wingdings</vt:lpstr>
      <vt:lpstr>Wingdings 3</vt:lpstr>
      <vt:lpstr>Íon</vt:lpstr>
      <vt:lpstr>CoinControl  </vt:lpstr>
      <vt:lpstr>INTRODUÇÃO</vt:lpstr>
      <vt:lpstr>PROBLEMA</vt:lpstr>
      <vt:lpstr>OBJETIVOS</vt:lpstr>
      <vt:lpstr>PÚBLICO-ALVO DA APLICAÇÃO</vt:lpstr>
      <vt:lpstr>SOLUÇÃO</vt:lpstr>
      <vt:lpstr>TESTES</vt:lpstr>
      <vt:lpstr>CoinControl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Christiane Curi</dc:creator>
  <cp:lastModifiedBy>Matheus Sousa</cp:lastModifiedBy>
  <cp:revision>4</cp:revision>
  <dcterms:created xsi:type="dcterms:W3CDTF">2023-11-20T18:24:03Z</dcterms:created>
  <dcterms:modified xsi:type="dcterms:W3CDTF">2023-12-05T02:52:01Z</dcterms:modified>
</cp:coreProperties>
</file>