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  <p:embeddedFont>
      <p:font typeface="Lexend Black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347F44-2735-46EC-A606-D449E8513771}">
  <a:tblStyle styleId="{CD347F44-2735-46EC-A606-D449E8513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22" Type="http://schemas.openxmlformats.org/officeDocument/2006/relationships/font" Target="fonts/LexendBlack-bold.fntdata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Light-bold.fntdata"/><Relationship Id="rId6" Type="http://schemas.openxmlformats.org/officeDocument/2006/relationships/slide" Target="slides/slide1.xml"/><Relationship Id="rId18" Type="http://schemas.openxmlformats.org/officeDocument/2006/relationships/font" Target="fonts/Lexen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b02c7b4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b02c7b4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02c7b4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02c7b4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a6005d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a6005d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fdab1ea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fdab1ea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dab1ea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fdab1ea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b02c7b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b02c7b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fdab1ea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fdab1ea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cd9b3be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cd9b3b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ad2ea17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ad2ea17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dab1eae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dab1ea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d2ea17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d2ea17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59500" y="695611"/>
            <a:ext cx="818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Requisitos Não Funcionais</a:t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/ESPECIFICAÇÃO DO PROJETO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833350" y="13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{CD347F44-2735-46EC-A606-D449E8513771}</a:tableStyleId>
              </a:tblPr>
              <a:tblGrid>
                <a:gridCol w="664825"/>
                <a:gridCol w="6574175"/>
              </a:tblGrid>
              <a:tr h="56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Descrição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</a:tr>
              <a:tr h="618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RNF-01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site deve ser publicado em um ambiente acessível publicamente na Internet (Repl.it, GitHub Pages, Heroku, Vercel).	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RNF-02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site deve ser compatível e capaz de rodar nos principais navegadores do mercado (Google Chrome, Firefox, Microsoft Edge) com alterações mínimas.	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RNF-03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site deve cumprir com a Lei Geral de Proteção de Dados (LGPD).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RNF-04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site deve ser responsivo e deve haver otimização de imagens.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RNF-05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site deve atender aos principais critérios de acessibilidade visual.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259500" y="695611"/>
            <a:ext cx="818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Restrições</a:t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/ESPECIFICAÇÃO DO PROJETO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847200" y="13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{CD347F44-2735-46EC-A606-D449E8513771}</a:tableStyleId>
              </a:tblPr>
              <a:tblGrid>
                <a:gridCol w="693400"/>
                <a:gridCol w="6602750"/>
              </a:tblGrid>
              <a:tr h="63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Descrição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RE-01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projeto deverá ser entregue no final do semestre letivo.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RE-02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Não é permitido à equipe terceirizar o desenvolvimento do trabalho.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RE-03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Deve-se utilizar uma navegação clara, com as tags html apropriadas, para que os usuários que usam leitores de tela possam navegar com mais precisão, a fim de cumprir o que foi definido na RNF-05.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RE-04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 design do site deve seguir as diretrizes e requisitos estabelecidos, como o uso de cores específicas, logotipos e estilo de fonte.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84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6628650" y="-4875"/>
            <a:ext cx="2516400" cy="52497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-602907" y="1859057"/>
            <a:ext cx="6795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rgbClr val="2C2E3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52225" y="2242680"/>
            <a:ext cx="432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THANK YOU!</a:t>
            </a:r>
            <a:endParaRPr b="1" sz="3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-785780" y="-274550"/>
            <a:ext cx="107361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0">
                <a:solidFill>
                  <a:srgbClr val="2C2E30"/>
                </a:solidFill>
                <a:latin typeface="Lexend Black"/>
                <a:ea typeface="Lexend Black"/>
                <a:cs typeface="Lexend Black"/>
                <a:sym typeface="Lexend Black"/>
              </a:rPr>
              <a:t>THANK</a:t>
            </a:r>
            <a:endParaRPr sz="18000">
              <a:solidFill>
                <a:srgbClr val="2C2E30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0">
                <a:solidFill>
                  <a:srgbClr val="2C2E30"/>
                </a:solidFill>
                <a:latin typeface="Lexend Black"/>
                <a:ea typeface="Lexend Black"/>
                <a:cs typeface="Lexend Black"/>
                <a:sym typeface="Lexend Black"/>
              </a:rPr>
              <a:t>YOU</a:t>
            </a:r>
            <a:endParaRPr sz="18000">
              <a:solidFill>
                <a:srgbClr val="2C2E3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1300" y="-4875"/>
            <a:ext cx="6877800" cy="5249700"/>
          </a:xfrm>
          <a:prstGeom prst="rect">
            <a:avLst/>
          </a:prstGeom>
          <a:solidFill>
            <a:srgbClr val="4548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628650" y="-4875"/>
            <a:ext cx="2516400" cy="52497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-602907" y="1630457"/>
            <a:ext cx="6795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0">
                <a:solidFill>
                  <a:srgbClr val="2C2E30"/>
                </a:solidFill>
                <a:latin typeface="Lexend Black"/>
                <a:ea typeface="Lexend Black"/>
                <a:cs typeface="Lexend Black"/>
                <a:sym typeface="Lexend Black"/>
              </a:rPr>
              <a:t>01</a:t>
            </a:r>
            <a:endParaRPr sz="30000">
              <a:solidFill>
                <a:srgbClr val="2C2E3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40800" y="1312725"/>
            <a:ext cx="4329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PROBLEMA</a:t>
            </a:r>
            <a:endParaRPr b="1" sz="5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58825" y="856300"/>
            <a:ext cx="802200" cy="1299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6E0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0272" l="0" r="0" t="10280"/>
          <a:stretch/>
        </p:blipFill>
        <p:spPr>
          <a:xfrm>
            <a:off x="5006750" y="856300"/>
            <a:ext cx="3225126" cy="384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84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59500" y="588950"/>
            <a:ext cx="8185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Introdução </a:t>
            </a:r>
            <a:endParaRPr b="1" i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Desenvolver estratégias eficazes para liquidar dívidas;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Estabelecer metas de consumo realistas;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Planejar aquisições a curto, médio e longo prazo;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Realizar investimentos lucrativos.</a:t>
            </a: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Surge como uma solução prática e estratégica, uma </a:t>
            </a: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plataforma que auxilia na gestão financeira</a:t>
            </a: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de maneira simples e eficaz.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C99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/PROBLEMA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84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59500" y="588950"/>
            <a:ext cx="81858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Problema</a:t>
            </a:r>
            <a:r>
              <a:rPr b="1" lang="pt-BR"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i="1"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Segundo uma pesquisa realizada pela Leve, fintech de educação brasileira, mais da metade dos brasileiros não conseguem se planejar financeiramente para o futuro, sendo um dos principais motivos a ausência de conhecimento sobre finanças. </a:t>
            </a: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 acordo com o estudo, 52% dos entrevistados não possuem ou não sabem como montar um planejamento financeiro para os próximos anos. </a:t>
            </a: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i="1" lang="pt-BR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“O preço de você viver o hoje com mais intensidade é deixar de ter um conforto um pouco melhor no amanhã e até abrindo mão de objetivos mais importantes.”</a:t>
            </a:r>
            <a:br>
              <a:rPr i="1" lang="pt-BR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i="1" lang="pt-BR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                          — </a:t>
            </a:r>
            <a:r>
              <a:rPr i="1" lang="pt-BR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Valter Police, planejador fiduciário da Fiduc e head da Academia Fiduc</a:t>
            </a:r>
            <a:endParaRPr i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C99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/PROBLEMA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1300" y="-99250"/>
            <a:ext cx="6877800" cy="524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628650" y="-99250"/>
            <a:ext cx="2516400" cy="52497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-602907" y="1630457"/>
            <a:ext cx="6795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0">
                <a:solidFill>
                  <a:srgbClr val="E6E3E8"/>
                </a:solidFill>
                <a:latin typeface="Lexend Black"/>
                <a:ea typeface="Lexend Black"/>
                <a:cs typeface="Lexend Black"/>
                <a:sym typeface="Lexend Black"/>
              </a:rPr>
              <a:t>02</a:t>
            </a:r>
            <a:endParaRPr sz="30000">
              <a:solidFill>
                <a:srgbClr val="E6E3E8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40800" y="1312725"/>
            <a:ext cx="4329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SOLUÇÃO</a:t>
            </a:r>
            <a:endParaRPr b="1" sz="55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58825" y="856300"/>
            <a:ext cx="802200" cy="1299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6E0F"/>
              </a:highlight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22042" r="22042" t="0"/>
          <a:stretch/>
        </p:blipFill>
        <p:spPr>
          <a:xfrm>
            <a:off x="5006750" y="856300"/>
            <a:ext cx="3225129" cy="384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59500" y="588949"/>
            <a:ext cx="8185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Objetivos</a:t>
            </a:r>
            <a:endParaRPr b="1" i="1" sz="20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1400"/>
              <a:buFont typeface="Lexend"/>
              <a:buChar char="○"/>
            </a:pPr>
            <a:r>
              <a:rPr lang="pt-BR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Criar um sistema que permita que os usuários registrem e categorizem suas despesas de maneira fácil e rápida, sendo capazes de classificar as despesas em categorias e compará-las com as receitas.</a:t>
            </a:r>
            <a:endParaRPr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Justificativa</a:t>
            </a:r>
            <a:endParaRPr b="1" i="1" sz="20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1400"/>
              <a:buFont typeface="Lexend"/>
              <a:buChar char="○"/>
            </a:pPr>
            <a:r>
              <a:rPr lang="pt-BR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Possibilitar que os usuários possam gerir sua renda, controlar e registrar suas despesas;</a:t>
            </a:r>
            <a:endParaRPr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1400"/>
              <a:buFont typeface="Lexend"/>
              <a:buChar char="○"/>
            </a:pPr>
            <a:r>
              <a:rPr lang="pt-BR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Conscientizar as pessoas sobre educação financeira.</a:t>
            </a:r>
            <a:endParaRPr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Público Alvo</a:t>
            </a:r>
            <a:endParaRPr b="1" i="1" sz="20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1400"/>
              <a:buFont typeface="Lexend"/>
              <a:buChar char="○"/>
            </a:pPr>
            <a:r>
              <a:rPr lang="pt-BR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Pessoas entre 21 a 45 anos que se sentem prejudicadas financeiramente por não terem uma gestão financeira pessoal e queiram mudar esse cenário.</a:t>
            </a:r>
            <a:endParaRPr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○"/>
            </a:pPr>
            <a:r>
              <a:rPr lang="pt-B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texto</a:t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C997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/SOLUÇÃO PROPOSTA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69" r="79" t="0"/>
          <a:stretch/>
        </p:blipFill>
        <p:spPr>
          <a:xfrm>
            <a:off x="1492225" y="583238"/>
            <a:ext cx="6159555" cy="412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/SOLUÇÃO PROPOSTA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59500" y="695611"/>
            <a:ext cx="818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Requisitos Funcionais</a:t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/ESPECIFICAÇÃO DO PROJETO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847200" y="13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{CD347F44-2735-46EC-A606-D449E8513771}</a:tableStyleId>
              </a:tblPr>
              <a:tblGrid>
                <a:gridCol w="693400"/>
                <a:gridCol w="6602750"/>
              </a:tblGrid>
              <a:tr h="63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Descrição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RF-01</a:t>
                      </a:r>
                      <a:endParaRPr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se cadastre.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RF-02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gerencie sua conta.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RF-03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gerencie transações de entrada e saída.</a:t>
                      </a:r>
                      <a:endParaRPr sz="1100">
                        <a:solidFill>
                          <a:srgbClr val="198754"/>
                        </a:solidFill>
                        <a:highlight>
                          <a:srgbClr val="FF0000"/>
                        </a:highlight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RF-04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gerencie categorias para transações de entrada e saída.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59500" y="695611"/>
            <a:ext cx="818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84C"/>
              </a:buClr>
              <a:buSzPts val="2000"/>
              <a:buFont typeface="Lexend"/>
              <a:buChar char="●"/>
            </a:pPr>
            <a:r>
              <a:rPr b="1" lang="pt-BR" sz="2000">
                <a:solidFill>
                  <a:srgbClr val="45484C"/>
                </a:solidFill>
                <a:latin typeface="Lexend"/>
                <a:ea typeface="Lexend"/>
                <a:cs typeface="Lexend"/>
                <a:sym typeface="Lexend"/>
              </a:rPr>
              <a:t>Requisitos Funcionais</a:t>
            </a:r>
            <a:endParaRPr sz="1600">
              <a:solidFill>
                <a:srgbClr val="45484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-1275" y="4961675"/>
            <a:ext cx="9144000" cy="181800"/>
          </a:xfrm>
          <a:prstGeom prst="rect">
            <a:avLst/>
          </a:prstGeom>
          <a:solidFill>
            <a:srgbClr val="20C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59500" y="188750"/>
            <a:ext cx="4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exend Light"/>
                <a:ea typeface="Lexend Light"/>
                <a:cs typeface="Lexend Light"/>
                <a:sym typeface="Lexend Light"/>
              </a:rPr>
              <a:t>/ESPECIFICAÇÃO DO PROJETO</a:t>
            </a:r>
            <a:endParaRPr sz="100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847200" y="13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{CD347F44-2735-46EC-A606-D449E8513771}</a:tableStyleId>
              </a:tblPr>
              <a:tblGrid>
                <a:gridCol w="693400"/>
                <a:gridCol w="6602750"/>
              </a:tblGrid>
              <a:tr h="63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Descrição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87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C997"/>
                    </a:solidFill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RF-05</a:t>
                      </a:r>
                      <a:endParaRPr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defina metas e orçamentos para transações de entrada e saída, respectivamente.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RF-06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visualize a lista de transações cadastradas.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RF-07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visualize o cálculo das entradas, saídas e o total.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RF-08</a:t>
                      </a:r>
                      <a:endParaRPr>
                        <a:solidFill>
                          <a:srgbClr val="19875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9875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Permitir que o usuário filtre todas as transações realizadas durante um determinado mês, por categoria.</a:t>
                      </a:r>
                      <a:endParaRPr sz="1100">
                        <a:solidFill>
                          <a:srgbClr val="19875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