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3" r:id="rId11"/>
    <p:sldId id="274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3FE-7AA2-4903-ABE1-A1E9ABBF2D12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DA82-7945-4255-BA1C-51810032F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28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3FE-7AA2-4903-ABE1-A1E9ABBF2D12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DA82-7945-4255-BA1C-51810032F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97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3FE-7AA2-4903-ABE1-A1E9ABBF2D12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DA82-7945-4255-BA1C-51810032F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9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3FE-7AA2-4903-ABE1-A1E9ABBF2D12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DA82-7945-4255-BA1C-51810032F56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9171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3FE-7AA2-4903-ABE1-A1E9ABBF2D12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DA82-7945-4255-BA1C-51810032F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045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3FE-7AA2-4903-ABE1-A1E9ABBF2D12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DA82-7945-4255-BA1C-51810032F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525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3FE-7AA2-4903-ABE1-A1E9ABBF2D12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DA82-7945-4255-BA1C-51810032F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06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3FE-7AA2-4903-ABE1-A1E9ABBF2D12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DA82-7945-4255-BA1C-51810032F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849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3FE-7AA2-4903-ABE1-A1E9ABBF2D12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DA82-7945-4255-BA1C-51810032F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84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3FE-7AA2-4903-ABE1-A1E9ABBF2D12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DA82-7945-4255-BA1C-51810032F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05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3FE-7AA2-4903-ABE1-A1E9ABBF2D12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DA82-7945-4255-BA1C-51810032F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67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3FE-7AA2-4903-ABE1-A1E9ABBF2D12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DA82-7945-4255-BA1C-51810032F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17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3FE-7AA2-4903-ABE1-A1E9ABBF2D12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DA82-7945-4255-BA1C-51810032F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50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3FE-7AA2-4903-ABE1-A1E9ABBF2D12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DA82-7945-4255-BA1C-51810032F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91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3FE-7AA2-4903-ABE1-A1E9ABBF2D12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DA82-7945-4255-BA1C-51810032F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51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3FE-7AA2-4903-ABE1-A1E9ABBF2D12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DA82-7945-4255-BA1C-51810032F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81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3FE-7AA2-4903-ABE1-A1E9ABBF2D12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DA82-7945-4255-BA1C-51810032F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AFEB3FE-7AA2-4903-ABE1-A1E9ABBF2D12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91DDA82-7945-4255-BA1C-51810032F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498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EB9E4-15E3-C457-2CED-5D54F3D9E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761565"/>
            <a:ext cx="9440034" cy="1178072"/>
          </a:xfrm>
        </p:spPr>
        <p:txBody>
          <a:bodyPr>
            <a:normAutofit/>
          </a:bodyPr>
          <a:lstStyle/>
          <a:p>
            <a:r>
              <a:rPr lang="pt-BR" sz="6000" dirty="0"/>
              <a:t>Projeto</a:t>
            </a:r>
            <a:r>
              <a:rPr lang="pt-BR" dirty="0"/>
              <a:t> Gerenciar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E0AEA7-1691-F72B-96BB-EA73361DD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996" y="2247181"/>
            <a:ext cx="9440034" cy="3849254"/>
          </a:xfrm>
        </p:spPr>
        <p:txBody>
          <a:bodyPr>
            <a:normAutofit/>
          </a:bodyPr>
          <a:lstStyle/>
          <a:p>
            <a:r>
              <a:rPr lang="pt-BR" sz="2800" dirty="0"/>
              <a:t>Analise e Desenvolvimento de Sistemas</a:t>
            </a:r>
          </a:p>
          <a:p>
            <a:endParaRPr lang="pt-BR" dirty="0"/>
          </a:p>
          <a:p>
            <a:pPr algn="l"/>
            <a:r>
              <a:rPr lang="pt-BR" dirty="0"/>
              <a:t>Projeto: Desenvolvimento de uma Aplicação Distribuída</a:t>
            </a:r>
          </a:p>
          <a:p>
            <a:pPr algn="l"/>
            <a:endParaRPr lang="pt-BR" dirty="0"/>
          </a:p>
          <a:p>
            <a:pPr algn="l"/>
            <a:r>
              <a:rPr lang="pt-BR" sz="1600" dirty="0"/>
              <a:t>4º SEMESTRE</a:t>
            </a:r>
          </a:p>
          <a:p>
            <a:endParaRPr lang="pt-BR" dirty="0"/>
          </a:p>
          <a:p>
            <a:pPr algn="l"/>
            <a:r>
              <a:rPr lang="pt-BR" dirty="0"/>
              <a:t>Orientador</a:t>
            </a:r>
          </a:p>
          <a:p>
            <a:pPr algn="l"/>
            <a:r>
              <a:rPr lang="pt-BR" sz="1600" dirty="0"/>
              <a:t>Leonardo Vilela Cardoso</a:t>
            </a:r>
          </a:p>
        </p:txBody>
      </p:sp>
    </p:spTree>
    <p:extLst>
      <p:ext uri="{BB962C8B-B14F-4D97-AF65-F5344CB8AC3E}">
        <p14:creationId xmlns:p14="http://schemas.microsoft.com/office/powerpoint/2010/main" val="310808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6822D-CCC4-776A-FC3A-697A0456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Principal Mobile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A93822-945B-7F82-541D-F49AC257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24" y="1764777"/>
            <a:ext cx="4794278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BR" sz="2400" dirty="0"/>
              <a:t>Na tela principal mobile temos: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Acesso ao menu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Acesso ao calendário para troca dos meses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Cards com informações gerenciais do mês escolhido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</p:txBody>
      </p:sp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54B9AAB-EFF1-1090-8CB2-B63454C6A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23" y="2079652"/>
            <a:ext cx="2046316" cy="4320000"/>
          </a:xfrm>
          <a:prstGeom prst="rect">
            <a:avLst/>
          </a:prstGeom>
        </p:spPr>
      </p:pic>
      <p:pic>
        <p:nvPicPr>
          <p:cNvPr id="10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80A978D-5D36-8B4B-7B88-2AA594E7F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0" y="2079652"/>
            <a:ext cx="204631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7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6822D-CCC4-776A-FC3A-697A0456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Principal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A93822-945B-7F82-541D-F49AC257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24" y="1764777"/>
            <a:ext cx="4794278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BR" sz="2400" dirty="0"/>
              <a:t>Na tela principal web temos: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Acesso ao menu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Acesso ao calendário para troca dos meses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Gráficos com informações gerenciais do mês escolhido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B02332-C10C-B031-7136-826D05EB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2353034"/>
            <a:ext cx="4488873" cy="23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3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C6918-B3B8-18AA-6116-5D7A680A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Recursos Humanos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718524-CEF9-4AF9-F626-5D34B893A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8" y="1834814"/>
            <a:ext cx="3934690" cy="34614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BR" sz="2400" dirty="0"/>
              <a:t>No RH temos: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Dados dos funcionários cadastrados no mês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Acesso ao calendário para troca dos meses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Botões de Editar, Excluir e Adicionar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D36B6D-2C25-2511-F349-F0DD698B1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854" y="2269525"/>
            <a:ext cx="4881600" cy="2592000"/>
          </a:xfrm>
          <a:prstGeom prst="rect">
            <a:avLst/>
          </a:prstGeom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EB68FD3-AB5E-FFFC-FA4A-C3BBC3F55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95" y="1902690"/>
            <a:ext cx="204631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8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C6918-B3B8-18AA-6116-5D7A680A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Despesas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718524-CEF9-4AF9-F626-5D34B893A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22" y="1799889"/>
            <a:ext cx="4167251" cy="34614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BR" sz="2400" dirty="0"/>
              <a:t>Na despesas temos: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Dados das despesas cadastradas no mês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Acesso ao calendário para troca dos meses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Botões de Editar, Excluir e Adicionar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C9C2F1-B84A-6F70-14ED-534A1D59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996" y="2234600"/>
            <a:ext cx="4881600" cy="2592000"/>
          </a:xfrm>
          <a:prstGeom prst="rect">
            <a:avLst/>
          </a:prstGeom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1EE3163-AB27-B745-0B5B-09BD5645D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76" y="1799889"/>
            <a:ext cx="204631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4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C6918-B3B8-18AA-6116-5D7A680A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Estoque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718524-CEF9-4AF9-F626-5D34B893A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1" y="1836834"/>
            <a:ext cx="4036896" cy="34614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BR" sz="2400" dirty="0"/>
              <a:t>No estoque temos: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Dados das despesas cadastradas no mês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Acesso ao calendário para troca dos meses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Botões de Editar, Excluir e Adicionar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EE6AAD4-BFCF-706A-80AE-729B2E41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385" y="2271545"/>
            <a:ext cx="4881600" cy="2592000"/>
          </a:xfrm>
          <a:prstGeom prst="rect">
            <a:avLst/>
          </a:prstGeom>
        </p:spPr>
      </p:pic>
      <p:pic>
        <p:nvPicPr>
          <p:cNvPr id="10" name="Imagem 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9C33F24-42C6-5F93-44A7-C871B4BE2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283" y="1836834"/>
            <a:ext cx="204631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4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C6918-B3B8-18AA-6116-5D7A680A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do Faturamento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718524-CEF9-4AF9-F626-5D34B893A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807813"/>
            <a:ext cx="3731491" cy="34614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BR" sz="2400" dirty="0"/>
              <a:t>No faturamento temos: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Dados das despesas cadastradas no mês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Acesso ao calendário para troca dos meses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Botões de Editar, Excluir e Adicionar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EEEEF2-8E67-8570-BE38-D8573207A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291" y="2242524"/>
            <a:ext cx="4881600" cy="2592000"/>
          </a:xfrm>
          <a:prstGeom prst="rect">
            <a:avLst/>
          </a:prstGeom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3928BF5-43F1-2670-AC8B-C3A6B888A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15" y="1807813"/>
            <a:ext cx="204631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5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C6918-B3B8-18AA-6116-5D7A680A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Suporte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718524-CEF9-4AF9-F626-5D34B893A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1" y="1816528"/>
            <a:ext cx="4415587" cy="34614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BR" sz="2400" dirty="0"/>
              <a:t>No suporte temos: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E-mail para contato com o suporte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9EC4E1-133F-28BC-4A8C-3A32BDE1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840" y="2519695"/>
            <a:ext cx="4881600" cy="2592000"/>
          </a:xfrm>
          <a:prstGeom prst="rect">
            <a:avLst/>
          </a:prstGeom>
        </p:spPr>
      </p:pic>
      <p:pic>
        <p:nvPicPr>
          <p:cNvPr id="8" name="Imagem 7" descr="Uma imagem contendo Forma&#10;&#10;Descrição gerada automaticamente">
            <a:extLst>
              <a:ext uri="{FF2B5EF4-FFF2-40B4-BE49-F238E27FC236}">
                <a16:creationId xmlns:a16="http://schemas.microsoft.com/office/drawing/2014/main" id="{EE90125D-D82F-1E9F-5A47-4556BE0E8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18" y="1816528"/>
            <a:ext cx="204631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1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EB9E4-15E3-C457-2CED-5D54F3D9E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761565"/>
            <a:ext cx="9440034" cy="1178072"/>
          </a:xfrm>
        </p:spPr>
        <p:txBody>
          <a:bodyPr>
            <a:normAutofit/>
          </a:bodyPr>
          <a:lstStyle/>
          <a:p>
            <a:r>
              <a:rPr lang="pt-BR" sz="6000" dirty="0"/>
              <a:t>Projeto</a:t>
            </a:r>
            <a:r>
              <a:rPr lang="pt-BR" dirty="0"/>
              <a:t> Gerenciar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E0AEA7-1691-F72B-96BB-EA73361DD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9051" y="3200400"/>
            <a:ext cx="4041116" cy="3186336"/>
          </a:xfrm>
        </p:spPr>
        <p:txBody>
          <a:bodyPr>
            <a:normAutofit fontScale="85000" lnSpcReduction="10000"/>
          </a:bodyPr>
          <a:lstStyle/>
          <a:p>
            <a:r>
              <a:rPr lang="pt-BR" sz="2600" dirty="0"/>
              <a:t>Integrantes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600" b="0" i="0" dirty="0">
                <a:solidFill>
                  <a:srgbClr val="E6EDF3"/>
                </a:solidFill>
                <a:effectLst/>
                <a:latin typeface="-apple-system"/>
              </a:rPr>
              <a:t> Alex Vinicius Dutra </a:t>
            </a:r>
            <a:r>
              <a:rPr lang="pt-BR" sz="2600" b="0" i="0" dirty="0" err="1">
                <a:solidFill>
                  <a:srgbClr val="E6EDF3"/>
                </a:solidFill>
                <a:effectLst/>
                <a:latin typeface="-apple-system"/>
              </a:rPr>
              <a:t>Berton</a:t>
            </a:r>
            <a:endParaRPr lang="pt-BR" sz="2600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600" b="0" i="0" dirty="0">
                <a:solidFill>
                  <a:srgbClr val="E6EDF3"/>
                </a:solidFill>
                <a:effectLst/>
                <a:latin typeface="-apple-system"/>
              </a:rPr>
              <a:t> Eduardo Ramos da Silva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600" b="0" i="0" dirty="0">
                <a:solidFill>
                  <a:srgbClr val="E6EDF3"/>
                </a:solidFill>
                <a:effectLst/>
                <a:latin typeface="-apple-system"/>
              </a:rPr>
              <a:t> Erick Machado Reis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600" b="0" i="0" dirty="0">
                <a:solidFill>
                  <a:srgbClr val="E6EDF3"/>
                </a:solidFill>
                <a:effectLst/>
                <a:latin typeface="-apple-system"/>
              </a:rPr>
              <a:t> Fernando Maia Torres Alves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600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pt-BR" sz="2600" b="0" i="0" dirty="0" err="1">
                <a:solidFill>
                  <a:srgbClr val="E6EDF3"/>
                </a:solidFill>
                <a:effectLst/>
                <a:latin typeface="-apple-system"/>
              </a:rPr>
              <a:t>Jhody</a:t>
            </a:r>
            <a:r>
              <a:rPr lang="pt-BR" sz="2600" b="0" i="0" dirty="0">
                <a:solidFill>
                  <a:srgbClr val="E6EDF3"/>
                </a:solidFill>
                <a:effectLst/>
                <a:latin typeface="-apple-system"/>
              </a:rPr>
              <a:t> Mike </a:t>
            </a:r>
            <a:r>
              <a:rPr lang="pt-BR" sz="2600" b="0" i="0" dirty="0" err="1">
                <a:solidFill>
                  <a:srgbClr val="E6EDF3"/>
                </a:solidFill>
                <a:effectLst/>
                <a:latin typeface="-apple-system"/>
              </a:rPr>
              <a:t>Possidonio</a:t>
            </a:r>
            <a:r>
              <a:rPr lang="pt-BR" sz="2600" b="0" i="0" dirty="0">
                <a:solidFill>
                  <a:srgbClr val="E6EDF3"/>
                </a:solidFill>
                <a:effectLst/>
                <a:latin typeface="-apple-system"/>
              </a:rPr>
              <a:t> Da Silva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600" b="0" i="0" dirty="0">
                <a:solidFill>
                  <a:srgbClr val="E6EDF3"/>
                </a:solidFill>
                <a:effectLst/>
                <a:latin typeface="-apple-system"/>
              </a:rPr>
              <a:t> Leticia Isabela Teodoro Campos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49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AB0D3-8593-BDF5-C41C-E6F80635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Projeto</a:t>
            </a:r>
            <a:r>
              <a:rPr lang="pt-BR" dirty="0"/>
              <a:t> Gerenciar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0C932E-5ED6-438A-3A86-3529C63E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42472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pt-BR" b="1" dirty="0"/>
              <a:t>Introdução</a:t>
            </a:r>
          </a:p>
          <a:p>
            <a:pPr marL="36900" indent="0">
              <a:buNone/>
            </a:pPr>
            <a:endParaRPr lang="pt-BR" b="1" dirty="0"/>
          </a:p>
          <a:p>
            <a:pPr marL="36900" indent="0" algn="l">
              <a:buNone/>
            </a:pPr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Com o sonho de se tornar uma pessoa bom sucedida, empresas são abertas para que os seus donos possam ter uma qualidade de vida melhor do que se tivessem um emprego normal.</a:t>
            </a:r>
          </a:p>
          <a:p>
            <a:pPr marL="36900" indent="0" algn="l">
              <a:buNone/>
            </a:pPr>
            <a:r>
              <a:rPr lang="pt-BR" dirty="0">
                <a:solidFill>
                  <a:srgbClr val="E6EDF3"/>
                </a:solidFill>
                <a:effectLst/>
                <a:latin typeface="-apple-system"/>
              </a:rPr>
              <a:t>Mas o sonho acaba quando o empreendimento não dá certo e o seu fechamento é a única saída. O motivo desses empreendimentos fecharem as suas portas são diversos, como má localização, saturação  de mercado, má gestão administrativa e/ou financeira entre outros fatores.</a:t>
            </a:r>
          </a:p>
          <a:p>
            <a:pPr marL="36900" indent="0" algn="l">
              <a:buNone/>
            </a:pPr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Alguns desses fatores poderiam ser evitados quando é feito uma melhor análise administrativa antes de abrir as portas da loja, outros fatores, com um melhor acompanhamento financeiro do dia a dia da empresa.</a:t>
            </a:r>
          </a:p>
          <a:p>
            <a:pPr marL="36900" indent="0" algn="l">
              <a:buNone/>
            </a:pPr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É nesse contesto financeiro que surge a necessidade de um projeto que ofereça uma visualização financeira/contábil ágil e simples para que o empreendedor, que está na sua faze inicial possa verificar com agilidade como a sua empresa está se saindo financeiramente.</a:t>
            </a:r>
          </a:p>
          <a:p>
            <a:pPr marL="36900" indent="0" algn="l">
              <a:buNone/>
            </a:pPr>
            <a:endParaRPr lang="pt-B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marL="36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38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AB0D3-8593-BDF5-C41C-E6F80635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Projeto</a:t>
            </a:r>
            <a:r>
              <a:rPr lang="pt-BR" dirty="0"/>
              <a:t> Gerenciar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0C932E-5ED6-438A-3A86-3529C63E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42472"/>
          </a:xfrm>
        </p:spPr>
        <p:txBody>
          <a:bodyPr>
            <a:normAutofit/>
          </a:bodyPr>
          <a:lstStyle/>
          <a:p>
            <a:pPr marL="36900" indent="0" algn="l">
              <a:buNone/>
            </a:pPr>
            <a:r>
              <a:rPr lang="pt-BR" b="1" i="0" dirty="0">
                <a:solidFill>
                  <a:srgbClr val="E6EDF3"/>
                </a:solidFill>
                <a:effectLst/>
                <a:latin typeface="-apple-system"/>
              </a:rPr>
              <a:t>Problema</a:t>
            </a:r>
          </a:p>
          <a:p>
            <a:pPr marL="36900" indent="0" algn="just">
              <a:buNone/>
            </a:pPr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Empresas que estão na fase inicial onde não há recursos para a contratação de uma equipe contábil para ficar à disposição e/ou para os administradores que ainda não estão totalmente preparados para gerenciar financeiramente o seu negócio necessitam de uma ferramenta para que os auxiliem de forma prática e rápida a verificar como está a sua empresa financeiramente.</a:t>
            </a:r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 algn="l">
              <a:buNone/>
            </a:pPr>
            <a:r>
              <a:rPr lang="pt-BR" b="1" i="0" dirty="0">
                <a:solidFill>
                  <a:srgbClr val="E6EDF3"/>
                </a:solidFill>
                <a:effectLst/>
                <a:latin typeface="-apple-system"/>
              </a:rPr>
              <a:t>Objetivos</a:t>
            </a:r>
          </a:p>
          <a:p>
            <a:pPr marL="36900" indent="0" algn="just">
              <a:buNone/>
            </a:pPr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Desenvolver um software acessível para auxiliar a empresa a gerenciar a parte financeira de seu negócio, facilitando a tomada de decisões fundamentadas.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620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AB0D3-8593-BDF5-C41C-E6F80635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Projeto</a:t>
            </a:r>
            <a:r>
              <a:rPr lang="pt-BR" dirty="0"/>
              <a:t> Gerenciar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0C932E-5ED6-438A-3A86-3529C63E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42472"/>
          </a:xfrm>
        </p:spPr>
        <p:txBody>
          <a:bodyPr>
            <a:normAutofit/>
          </a:bodyPr>
          <a:lstStyle/>
          <a:p>
            <a:pPr marL="36900" indent="0" algn="l">
              <a:buNone/>
            </a:pPr>
            <a:r>
              <a:rPr lang="pt-BR" b="1" i="0" dirty="0">
                <a:solidFill>
                  <a:srgbClr val="E6EDF3"/>
                </a:solidFill>
                <a:effectLst/>
                <a:latin typeface="-apple-system"/>
              </a:rPr>
              <a:t>Justificativa</a:t>
            </a:r>
          </a:p>
          <a:p>
            <a:pPr marL="36900" indent="0" algn="just">
              <a:buNone/>
            </a:pPr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Esse projeto pretende fornecer à empresas que estão no seu início, ou sem muitos recursos, uma solução prática e acessível para a gestão financeira, suprindo a falta de recursos e conhecimentos contábeis. Ao alcançar esse objetivo, a ferramenta se tornará uma aliada fundamental no crescimento sustentável dessa empresa, capacitando os administradores a tomar decisões mais informadas e estratégicas.</a:t>
            </a:r>
            <a:endParaRPr lang="pt-BR" dirty="0"/>
          </a:p>
          <a:p>
            <a:pPr marL="36900" indent="0" algn="l">
              <a:buNone/>
            </a:pPr>
            <a:r>
              <a:rPr lang="pt-BR" b="1" i="0" dirty="0">
                <a:solidFill>
                  <a:srgbClr val="E6EDF3"/>
                </a:solidFill>
                <a:effectLst/>
                <a:latin typeface="-apple-system"/>
              </a:rPr>
              <a:t>Público-Alvo</a:t>
            </a:r>
          </a:p>
          <a:p>
            <a:pPr marL="36900" indent="0" algn="l">
              <a:buNone/>
            </a:pPr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O público-alvo da ferramenta são os administradores da empresa que enfrentam desafios financeiros decorrentes da falta de recursos para contratar uma equipe contábil dedicada ou da ausência de conhecimentos financeiros aprofundados.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38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EC938-428D-6F04-4641-5A2D045D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6A1202-EF9F-491A-F0F0-0E2519D0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1122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BR" sz="2400" dirty="0"/>
              <a:t>Alguns dos requisitos funcionais são: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A aplicação deve permitir o usuário acessar sua conta;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A aplicação deve permitir o usuário realizar alterações nos dados cadastrados/preenchidos;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A aplicação deve permitir o usuário o acesso aos dados fornecidos anteriormente;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A aplicação deve calcular o custo mensal dos empregados, levando em consideração todos os itens que estão descritos no seu cadastro;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A aplicação deve possuir uma área para cadastrar novos usuários e vendedores.</a:t>
            </a:r>
          </a:p>
          <a:p>
            <a:pPr marL="36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684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EC938-428D-6F04-4641-5A2D045D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6A1202-EF9F-491A-F0F0-0E2519D0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11226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pt-BR" sz="2400" dirty="0"/>
              <a:t>Alguns dos requisitos não funcionais são:</a:t>
            </a:r>
          </a:p>
          <a:p>
            <a:pPr marL="36900" indent="0">
              <a:buNone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rgbClr val="E6EDF3"/>
                </a:solidFill>
                <a:effectLst/>
                <a:latin typeface="-apple-system"/>
              </a:rPr>
              <a:t>A API deve ser acompanhada por uma documentação completa e atualizada que descreva todos os </a:t>
            </a:r>
            <a:r>
              <a:rPr lang="pt-BR" sz="2400" b="0" i="0" dirty="0" err="1">
                <a:solidFill>
                  <a:srgbClr val="E6EDF3"/>
                </a:solidFill>
                <a:effectLst/>
                <a:latin typeface="-apple-system"/>
              </a:rPr>
              <a:t>endpoints</a:t>
            </a:r>
            <a:r>
              <a:rPr lang="pt-BR" sz="2400" b="0" i="0" dirty="0">
                <a:solidFill>
                  <a:srgbClr val="E6EDF3"/>
                </a:solidFill>
                <a:effectLst/>
                <a:latin typeface="-apple-system"/>
              </a:rPr>
              <a:t>, parâmetros de solicitação, tipos de resposta e exemplos de uso;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rgbClr val="E6EDF3"/>
                </a:solidFill>
                <a:effectLst/>
                <a:latin typeface="-apple-system"/>
              </a:rPr>
              <a:t>A aplicação deve registrar eventos importantes, erros e atividades críticas para fins de auditoria, solução de problemas e segurança;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rgbClr val="E6EDF3"/>
                </a:solidFill>
                <a:effectLst/>
                <a:latin typeface="-apple-system"/>
              </a:rPr>
              <a:t>A API deve estar disponível para uso 24/7, com um tempo de atividade mínimo de 99,9% do tempo;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E6EDF3"/>
                </a:solidFill>
                <a:effectLst/>
                <a:latin typeface="-apple-system"/>
              </a:rPr>
              <a:t>A aplicação deve ser compatível com os principais navegadores web (Chrome, Firefox, Safari, Edge);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E6EDF3"/>
                </a:solidFill>
                <a:effectLst/>
                <a:latin typeface="-apple-system"/>
              </a:rPr>
              <a:t>A aplicação deve ter uma interface intuitiva e de fácil utilização.</a:t>
            </a:r>
          </a:p>
        </p:txBody>
      </p:sp>
    </p:spTree>
    <p:extLst>
      <p:ext uri="{BB962C8B-B14F-4D97-AF65-F5344CB8AC3E}">
        <p14:creationId xmlns:p14="http://schemas.microsoft.com/office/powerpoint/2010/main" val="39406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EC938-428D-6F04-4641-5A2D045D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6A1202-EF9F-491A-F0F0-0E2519D0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11226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pt-BR" sz="2400" dirty="0"/>
              <a:t>Algumas das restrições são:</a:t>
            </a:r>
          </a:p>
          <a:p>
            <a:pPr marL="36900" indent="0">
              <a:buNone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rgbClr val="E6EDF3"/>
                </a:solidFill>
                <a:effectLst/>
                <a:latin typeface="-apple-system"/>
              </a:rPr>
              <a:t>A equipe de desenvolvimento disponível para o projeto é limitada a um número específico de membros e não pode ser aumentada;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rgbClr val="E6EDF3"/>
                </a:solidFill>
                <a:effectLst/>
                <a:latin typeface="-apple-system"/>
              </a:rPr>
              <a:t>O projeto deve ser desenvolvido utilizando tecnologias específicas já em uso na organização, sem a introdução de novas tecnologias;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rgbClr val="E6EDF3"/>
                </a:solidFill>
                <a:effectLst/>
                <a:latin typeface="-apple-system"/>
              </a:rPr>
              <a:t>Deve ser seguido um conjunto rigoroso de políticas de segurança que impõe restrições sobre o armazenamento, acesso e proteção dos dados do projeto;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rgbClr val="E6EDF3"/>
                </a:solidFill>
                <a:effectLst/>
                <a:latin typeface="-apple-system"/>
              </a:rPr>
              <a:t>O projeto não pode ser desenvolvido por terceiros que não fazem parte da equipe de desenvolvedores;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rgbClr val="E6EDF3"/>
                </a:solidFill>
                <a:effectLst/>
                <a:latin typeface="-apple-system"/>
              </a:rPr>
              <a:t>As tecnologias ou software utilizados no projeto devem estar em conformidade com licenças específicas (por exemplo, licenças de código aberto) e não podem infringir direitos autorais ou licenças.</a:t>
            </a:r>
          </a:p>
        </p:txBody>
      </p:sp>
    </p:spTree>
    <p:extLst>
      <p:ext uri="{BB962C8B-B14F-4D97-AF65-F5344CB8AC3E}">
        <p14:creationId xmlns:p14="http://schemas.microsoft.com/office/powerpoint/2010/main" val="410530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C6918-B3B8-18AA-6116-5D7A680A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Login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718524-CEF9-4AF9-F626-5D34B893A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95" y="1936414"/>
            <a:ext cx="7411055" cy="34614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BR" sz="2400" dirty="0"/>
              <a:t>No login temos: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Campo para digitar o e-mail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Campo para senha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Botão de Entrar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B06254-D45D-ED21-3EC7-956009FAE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24" y="2512922"/>
            <a:ext cx="4881600" cy="2592000"/>
          </a:xfrm>
          <a:prstGeom prst="rect">
            <a:avLst/>
          </a:prstGeom>
        </p:spPr>
      </p:pic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D3D441E-87B7-8B3D-1A9F-5ABD434C7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24" y="1648922"/>
            <a:ext cx="204632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04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429</TotalTime>
  <Words>918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Calisto MT</vt:lpstr>
      <vt:lpstr>Wingdings</vt:lpstr>
      <vt:lpstr>Wingdings 2</vt:lpstr>
      <vt:lpstr>Ardósia</vt:lpstr>
      <vt:lpstr>Projeto Gerenciar</vt:lpstr>
      <vt:lpstr>Projeto Gerenciar</vt:lpstr>
      <vt:lpstr>Projeto Gerenciar</vt:lpstr>
      <vt:lpstr>Projeto Gerenciar</vt:lpstr>
      <vt:lpstr>Projeto Gerenciar</vt:lpstr>
      <vt:lpstr>Requisitos Funcionais</vt:lpstr>
      <vt:lpstr>Requisitos Não Funcionais</vt:lpstr>
      <vt:lpstr>Restrições</vt:lpstr>
      <vt:lpstr>Tela de Login</vt:lpstr>
      <vt:lpstr>Tela Principal Mobile</vt:lpstr>
      <vt:lpstr>Tela Principal Web</vt:lpstr>
      <vt:lpstr>Tela de Recursos Humanos</vt:lpstr>
      <vt:lpstr>Tela de Despesas</vt:lpstr>
      <vt:lpstr>Tela de Estoque</vt:lpstr>
      <vt:lpstr>Tela do Faturamento</vt:lpstr>
      <vt:lpstr>Tela Suporte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Pexinxa</dc:title>
  <dc:creator>Fernando Alves</dc:creator>
  <cp:lastModifiedBy>Fernando Alves</cp:lastModifiedBy>
  <cp:revision>5</cp:revision>
  <cp:lastPrinted>2023-11-29T19:54:29Z</cp:lastPrinted>
  <dcterms:created xsi:type="dcterms:W3CDTF">2023-06-22T23:43:18Z</dcterms:created>
  <dcterms:modified xsi:type="dcterms:W3CDTF">2023-11-29T21:44:45Z</dcterms:modified>
</cp:coreProperties>
</file>