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63" r:id="rId8"/>
    <p:sldId id="264" r:id="rId9"/>
    <p:sldId id="265" r:id="rId10"/>
    <p:sldId id="258" r:id="rId11"/>
    <p:sldId id="266" r:id="rId12"/>
    <p:sldId id="267"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ARA MAFRA" userId="c8610807fff345e9" providerId="LiveId" clId="{63F82DB3-7974-4A90-9CF5-F67A805BA199}"/>
    <pc:docChg chg="custSel addSld modSld">
      <pc:chgData name="NAIARA MAFRA" userId="c8610807fff345e9" providerId="LiveId" clId="{63F82DB3-7974-4A90-9CF5-F67A805BA199}" dt="2023-12-12T01:06:31.768" v="327" actId="20577"/>
      <pc:docMkLst>
        <pc:docMk/>
      </pc:docMkLst>
      <pc:sldChg chg="modSp add mod">
        <pc:chgData name="NAIARA MAFRA" userId="c8610807fff345e9" providerId="LiveId" clId="{63F82DB3-7974-4A90-9CF5-F67A805BA199}" dt="2023-12-12T01:06:31.768" v="327" actId="20577"/>
        <pc:sldMkLst>
          <pc:docMk/>
          <pc:sldMk cId="2196578052" sldId="267"/>
        </pc:sldMkLst>
        <pc:spChg chg="mod">
          <ac:chgData name="NAIARA MAFRA" userId="c8610807fff345e9" providerId="LiveId" clId="{63F82DB3-7974-4A90-9CF5-F67A805BA199}" dt="2023-12-12T01:06:31.768" v="327" actId="20577"/>
          <ac:spMkLst>
            <pc:docMk/>
            <pc:sldMk cId="2196578052" sldId="267"/>
            <ac:spMk id="3" creationId="{0B92CB79-3F76-F5BC-3AB9-2FF4BF4D07E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C8B40E-8123-7139-482A-63A1DB692234}"/>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562400F1-E9CE-C0BB-F99A-220E9D8AA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4B42805-488E-83E0-7E13-F852668DF8E8}"/>
              </a:ext>
            </a:extLst>
          </p:cNvPr>
          <p:cNvSpPr>
            <a:spLocks noGrp="1"/>
          </p:cNvSpPr>
          <p:nvPr>
            <p:ph type="dt" sz="half" idx="10"/>
          </p:nvPr>
        </p:nvSpPr>
        <p:spPr/>
        <p:txBody>
          <a:bodyPr/>
          <a:lstStyle/>
          <a:p>
            <a:fld id="{F33D90C8-2FF2-4E78-9972-5BBBD704A78C}" type="datetimeFigureOut">
              <a:rPr lang="pt-BR" smtClean="0"/>
              <a:t>11/12/2023</a:t>
            </a:fld>
            <a:endParaRPr lang="pt-BR"/>
          </a:p>
        </p:txBody>
      </p:sp>
      <p:sp>
        <p:nvSpPr>
          <p:cNvPr id="5" name="Espaço Reservado para Rodapé 4">
            <a:extLst>
              <a:ext uri="{FF2B5EF4-FFF2-40B4-BE49-F238E27FC236}">
                <a16:creationId xmlns:a16="http://schemas.microsoft.com/office/drawing/2014/main" id="{2D5AE92B-DFE4-C53A-3DA7-CC96CEA1DB0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39D35AD-628F-2205-9299-BF9CABBD83A7}"/>
              </a:ext>
            </a:extLst>
          </p:cNvPr>
          <p:cNvSpPr>
            <a:spLocks noGrp="1"/>
          </p:cNvSpPr>
          <p:nvPr>
            <p:ph type="sldNum" sz="quarter" idx="12"/>
          </p:nvPr>
        </p:nvSpPr>
        <p:spPr/>
        <p:txBody>
          <a:bodyPr/>
          <a:lstStyle/>
          <a:p>
            <a:fld id="{B7E01780-A7D1-4BE9-91C9-B0B8FBD3727E}" type="slidenum">
              <a:rPr lang="pt-BR" smtClean="0"/>
              <a:t>‹nº›</a:t>
            </a:fld>
            <a:endParaRPr lang="pt-BR"/>
          </a:p>
        </p:txBody>
      </p:sp>
    </p:spTree>
    <p:extLst>
      <p:ext uri="{BB962C8B-B14F-4D97-AF65-F5344CB8AC3E}">
        <p14:creationId xmlns:p14="http://schemas.microsoft.com/office/powerpoint/2010/main" val="607686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4D9425-55E4-ECD8-E440-0A78D004CD5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B272D30-FD3F-14C0-FAE4-E4E26228108B}"/>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6B8ED0F-38B5-76EE-EB0B-2851F391C70A}"/>
              </a:ext>
            </a:extLst>
          </p:cNvPr>
          <p:cNvSpPr>
            <a:spLocks noGrp="1"/>
          </p:cNvSpPr>
          <p:nvPr>
            <p:ph type="dt" sz="half" idx="10"/>
          </p:nvPr>
        </p:nvSpPr>
        <p:spPr/>
        <p:txBody>
          <a:bodyPr/>
          <a:lstStyle/>
          <a:p>
            <a:fld id="{F33D90C8-2FF2-4E78-9972-5BBBD704A78C}" type="datetimeFigureOut">
              <a:rPr lang="pt-BR" smtClean="0"/>
              <a:t>11/12/2023</a:t>
            </a:fld>
            <a:endParaRPr lang="pt-BR"/>
          </a:p>
        </p:txBody>
      </p:sp>
      <p:sp>
        <p:nvSpPr>
          <p:cNvPr id="5" name="Espaço Reservado para Rodapé 4">
            <a:extLst>
              <a:ext uri="{FF2B5EF4-FFF2-40B4-BE49-F238E27FC236}">
                <a16:creationId xmlns:a16="http://schemas.microsoft.com/office/drawing/2014/main" id="{3AD8A2B3-7B15-83D6-0715-13CB5422CB0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7E5A488-30C6-4568-DA1D-ACAC8845D597}"/>
              </a:ext>
            </a:extLst>
          </p:cNvPr>
          <p:cNvSpPr>
            <a:spLocks noGrp="1"/>
          </p:cNvSpPr>
          <p:nvPr>
            <p:ph type="sldNum" sz="quarter" idx="12"/>
          </p:nvPr>
        </p:nvSpPr>
        <p:spPr/>
        <p:txBody>
          <a:bodyPr/>
          <a:lstStyle/>
          <a:p>
            <a:fld id="{B7E01780-A7D1-4BE9-91C9-B0B8FBD3727E}" type="slidenum">
              <a:rPr lang="pt-BR" smtClean="0"/>
              <a:t>‹nº›</a:t>
            </a:fld>
            <a:endParaRPr lang="pt-BR"/>
          </a:p>
        </p:txBody>
      </p:sp>
    </p:spTree>
    <p:extLst>
      <p:ext uri="{BB962C8B-B14F-4D97-AF65-F5344CB8AC3E}">
        <p14:creationId xmlns:p14="http://schemas.microsoft.com/office/powerpoint/2010/main" val="1810206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E3CEB1E-DF50-5A76-16C6-A6D6341777AD}"/>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D79527D0-30E0-D78A-4FD8-8248AD838404}"/>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7815D87-1123-A666-1415-5FD15F5638A3}"/>
              </a:ext>
            </a:extLst>
          </p:cNvPr>
          <p:cNvSpPr>
            <a:spLocks noGrp="1"/>
          </p:cNvSpPr>
          <p:nvPr>
            <p:ph type="dt" sz="half" idx="10"/>
          </p:nvPr>
        </p:nvSpPr>
        <p:spPr/>
        <p:txBody>
          <a:bodyPr/>
          <a:lstStyle/>
          <a:p>
            <a:fld id="{F33D90C8-2FF2-4E78-9972-5BBBD704A78C}" type="datetimeFigureOut">
              <a:rPr lang="pt-BR" smtClean="0"/>
              <a:t>11/12/2023</a:t>
            </a:fld>
            <a:endParaRPr lang="pt-BR"/>
          </a:p>
        </p:txBody>
      </p:sp>
      <p:sp>
        <p:nvSpPr>
          <p:cNvPr id="5" name="Espaço Reservado para Rodapé 4">
            <a:extLst>
              <a:ext uri="{FF2B5EF4-FFF2-40B4-BE49-F238E27FC236}">
                <a16:creationId xmlns:a16="http://schemas.microsoft.com/office/drawing/2014/main" id="{BCD031D3-2DE5-92F0-87DA-263E99AD67F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5E2BA51-1B9D-AD4A-2134-A0B0E4E29EF1}"/>
              </a:ext>
            </a:extLst>
          </p:cNvPr>
          <p:cNvSpPr>
            <a:spLocks noGrp="1"/>
          </p:cNvSpPr>
          <p:nvPr>
            <p:ph type="sldNum" sz="quarter" idx="12"/>
          </p:nvPr>
        </p:nvSpPr>
        <p:spPr/>
        <p:txBody>
          <a:bodyPr/>
          <a:lstStyle/>
          <a:p>
            <a:fld id="{B7E01780-A7D1-4BE9-91C9-B0B8FBD3727E}" type="slidenum">
              <a:rPr lang="pt-BR" smtClean="0"/>
              <a:t>‹nº›</a:t>
            </a:fld>
            <a:endParaRPr lang="pt-BR"/>
          </a:p>
        </p:txBody>
      </p:sp>
    </p:spTree>
    <p:extLst>
      <p:ext uri="{BB962C8B-B14F-4D97-AF65-F5344CB8AC3E}">
        <p14:creationId xmlns:p14="http://schemas.microsoft.com/office/powerpoint/2010/main" val="177343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90961-CF7E-90E8-4BA3-96295BAF9E2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601DD7D-F79B-1733-C747-DA4D5507224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3A6F541-80D7-6600-3333-71099D2B49B4}"/>
              </a:ext>
            </a:extLst>
          </p:cNvPr>
          <p:cNvSpPr>
            <a:spLocks noGrp="1"/>
          </p:cNvSpPr>
          <p:nvPr>
            <p:ph type="dt" sz="half" idx="10"/>
          </p:nvPr>
        </p:nvSpPr>
        <p:spPr/>
        <p:txBody>
          <a:bodyPr/>
          <a:lstStyle/>
          <a:p>
            <a:fld id="{F33D90C8-2FF2-4E78-9972-5BBBD704A78C}" type="datetimeFigureOut">
              <a:rPr lang="pt-BR" smtClean="0"/>
              <a:t>11/12/2023</a:t>
            </a:fld>
            <a:endParaRPr lang="pt-BR"/>
          </a:p>
        </p:txBody>
      </p:sp>
      <p:sp>
        <p:nvSpPr>
          <p:cNvPr id="5" name="Espaço Reservado para Rodapé 4">
            <a:extLst>
              <a:ext uri="{FF2B5EF4-FFF2-40B4-BE49-F238E27FC236}">
                <a16:creationId xmlns:a16="http://schemas.microsoft.com/office/drawing/2014/main" id="{DA6C54DE-B1FE-4F6B-ADBD-FCCFF125E4E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5E8B980-EDEF-10A8-66C9-7F2A690EE532}"/>
              </a:ext>
            </a:extLst>
          </p:cNvPr>
          <p:cNvSpPr>
            <a:spLocks noGrp="1"/>
          </p:cNvSpPr>
          <p:nvPr>
            <p:ph type="sldNum" sz="quarter" idx="12"/>
          </p:nvPr>
        </p:nvSpPr>
        <p:spPr/>
        <p:txBody>
          <a:bodyPr/>
          <a:lstStyle/>
          <a:p>
            <a:fld id="{B7E01780-A7D1-4BE9-91C9-B0B8FBD3727E}" type="slidenum">
              <a:rPr lang="pt-BR" smtClean="0"/>
              <a:t>‹nº›</a:t>
            </a:fld>
            <a:endParaRPr lang="pt-BR"/>
          </a:p>
        </p:txBody>
      </p:sp>
    </p:spTree>
    <p:extLst>
      <p:ext uri="{BB962C8B-B14F-4D97-AF65-F5344CB8AC3E}">
        <p14:creationId xmlns:p14="http://schemas.microsoft.com/office/powerpoint/2010/main" val="125348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31993-9058-5981-BBEC-FE86366CFD5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337CF035-37E0-9096-B989-1E0356E9F9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5FD594D-9DFD-C4B7-799E-2F02060EC644}"/>
              </a:ext>
            </a:extLst>
          </p:cNvPr>
          <p:cNvSpPr>
            <a:spLocks noGrp="1"/>
          </p:cNvSpPr>
          <p:nvPr>
            <p:ph type="dt" sz="half" idx="10"/>
          </p:nvPr>
        </p:nvSpPr>
        <p:spPr/>
        <p:txBody>
          <a:bodyPr/>
          <a:lstStyle/>
          <a:p>
            <a:fld id="{F33D90C8-2FF2-4E78-9972-5BBBD704A78C}" type="datetimeFigureOut">
              <a:rPr lang="pt-BR" smtClean="0"/>
              <a:t>11/12/2023</a:t>
            </a:fld>
            <a:endParaRPr lang="pt-BR"/>
          </a:p>
        </p:txBody>
      </p:sp>
      <p:sp>
        <p:nvSpPr>
          <p:cNvPr id="5" name="Espaço Reservado para Rodapé 4">
            <a:extLst>
              <a:ext uri="{FF2B5EF4-FFF2-40B4-BE49-F238E27FC236}">
                <a16:creationId xmlns:a16="http://schemas.microsoft.com/office/drawing/2014/main" id="{5E02075E-32FA-C309-F021-88EF0AD9AD9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6026B4B-7304-6A29-672D-703D4CAEACC8}"/>
              </a:ext>
            </a:extLst>
          </p:cNvPr>
          <p:cNvSpPr>
            <a:spLocks noGrp="1"/>
          </p:cNvSpPr>
          <p:nvPr>
            <p:ph type="sldNum" sz="quarter" idx="12"/>
          </p:nvPr>
        </p:nvSpPr>
        <p:spPr/>
        <p:txBody>
          <a:bodyPr/>
          <a:lstStyle/>
          <a:p>
            <a:fld id="{B7E01780-A7D1-4BE9-91C9-B0B8FBD3727E}" type="slidenum">
              <a:rPr lang="pt-BR" smtClean="0"/>
              <a:t>‹nº›</a:t>
            </a:fld>
            <a:endParaRPr lang="pt-BR"/>
          </a:p>
        </p:txBody>
      </p:sp>
    </p:spTree>
    <p:extLst>
      <p:ext uri="{BB962C8B-B14F-4D97-AF65-F5344CB8AC3E}">
        <p14:creationId xmlns:p14="http://schemas.microsoft.com/office/powerpoint/2010/main" val="2943899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6FD7E9-F1FF-4A9F-EFB1-8849B846364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110F1C8-419E-C3E7-DD23-B9BFDDFEA205}"/>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9E5E661-4B36-2084-80F5-172261F7F33C}"/>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01A7509-0585-2F20-A0B8-BC3F3E7513D9}"/>
              </a:ext>
            </a:extLst>
          </p:cNvPr>
          <p:cNvSpPr>
            <a:spLocks noGrp="1"/>
          </p:cNvSpPr>
          <p:nvPr>
            <p:ph type="dt" sz="half" idx="10"/>
          </p:nvPr>
        </p:nvSpPr>
        <p:spPr/>
        <p:txBody>
          <a:bodyPr/>
          <a:lstStyle/>
          <a:p>
            <a:fld id="{F33D90C8-2FF2-4E78-9972-5BBBD704A78C}" type="datetimeFigureOut">
              <a:rPr lang="pt-BR" smtClean="0"/>
              <a:t>11/12/2023</a:t>
            </a:fld>
            <a:endParaRPr lang="pt-BR"/>
          </a:p>
        </p:txBody>
      </p:sp>
      <p:sp>
        <p:nvSpPr>
          <p:cNvPr id="6" name="Espaço Reservado para Rodapé 5">
            <a:extLst>
              <a:ext uri="{FF2B5EF4-FFF2-40B4-BE49-F238E27FC236}">
                <a16:creationId xmlns:a16="http://schemas.microsoft.com/office/drawing/2014/main" id="{476D9A6B-25E6-181A-65AF-F243BCF6F47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9BF1A7A-155B-2265-69EC-3EC6DD013AA6}"/>
              </a:ext>
            </a:extLst>
          </p:cNvPr>
          <p:cNvSpPr>
            <a:spLocks noGrp="1"/>
          </p:cNvSpPr>
          <p:nvPr>
            <p:ph type="sldNum" sz="quarter" idx="12"/>
          </p:nvPr>
        </p:nvSpPr>
        <p:spPr/>
        <p:txBody>
          <a:bodyPr/>
          <a:lstStyle/>
          <a:p>
            <a:fld id="{B7E01780-A7D1-4BE9-91C9-B0B8FBD3727E}" type="slidenum">
              <a:rPr lang="pt-BR" smtClean="0"/>
              <a:t>‹nº›</a:t>
            </a:fld>
            <a:endParaRPr lang="pt-BR"/>
          </a:p>
        </p:txBody>
      </p:sp>
    </p:spTree>
    <p:extLst>
      <p:ext uri="{BB962C8B-B14F-4D97-AF65-F5344CB8AC3E}">
        <p14:creationId xmlns:p14="http://schemas.microsoft.com/office/powerpoint/2010/main" val="250248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AA1AB7-7CBB-1831-FF8D-1FB56E501DF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4D06D1FA-33FA-040C-E71E-6657AB66C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E28831F8-0282-41B9-E13F-0340BE9564B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96BAF67-83A0-B9C1-AB75-552FEB076D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E95C9D4-E8A8-6454-2A68-902BA2EA1177}"/>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B4E0901-6ED8-CD5C-D272-9057E45C47B9}"/>
              </a:ext>
            </a:extLst>
          </p:cNvPr>
          <p:cNvSpPr>
            <a:spLocks noGrp="1"/>
          </p:cNvSpPr>
          <p:nvPr>
            <p:ph type="dt" sz="half" idx="10"/>
          </p:nvPr>
        </p:nvSpPr>
        <p:spPr/>
        <p:txBody>
          <a:bodyPr/>
          <a:lstStyle/>
          <a:p>
            <a:fld id="{F33D90C8-2FF2-4E78-9972-5BBBD704A78C}" type="datetimeFigureOut">
              <a:rPr lang="pt-BR" smtClean="0"/>
              <a:t>11/12/2023</a:t>
            </a:fld>
            <a:endParaRPr lang="pt-BR"/>
          </a:p>
        </p:txBody>
      </p:sp>
      <p:sp>
        <p:nvSpPr>
          <p:cNvPr id="8" name="Espaço Reservado para Rodapé 7">
            <a:extLst>
              <a:ext uri="{FF2B5EF4-FFF2-40B4-BE49-F238E27FC236}">
                <a16:creationId xmlns:a16="http://schemas.microsoft.com/office/drawing/2014/main" id="{C97BECF2-3ACF-FC88-D214-2AF33C7E8464}"/>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693B0D3F-DC31-9936-E0FF-405773408904}"/>
              </a:ext>
            </a:extLst>
          </p:cNvPr>
          <p:cNvSpPr>
            <a:spLocks noGrp="1"/>
          </p:cNvSpPr>
          <p:nvPr>
            <p:ph type="sldNum" sz="quarter" idx="12"/>
          </p:nvPr>
        </p:nvSpPr>
        <p:spPr/>
        <p:txBody>
          <a:bodyPr/>
          <a:lstStyle/>
          <a:p>
            <a:fld id="{B7E01780-A7D1-4BE9-91C9-B0B8FBD3727E}" type="slidenum">
              <a:rPr lang="pt-BR" smtClean="0"/>
              <a:t>‹nº›</a:t>
            </a:fld>
            <a:endParaRPr lang="pt-BR"/>
          </a:p>
        </p:txBody>
      </p:sp>
    </p:spTree>
    <p:extLst>
      <p:ext uri="{BB962C8B-B14F-4D97-AF65-F5344CB8AC3E}">
        <p14:creationId xmlns:p14="http://schemas.microsoft.com/office/powerpoint/2010/main" val="1194074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75736B-98A6-3D27-CA6F-68EB1BFCF90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E925D89-38A6-A417-5091-52B9A372BA49}"/>
              </a:ext>
            </a:extLst>
          </p:cNvPr>
          <p:cNvSpPr>
            <a:spLocks noGrp="1"/>
          </p:cNvSpPr>
          <p:nvPr>
            <p:ph type="dt" sz="half" idx="10"/>
          </p:nvPr>
        </p:nvSpPr>
        <p:spPr/>
        <p:txBody>
          <a:bodyPr/>
          <a:lstStyle/>
          <a:p>
            <a:fld id="{F33D90C8-2FF2-4E78-9972-5BBBD704A78C}" type="datetimeFigureOut">
              <a:rPr lang="pt-BR" smtClean="0"/>
              <a:t>11/12/2023</a:t>
            </a:fld>
            <a:endParaRPr lang="pt-BR"/>
          </a:p>
        </p:txBody>
      </p:sp>
      <p:sp>
        <p:nvSpPr>
          <p:cNvPr id="4" name="Espaço Reservado para Rodapé 3">
            <a:extLst>
              <a:ext uri="{FF2B5EF4-FFF2-40B4-BE49-F238E27FC236}">
                <a16:creationId xmlns:a16="http://schemas.microsoft.com/office/drawing/2014/main" id="{822D4E94-49C6-A2F2-A7AF-FD6725D5BDF7}"/>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50E5C025-384C-299B-6F5C-0AC4A7DCB780}"/>
              </a:ext>
            </a:extLst>
          </p:cNvPr>
          <p:cNvSpPr>
            <a:spLocks noGrp="1"/>
          </p:cNvSpPr>
          <p:nvPr>
            <p:ph type="sldNum" sz="quarter" idx="12"/>
          </p:nvPr>
        </p:nvSpPr>
        <p:spPr/>
        <p:txBody>
          <a:bodyPr/>
          <a:lstStyle/>
          <a:p>
            <a:fld id="{B7E01780-A7D1-4BE9-91C9-B0B8FBD3727E}" type="slidenum">
              <a:rPr lang="pt-BR" smtClean="0"/>
              <a:t>‹nº›</a:t>
            </a:fld>
            <a:endParaRPr lang="pt-BR"/>
          </a:p>
        </p:txBody>
      </p:sp>
    </p:spTree>
    <p:extLst>
      <p:ext uri="{BB962C8B-B14F-4D97-AF65-F5344CB8AC3E}">
        <p14:creationId xmlns:p14="http://schemas.microsoft.com/office/powerpoint/2010/main" val="659205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6D815B54-CF12-434D-FDD5-6F3D8BB73DCE}"/>
              </a:ext>
            </a:extLst>
          </p:cNvPr>
          <p:cNvSpPr>
            <a:spLocks noGrp="1"/>
          </p:cNvSpPr>
          <p:nvPr>
            <p:ph type="dt" sz="half" idx="10"/>
          </p:nvPr>
        </p:nvSpPr>
        <p:spPr/>
        <p:txBody>
          <a:bodyPr/>
          <a:lstStyle/>
          <a:p>
            <a:fld id="{F33D90C8-2FF2-4E78-9972-5BBBD704A78C}" type="datetimeFigureOut">
              <a:rPr lang="pt-BR" smtClean="0"/>
              <a:t>11/12/2023</a:t>
            </a:fld>
            <a:endParaRPr lang="pt-BR"/>
          </a:p>
        </p:txBody>
      </p:sp>
      <p:sp>
        <p:nvSpPr>
          <p:cNvPr id="3" name="Espaço Reservado para Rodapé 2">
            <a:extLst>
              <a:ext uri="{FF2B5EF4-FFF2-40B4-BE49-F238E27FC236}">
                <a16:creationId xmlns:a16="http://schemas.microsoft.com/office/drawing/2014/main" id="{6467CFAD-FE90-AF31-208A-DD50F952F8A3}"/>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51B7C3F0-1648-8FA6-792A-C803549EDE05}"/>
              </a:ext>
            </a:extLst>
          </p:cNvPr>
          <p:cNvSpPr>
            <a:spLocks noGrp="1"/>
          </p:cNvSpPr>
          <p:nvPr>
            <p:ph type="sldNum" sz="quarter" idx="12"/>
          </p:nvPr>
        </p:nvSpPr>
        <p:spPr/>
        <p:txBody>
          <a:bodyPr/>
          <a:lstStyle/>
          <a:p>
            <a:fld id="{B7E01780-A7D1-4BE9-91C9-B0B8FBD3727E}" type="slidenum">
              <a:rPr lang="pt-BR" smtClean="0"/>
              <a:t>‹nº›</a:t>
            </a:fld>
            <a:endParaRPr lang="pt-BR"/>
          </a:p>
        </p:txBody>
      </p:sp>
    </p:spTree>
    <p:extLst>
      <p:ext uri="{BB962C8B-B14F-4D97-AF65-F5344CB8AC3E}">
        <p14:creationId xmlns:p14="http://schemas.microsoft.com/office/powerpoint/2010/main" val="19506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5EA33-90BE-2BB9-8F2A-05EB4AE1EA6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FFAA798F-F884-5B54-DA7E-350416A21A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20D7054-5DD4-362E-8524-E98C5F9D1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D1F04CD-1543-6468-6A23-C617D64D9547}"/>
              </a:ext>
            </a:extLst>
          </p:cNvPr>
          <p:cNvSpPr>
            <a:spLocks noGrp="1"/>
          </p:cNvSpPr>
          <p:nvPr>
            <p:ph type="dt" sz="half" idx="10"/>
          </p:nvPr>
        </p:nvSpPr>
        <p:spPr/>
        <p:txBody>
          <a:bodyPr/>
          <a:lstStyle/>
          <a:p>
            <a:fld id="{F33D90C8-2FF2-4E78-9972-5BBBD704A78C}" type="datetimeFigureOut">
              <a:rPr lang="pt-BR" smtClean="0"/>
              <a:t>11/12/2023</a:t>
            </a:fld>
            <a:endParaRPr lang="pt-BR"/>
          </a:p>
        </p:txBody>
      </p:sp>
      <p:sp>
        <p:nvSpPr>
          <p:cNvPr id="6" name="Espaço Reservado para Rodapé 5">
            <a:extLst>
              <a:ext uri="{FF2B5EF4-FFF2-40B4-BE49-F238E27FC236}">
                <a16:creationId xmlns:a16="http://schemas.microsoft.com/office/drawing/2014/main" id="{9E0B8742-AB43-A9FF-B51B-EA27FEB9BB1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62C9F05-B3BC-A255-391C-DAD6A32835E0}"/>
              </a:ext>
            </a:extLst>
          </p:cNvPr>
          <p:cNvSpPr>
            <a:spLocks noGrp="1"/>
          </p:cNvSpPr>
          <p:nvPr>
            <p:ph type="sldNum" sz="quarter" idx="12"/>
          </p:nvPr>
        </p:nvSpPr>
        <p:spPr/>
        <p:txBody>
          <a:bodyPr/>
          <a:lstStyle/>
          <a:p>
            <a:fld id="{B7E01780-A7D1-4BE9-91C9-B0B8FBD3727E}" type="slidenum">
              <a:rPr lang="pt-BR" smtClean="0"/>
              <a:t>‹nº›</a:t>
            </a:fld>
            <a:endParaRPr lang="pt-BR"/>
          </a:p>
        </p:txBody>
      </p:sp>
    </p:spTree>
    <p:extLst>
      <p:ext uri="{BB962C8B-B14F-4D97-AF65-F5344CB8AC3E}">
        <p14:creationId xmlns:p14="http://schemas.microsoft.com/office/powerpoint/2010/main" val="83452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64D86F-054E-DA36-2235-E6BC072E916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EDA73F09-06CD-3366-F080-D01FF0719F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4689DC19-7365-56D8-F6A1-2A8ED984E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D0DC084-C75F-CE6E-C1F3-4282A610EEDE}"/>
              </a:ext>
            </a:extLst>
          </p:cNvPr>
          <p:cNvSpPr>
            <a:spLocks noGrp="1"/>
          </p:cNvSpPr>
          <p:nvPr>
            <p:ph type="dt" sz="half" idx="10"/>
          </p:nvPr>
        </p:nvSpPr>
        <p:spPr/>
        <p:txBody>
          <a:bodyPr/>
          <a:lstStyle/>
          <a:p>
            <a:fld id="{F33D90C8-2FF2-4E78-9972-5BBBD704A78C}" type="datetimeFigureOut">
              <a:rPr lang="pt-BR" smtClean="0"/>
              <a:t>11/12/2023</a:t>
            </a:fld>
            <a:endParaRPr lang="pt-BR"/>
          </a:p>
        </p:txBody>
      </p:sp>
      <p:sp>
        <p:nvSpPr>
          <p:cNvPr id="6" name="Espaço Reservado para Rodapé 5">
            <a:extLst>
              <a:ext uri="{FF2B5EF4-FFF2-40B4-BE49-F238E27FC236}">
                <a16:creationId xmlns:a16="http://schemas.microsoft.com/office/drawing/2014/main" id="{ECA31EFA-8DFF-5631-3BD6-47A1E764B60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8FD748E-3722-0B1D-D3EE-D592260444B7}"/>
              </a:ext>
            </a:extLst>
          </p:cNvPr>
          <p:cNvSpPr>
            <a:spLocks noGrp="1"/>
          </p:cNvSpPr>
          <p:nvPr>
            <p:ph type="sldNum" sz="quarter" idx="12"/>
          </p:nvPr>
        </p:nvSpPr>
        <p:spPr/>
        <p:txBody>
          <a:bodyPr/>
          <a:lstStyle/>
          <a:p>
            <a:fld id="{B7E01780-A7D1-4BE9-91C9-B0B8FBD3727E}" type="slidenum">
              <a:rPr lang="pt-BR" smtClean="0"/>
              <a:t>‹nº›</a:t>
            </a:fld>
            <a:endParaRPr lang="pt-BR"/>
          </a:p>
        </p:txBody>
      </p:sp>
    </p:spTree>
    <p:extLst>
      <p:ext uri="{BB962C8B-B14F-4D97-AF65-F5344CB8AC3E}">
        <p14:creationId xmlns:p14="http://schemas.microsoft.com/office/powerpoint/2010/main" val="3236303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3C85BF86-D93C-A6D4-F66A-2C9654B6CE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D72E0A64-902F-4720-6DB0-241CA62693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F5BBD70-7147-A6B4-B303-A5573131D4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D90C8-2FF2-4E78-9972-5BBBD704A78C}" type="datetimeFigureOut">
              <a:rPr lang="pt-BR" smtClean="0"/>
              <a:t>11/12/2023</a:t>
            </a:fld>
            <a:endParaRPr lang="pt-BR"/>
          </a:p>
        </p:txBody>
      </p:sp>
      <p:sp>
        <p:nvSpPr>
          <p:cNvPr id="5" name="Espaço Reservado para Rodapé 4">
            <a:extLst>
              <a:ext uri="{FF2B5EF4-FFF2-40B4-BE49-F238E27FC236}">
                <a16:creationId xmlns:a16="http://schemas.microsoft.com/office/drawing/2014/main" id="{CCB31742-45D4-A5EF-16EB-C11115BFEC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042C9DF-053D-995E-7698-06EF8BB08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01780-A7D1-4BE9-91C9-B0B8FBD3727E}" type="slidenum">
              <a:rPr lang="pt-BR" smtClean="0"/>
              <a:t>‹nº›</a:t>
            </a:fld>
            <a:endParaRPr lang="pt-BR"/>
          </a:p>
        </p:txBody>
      </p:sp>
    </p:spTree>
    <p:extLst>
      <p:ext uri="{BB962C8B-B14F-4D97-AF65-F5344CB8AC3E}">
        <p14:creationId xmlns:p14="http://schemas.microsoft.com/office/powerpoint/2010/main" val="1537914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2FF1430-0FD0-D84F-FF29-7B5B8A032C3E}"/>
              </a:ext>
            </a:extLst>
          </p:cNvPr>
          <p:cNvSpPr>
            <a:spLocks noGrp="1"/>
          </p:cNvSpPr>
          <p:nvPr>
            <p:ph type="subTitle" idx="1"/>
          </p:nvPr>
        </p:nvSpPr>
        <p:spPr>
          <a:xfrm>
            <a:off x="1455575" y="4685272"/>
            <a:ext cx="9395927" cy="369332"/>
          </a:xfrm>
        </p:spPr>
        <p:txBody>
          <a:bodyPr>
            <a:noAutofit/>
          </a:bodyPr>
          <a:lstStyle/>
          <a:p>
            <a:pPr algn="l">
              <a:spcAft>
                <a:spcPts val="600"/>
              </a:spcAft>
            </a:pPr>
            <a:r>
              <a:rPr lang="pt-BR" sz="1600" b="1" dirty="0">
                <a:cs typeface="Calibri"/>
              </a:rPr>
              <a:t>ALUNOS: </a:t>
            </a:r>
            <a:r>
              <a:rPr lang="pt-BR" sz="1600" dirty="0">
                <a:ea typeface="+mn-lt"/>
                <a:cs typeface="+mn-lt"/>
              </a:rPr>
              <a:t>Hugo </a:t>
            </a:r>
            <a:r>
              <a:rPr lang="pt-BR" sz="1600" dirty="0" err="1">
                <a:ea typeface="+mn-lt"/>
                <a:cs typeface="+mn-lt"/>
              </a:rPr>
              <a:t>Kioshi</a:t>
            </a:r>
            <a:r>
              <a:rPr lang="pt-BR" sz="1600" dirty="0">
                <a:ea typeface="+mn-lt"/>
                <a:cs typeface="+mn-lt"/>
              </a:rPr>
              <a:t>, Samuel Leite Fonseca, Thiago Álvaro Barbosa Fraga, Naiara Julieta Maria Carvalho Mafra.</a:t>
            </a:r>
            <a:endParaRPr lang="pt-BR" sz="1600" dirty="0">
              <a:cs typeface="Calibri" panose="020F0502020204030204"/>
            </a:endParaRPr>
          </a:p>
          <a:p>
            <a:endParaRPr lang="pt-BR" sz="1600" dirty="0"/>
          </a:p>
        </p:txBody>
      </p:sp>
      <p:pic>
        <p:nvPicPr>
          <p:cNvPr id="5" name="Imagem 4">
            <a:extLst>
              <a:ext uri="{FF2B5EF4-FFF2-40B4-BE49-F238E27FC236}">
                <a16:creationId xmlns:a16="http://schemas.microsoft.com/office/drawing/2014/main" id="{7131635A-93CB-A52E-57A3-7EF3627EDF9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69216" y="339427"/>
            <a:ext cx="1653566" cy="1403945"/>
          </a:xfrm>
          <a:prstGeom prst="rect">
            <a:avLst/>
          </a:prstGeom>
        </p:spPr>
      </p:pic>
      <p:sp>
        <p:nvSpPr>
          <p:cNvPr id="6" name="CaixaDeTexto 5">
            <a:extLst>
              <a:ext uri="{FF2B5EF4-FFF2-40B4-BE49-F238E27FC236}">
                <a16:creationId xmlns:a16="http://schemas.microsoft.com/office/drawing/2014/main" id="{CBC2896E-0E8B-0C2C-B222-65429905417D}"/>
              </a:ext>
            </a:extLst>
          </p:cNvPr>
          <p:cNvSpPr txBox="1"/>
          <p:nvPr/>
        </p:nvSpPr>
        <p:spPr>
          <a:xfrm>
            <a:off x="3236166" y="1829287"/>
            <a:ext cx="5719666" cy="646331"/>
          </a:xfrm>
          <a:prstGeom prst="rect">
            <a:avLst/>
          </a:prstGeom>
          <a:noFill/>
        </p:spPr>
        <p:txBody>
          <a:bodyPr wrap="square" rtlCol="0">
            <a:spAutoFit/>
          </a:bodyPr>
          <a:lstStyle/>
          <a:p>
            <a:r>
              <a:rPr lang="en-US" sz="1800" b="1" kern="1200" dirty="0">
                <a:latin typeface="+mn-lt"/>
                <a:ea typeface="+mn-ea"/>
                <a:cs typeface="+mn-cs"/>
              </a:rPr>
              <a:t>PONTIFÍCIA UNIVERSIDADE CATÓLICA DE MINAS GERAIS</a:t>
            </a:r>
            <a:r>
              <a:rPr lang="en-US" sz="1800" kern="1200" dirty="0">
                <a:latin typeface="+mn-lt"/>
                <a:ea typeface="+mn-ea"/>
                <a:cs typeface="+mn-cs"/>
              </a:rPr>
              <a:t> </a:t>
            </a:r>
          </a:p>
          <a:p>
            <a:endParaRPr lang="pt-BR" dirty="0"/>
          </a:p>
        </p:txBody>
      </p:sp>
      <p:sp>
        <p:nvSpPr>
          <p:cNvPr id="7" name="CaixaDeTexto 6">
            <a:extLst>
              <a:ext uri="{FF2B5EF4-FFF2-40B4-BE49-F238E27FC236}">
                <a16:creationId xmlns:a16="http://schemas.microsoft.com/office/drawing/2014/main" id="{9B86BC01-957C-47EE-E263-870393C98AC3}"/>
              </a:ext>
            </a:extLst>
          </p:cNvPr>
          <p:cNvSpPr txBox="1"/>
          <p:nvPr/>
        </p:nvSpPr>
        <p:spPr>
          <a:xfrm>
            <a:off x="2499047" y="3627445"/>
            <a:ext cx="7193901" cy="369332"/>
          </a:xfrm>
          <a:prstGeom prst="rect">
            <a:avLst/>
          </a:prstGeom>
          <a:noFill/>
        </p:spPr>
        <p:txBody>
          <a:bodyPr wrap="square" rtlCol="0">
            <a:spAutoFit/>
          </a:bodyPr>
          <a:lstStyle/>
          <a:p>
            <a:r>
              <a:rPr lang="pt-BR" dirty="0"/>
              <a:t>PROJETO: DESENVOLVIMENTO DE UM SISTEMA SOCIOTÉCNICO INOVADOR</a:t>
            </a:r>
          </a:p>
        </p:txBody>
      </p:sp>
      <p:sp>
        <p:nvSpPr>
          <p:cNvPr id="10" name="Subtítulo 2">
            <a:extLst>
              <a:ext uri="{FF2B5EF4-FFF2-40B4-BE49-F238E27FC236}">
                <a16:creationId xmlns:a16="http://schemas.microsoft.com/office/drawing/2014/main" id="{EEAD77CF-5BBC-0D52-182E-8DC41D8F33D8}"/>
              </a:ext>
            </a:extLst>
          </p:cNvPr>
          <p:cNvSpPr txBox="1">
            <a:spLocks/>
          </p:cNvSpPr>
          <p:nvPr/>
        </p:nvSpPr>
        <p:spPr>
          <a:xfrm>
            <a:off x="1939211" y="5781962"/>
            <a:ext cx="8313575" cy="3693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600" b="1" i="0" dirty="0">
                <a:solidFill>
                  <a:srgbClr val="1F2328"/>
                </a:solidFill>
                <a:effectLst/>
              </a:rPr>
              <a:t>PROFESSOR(A): </a:t>
            </a:r>
            <a:r>
              <a:rPr lang="pt-BR" sz="1600" b="0" i="0" dirty="0">
                <a:solidFill>
                  <a:srgbClr val="1F2328"/>
                </a:solidFill>
                <a:effectLst/>
              </a:rPr>
              <a:t>Sandra Maria Silveira  	</a:t>
            </a:r>
            <a:r>
              <a:rPr lang="pt-BR" sz="1600" b="1" i="0" dirty="0">
                <a:solidFill>
                  <a:srgbClr val="1F2328"/>
                </a:solidFill>
                <a:effectLst/>
              </a:rPr>
              <a:t>COORDENADOR(A): </a:t>
            </a:r>
            <a:r>
              <a:rPr lang="pt-BR" sz="1600" b="0" i="0" dirty="0">
                <a:solidFill>
                  <a:srgbClr val="1F2328"/>
                </a:solidFill>
                <a:effectLst/>
              </a:rPr>
              <a:t>Joyce Christina de Paiva Carvalho</a:t>
            </a:r>
            <a:endParaRPr lang="pt-BR" sz="1600" dirty="0"/>
          </a:p>
        </p:txBody>
      </p:sp>
      <p:pic>
        <p:nvPicPr>
          <p:cNvPr id="12" name="Imagem 11">
            <a:extLst>
              <a:ext uri="{FF2B5EF4-FFF2-40B4-BE49-F238E27FC236}">
                <a16:creationId xmlns:a16="http://schemas.microsoft.com/office/drawing/2014/main" id="{7E8FDBE3-D239-9440-9186-98A107708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641" y="2550164"/>
            <a:ext cx="691452" cy="691452"/>
          </a:xfrm>
          <a:prstGeom prst="rect">
            <a:avLst/>
          </a:prstGeom>
        </p:spPr>
      </p:pic>
      <p:sp>
        <p:nvSpPr>
          <p:cNvPr id="13" name="CaixaDeTexto 12">
            <a:extLst>
              <a:ext uri="{FF2B5EF4-FFF2-40B4-BE49-F238E27FC236}">
                <a16:creationId xmlns:a16="http://schemas.microsoft.com/office/drawing/2014/main" id="{FAC933DC-E1E0-2289-2D83-8599225E9F20}"/>
              </a:ext>
            </a:extLst>
          </p:cNvPr>
          <p:cNvSpPr txBox="1"/>
          <p:nvPr/>
        </p:nvSpPr>
        <p:spPr>
          <a:xfrm>
            <a:off x="5170713" y="2561533"/>
            <a:ext cx="2612572" cy="707886"/>
          </a:xfrm>
          <a:prstGeom prst="rect">
            <a:avLst/>
          </a:prstGeom>
          <a:noFill/>
        </p:spPr>
        <p:txBody>
          <a:bodyPr wrap="square" rtlCol="0">
            <a:spAutoFit/>
          </a:bodyPr>
          <a:lstStyle/>
          <a:p>
            <a:pPr algn="l"/>
            <a:r>
              <a:rPr lang="pt-BR" sz="4000" b="0" i="0" dirty="0" err="1">
                <a:solidFill>
                  <a:srgbClr val="444444"/>
                </a:solidFill>
                <a:effectLst/>
                <a:latin typeface="Poppins" panose="020B0502040204020203" pitchFamily="2" charset="0"/>
              </a:rPr>
              <a:t>GymSync</a:t>
            </a:r>
            <a:endParaRPr lang="pt-BR" sz="4000" b="0" i="0" dirty="0">
              <a:solidFill>
                <a:srgbClr val="444444"/>
              </a:solidFill>
              <a:effectLst/>
              <a:latin typeface="Poppins" panose="020B0502040204020203" pitchFamily="2" charset="0"/>
            </a:endParaRPr>
          </a:p>
        </p:txBody>
      </p:sp>
    </p:spTree>
    <p:extLst>
      <p:ext uri="{BB962C8B-B14F-4D97-AF65-F5344CB8AC3E}">
        <p14:creationId xmlns:p14="http://schemas.microsoft.com/office/powerpoint/2010/main" val="1196489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DE3C401D-7010-8ED1-AA76-4A65B466B27C}"/>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3342976" y="675976"/>
            <a:ext cx="5506047" cy="5506047"/>
          </a:xfrm>
          <a:prstGeom prst="rect">
            <a:avLst/>
          </a:prstGeom>
        </p:spPr>
      </p:pic>
      <p:sp>
        <p:nvSpPr>
          <p:cNvPr id="3" name="Subtítulo 2">
            <a:extLst>
              <a:ext uri="{FF2B5EF4-FFF2-40B4-BE49-F238E27FC236}">
                <a16:creationId xmlns:a16="http://schemas.microsoft.com/office/drawing/2014/main" id="{0B92CB79-3F76-F5BC-3AB9-2FF4BF4D07EE}"/>
              </a:ext>
            </a:extLst>
          </p:cNvPr>
          <p:cNvSpPr>
            <a:spLocks noGrp="1"/>
          </p:cNvSpPr>
          <p:nvPr>
            <p:ph type="subTitle" idx="1"/>
          </p:nvPr>
        </p:nvSpPr>
        <p:spPr>
          <a:xfrm>
            <a:off x="1524000" y="1773237"/>
            <a:ext cx="9144000" cy="3694501"/>
          </a:xfrm>
        </p:spPr>
        <p:txBody>
          <a:bodyPr>
            <a:noAutofit/>
          </a:bodyPr>
          <a:lstStyle/>
          <a:p>
            <a:pPr algn="l" rtl="0"/>
            <a:r>
              <a:rPr lang="pt-BR" b="1" dirty="0">
                <a:effectLst/>
              </a:rPr>
              <a:t>PONTOS POSITIVOS E DESAFIOS DA EXPERIÊNCIA EXTENSIONISTA:</a:t>
            </a:r>
          </a:p>
          <a:p>
            <a:pPr algn="just" rtl="0"/>
            <a:r>
              <a:rPr lang="pt-BR" dirty="0">
                <a:effectLst/>
              </a:rPr>
              <a:t>A implantação deste sistema sociotécnico no Studio Feminino terá um impacto social significativo. Ele não apenas melhorará a eficiência das operações do estúdio, mas também contribuirá para a satisfação das clientes, promovendo um ambiente mais amigável e organizado. Através deste projeto, os alunos têm a oportunidade de contribuir com a sociedade, proporcionando uma solução que combina teoria e prática, beneficiando tanto o parceiro quanto a formação acadêmica dos estudantes.</a:t>
            </a:r>
          </a:p>
          <a:p>
            <a:endParaRPr lang="pt-BR" dirty="0"/>
          </a:p>
        </p:txBody>
      </p:sp>
    </p:spTree>
    <p:extLst>
      <p:ext uri="{BB962C8B-B14F-4D97-AF65-F5344CB8AC3E}">
        <p14:creationId xmlns:p14="http://schemas.microsoft.com/office/powerpoint/2010/main" val="1980034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DE3C401D-7010-8ED1-AA76-4A65B466B27C}"/>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3342976" y="675976"/>
            <a:ext cx="5506047" cy="5506047"/>
          </a:xfrm>
          <a:prstGeom prst="rect">
            <a:avLst/>
          </a:prstGeom>
        </p:spPr>
      </p:pic>
      <p:sp>
        <p:nvSpPr>
          <p:cNvPr id="3" name="Subtítulo 2">
            <a:extLst>
              <a:ext uri="{FF2B5EF4-FFF2-40B4-BE49-F238E27FC236}">
                <a16:creationId xmlns:a16="http://schemas.microsoft.com/office/drawing/2014/main" id="{0B92CB79-3F76-F5BC-3AB9-2FF4BF4D07EE}"/>
              </a:ext>
            </a:extLst>
          </p:cNvPr>
          <p:cNvSpPr>
            <a:spLocks noGrp="1"/>
          </p:cNvSpPr>
          <p:nvPr>
            <p:ph type="subTitle" idx="1"/>
          </p:nvPr>
        </p:nvSpPr>
        <p:spPr>
          <a:xfrm>
            <a:off x="1523999" y="675976"/>
            <a:ext cx="9144000" cy="5081012"/>
          </a:xfrm>
        </p:spPr>
        <p:txBody>
          <a:bodyPr>
            <a:noAutofit/>
          </a:bodyPr>
          <a:lstStyle/>
          <a:p>
            <a:pPr algn="l" rtl="0"/>
            <a:r>
              <a:rPr lang="pt-BR" b="1" dirty="0"/>
              <a:t>CONCLUSÃO DA EQUIPE:</a:t>
            </a:r>
          </a:p>
          <a:p>
            <a:pPr algn="just" rtl="0"/>
            <a:r>
              <a:rPr lang="pt-BR" dirty="0">
                <a:effectLst/>
              </a:rPr>
              <a:t>O processo de desenvolvimento da ferramenta foi desafiador, mas também gratificante. A equipe precisou enfrentar diversos obstáculos, como a falta de conhecimento sobre o setor de fitness e a necessidade de conciliar os interesses do parceiro com as necessidades dos clientes. No entanto, fomos capazes de superar esses desafios e entregar uma ferramenta que atende às necessidades do estúdio.</a:t>
            </a:r>
            <a:endParaRPr lang="pt-BR" dirty="0"/>
          </a:p>
          <a:p>
            <a:pPr algn="just" rtl="0"/>
            <a:r>
              <a:rPr lang="pt-BR" dirty="0">
                <a:effectLst/>
              </a:rPr>
              <a:t>Nós acreditamos que a ferramenta desenvolvida terá um impacto positivo no </a:t>
            </a:r>
            <a:r>
              <a:rPr lang="pt-BR" dirty="0" err="1">
                <a:effectLst/>
              </a:rPr>
              <a:t>Stúdio</a:t>
            </a:r>
            <a:r>
              <a:rPr lang="pt-BR" dirty="0">
                <a:effectLst/>
              </a:rPr>
              <a:t> </a:t>
            </a:r>
            <a:r>
              <a:rPr lang="pt-BR" dirty="0" err="1">
                <a:effectLst/>
              </a:rPr>
              <a:t>Personal</a:t>
            </a:r>
            <a:r>
              <a:rPr lang="pt-BR" dirty="0">
                <a:effectLst/>
              </a:rPr>
              <a:t> Sabrina Marinho. A ferramenta ajudará a melhorar a eficiência operacional do estúdio, reduzir erros e aumentar a satisfação das clientes.</a:t>
            </a:r>
          </a:p>
          <a:p>
            <a:pPr algn="just" rtl="0"/>
            <a:r>
              <a:rPr lang="pt-BR" dirty="0">
                <a:effectLst/>
              </a:rPr>
              <a:t>Estando satisfeito com o resultado do projeto e acreditamos que ele foi um sucesso, tendo em vista toda a carga de conhecimento que ele agregou no momento atual e também futuro em meio profissional.</a:t>
            </a:r>
          </a:p>
          <a:p>
            <a:endParaRPr lang="pt-BR" dirty="0"/>
          </a:p>
        </p:txBody>
      </p:sp>
    </p:spTree>
    <p:extLst>
      <p:ext uri="{BB962C8B-B14F-4D97-AF65-F5344CB8AC3E}">
        <p14:creationId xmlns:p14="http://schemas.microsoft.com/office/powerpoint/2010/main" val="2565067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DE3C401D-7010-8ED1-AA76-4A65B466B27C}"/>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3342976" y="675976"/>
            <a:ext cx="5506047" cy="5506047"/>
          </a:xfrm>
          <a:prstGeom prst="rect">
            <a:avLst/>
          </a:prstGeom>
        </p:spPr>
      </p:pic>
      <p:sp>
        <p:nvSpPr>
          <p:cNvPr id="3" name="Subtítulo 2">
            <a:extLst>
              <a:ext uri="{FF2B5EF4-FFF2-40B4-BE49-F238E27FC236}">
                <a16:creationId xmlns:a16="http://schemas.microsoft.com/office/drawing/2014/main" id="{0B92CB79-3F76-F5BC-3AB9-2FF4BF4D07EE}"/>
              </a:ext>
            </a:extLst>
          </p:cNvPr>
          <p:cNvSpPr>
            <a:spLocks noGrp="1"/>
          </p:cNvSpPr>
          <p:nvPr>
            <p:ph type="subTitle" idx="1"/>
          </p:nvPr>
        </p:nvSpPr>
        <p:spPr>
          <a:xfrm>
            <a:off x="1523999" y="2950558"/>
            <a:ext cx="9144000" cy="1761401"/>
          </a:xfrm>
        </p:spPr>
        <p:txBody>
          <a:bodyPr>
            <a:noAutofit/>
          </a:bodyPr>
          <a:lstStyle/>
          <a:p>
            <a:pPr algn="just" rtl="0"/>
            <a:r>
              <a:rPr lang="pt-BR" dirty="0"/>
              <a:t>Gostaríamos de finalizar agradecendo a professor(a) </a:t>
            </a:r>
            <a:r>
              <a:rPr lang="pt-BR" sz="2400" i="0" dirty="0">
                <a:solidFill>
                  <a:srgbClr val="1F2328"/>
                </a:solidFill>
                <a:effectLst/>
              </a:rPr>
              <a:t>Sandra Maria Silveira que nos ofereceu todo os suportes necessários, necessários nesse ultimo eixo. A Sabrina Marino nossa </a:t>
            </a:r>
            <a:r>
              <a:rPr lang="pt-BR" dirty="0">
                <a:solidFill>
                  <a:srgbClr val="1F2328"/>
                </a:solidFill>
              </a:rPr>
              <a:t>gratidão por topar participar desse projeto que foi muito desafiador e superou as nossas expectativas. </a:t>
            </a:r>
            <a:endParaRPr lang="pt-BR" dirty="0"/>
          </a:p>
        </p:txBody>
      </p:sp>
    </p:spTree>
    <p:extLst>
      <p:ext uri="{BB962C8B-B14F-4D97-AF65-F5344CB8AC3E}">
        <p14:creationId xmlns:p14="http://schemas.microsoft.com/office/powerpoint/2010/main" val="2196578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DE3C401D-7010-8ED1-AA76-4A65B466B27C}"/>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3342976" y="675976"/>
            <a:ext cx="5506047" cy="5506047"/>
          </a:xfrm>
          <a:prstGeom prst="rect">
            <a:avLst/>
          </a:prstGeom>
        </p:spPr>
      </p:pic>
      <p:sp>
        <p:nvSpPr>
          <p:cNvPr id="3" name="Subtítulo 2">
            <a:extLst>
              <a:ext uri="{FF2B5EF4-FFF2-40B4-BE49-F238E27FC236}">
                <a16:creationId xmlns:a16="http://schemas.microsoft.com/office/drawing/2014/main" id="{0B92CB79-3F76-F5BC-3AB9-2FF4BF4D07EE}"/>
              </a:ext>
            </a:extLst>
          </p:cNvPr>
          <p:cNvSpPr>
            <a:spLocks noGrp="1"/>
          </p:cNvSpPr>
          <p:nvPr>
            <p:ph type="subTitle" idx="1"/>
          </p:nvPr>
        </p:nvSpPr>
        <p:spPr>
          <a:xfrm>
            <a:off x="1524000" y="1773237"/>
            <a:ext cx="9144000" cy="3694501"/>
          </a:xfrm>
        </p:spPr>
        <p:txBody>
          <a:bodyPr>
            <a:noAutofit/>
          </a:bodyPr>
          <a:lstStyle/>
          <a:p>
            <a:pPr algn="l" rtl="0"/>
            <a:r>
              <a:rPr lang="pt-BR" b="1" dirty="0"/>
              <a:t>DESCRIÇÃO DO CLIENTE:</a:t>
            </a:r>
          </a:p>
          <a:p>
            <a:pPr algn="just" rtl="0"/>
            <a:r>
              <a:rPr lang="pt-BR" dirty="0">
                <a:effectLst/>
              </a:rPr>
              <a:t>O parceiro neste projeto é o Studio Feminino, um espaço dedicado ao bem-estar e ao condicionamento físico feminino, administrado pela Sabrina Júnia Marinho que é professora e gestora do Studio. O estúdio oferece uma variedade de serviços, incluindo treinamento funcional, musculação e atendimento personalizado. A parceira desempenha um papel fundamental na gestão e no atendimento às clientes, garantindo um ambiente acolhedor e seguro.</a:t>
            </a:r>
            <a:endParaRPr lang="pt-BR" dirty="0"/>
          </a:p>
        </p:txBody>
      </p:sp>
    </p:spTree>
    <p:extLst>
      <p:ext uri="{BB962C8B-B14F-4D97-AF65-F5344CB8AC3E}">
        <p14:creationId xmlns:p14="http://schemas.microsoft.com/office/powerpoint/2010/main" val="1356289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DE3C401D-7010-8ED1-AA76-4A65B466B27C}"/>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3342976" y="675976"/>
            <a:ext cx="5506047" cy="5506047"/>
          </a:xfrm>
          <a:prstGeom prst="rect">
            <a:avLst/>
          </a:prstGeom>
        </p:spPr>
      </p:pic>
      <p:sp>
        <p:nvSpPr>
          <p:cNvPr id="3" name="Subtítulo 2">
            <a:extLst>
              <a:ext uri="{FF2B5EF4-FFF2-40B4-BE49-F238E27FC236}">
                <a16:creationId xmlns:a16="http://schemas.microsoft.com/office/drawing/2014/main" id="{0B92CB79-3F76-F5BC-3AB9-2FF4BF4D07EE}"/>
              </a:ext>
            </a:extLst>
          </p:cNvPr>
          <p:cNvSpPr>
            <a:spLocks noGrp="1"/>
          </p:cNvSpPr>
          <p:nvPr>
            <p:ph type="subTitle" idx="1"/>
          </p:nvPr>
        </p:nvSpPr>
        <p:spPr>
          <a:xfrm>
            <a:off x="1524000" y="1773237"/>
            <a:ext cx="9144000" cy="3694501"/>
          </a:xfrm>
        </p:spPr>
        <p:txBody>
          <a:bodyPr>
            <a:noAutofit/>
          </a:bodyPr>
          <a:lstStyle/>
          <a:p>
            <a:pPr algn="l" rtl="0"/>
            <a:r>
              <a:rPr lang="pt-BR" b="1" dirty="0">
                <a:effectLst/>
              </a:rPr>
              <a:t>OBJETIVO:</a:t>
            </a:r>
          </a:p>
          <a:p>
            <a:pPr algn="just" rtl="0"/>
            <a:r>
              <a:rPr lang="pt-BR" dirty="0">
                <a:effectLst/>
                <a:latin typeface="-apple-system"/>
              </a:rPr>
              <a:t>A busca por um estilo de vida mais saudável e ativo tornou-se uma prioridade crescente para muitas pessoas em todo o mundo.</a:t>
            </a:r>
          </a:p>
          <a:p>
            <a:pPr algn="just" rtl="0"/>
            <a:r>
              <a:rPr lang="pt-BR" dirty="0">
                <a:effectLst/>
                <a:latin typeface="-apple-system"/>
              </a:rPr>
              <a:t>Nosso objetivo é criar uma solução que facilite a administração eficiente na área fitness, permitindo que os profissionais, pequeno empreendedor, desfrute de uma experiência mais eficaz. Queremos poder colaborar no desenvolvimento de uma ferramenta que traga facilidade, agilidade, controle, comunicação e quem sabe, métricas para demonstração de resultados. E assim, proporcionar a mudança que a tecnologia pode trazer para pequenos negócios do setor de fitness.</a:t>
            </a:r>
          </a:p>
          <a:p>
            <a:endParaRPr lang="pt-BR" dirty="0"/>
          </a:p>
        </p:txBody>
      </p:sp>
    </p:spTree>
    <p:extLst>
      <p:ext uri="{BB962C8B-B14F-4D97-AF65-F5344CB8AC3E}">
        <p14:creationId xmlns:p14="http://schemas.microsoft.com/office/powerpoint/2010/main" val="2347654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CFDB6-A594-AF32-6CB1-4510C1EFDAF6}"/>
              </a:ext>
            </a:extLst>
          </p:cNvPr>
          <p:cNvSpPr>
            <a:spLocks noGrp="1"/>
          </p:cNvSpPr>
          <p:nvPr>
            <p:ph type="ctrTitle"/>
          </p:nvPr>
        </p:nvSpPr>
        <p:spPr>
          <a:xfrm>
            <a:off x="665584" y="345233"/>
            <a:ext cx="2553477" cy="821094"/>
          </a:xfrm>
        </p:spPr>
        <p:txBody>
          <a:bodyPr>
            <a:normAutofit/>
          </a:bodyPr>
          <a:lstStyle/>
          <a:p>
            <a:pPr algn="l"/>
            <a:r>
              <a:rPr lang="pt-BR" sz="2400" b="1" dirty="0">
                <a:latin typeface="+mn-lt"/>
              </a:rPr>
              <a:t>TELA DE LOGIN:</a:t>
            </a:r>
          </a:p>
        </p:txBody>
      </p:sp>
      <p:pic>
        <p:nvPicPr>
          <p:cNvPr id="5" name="Imagem 4">
            <a:extLst>
              <a:ext uri="{FF2B5EF4-FFF2-40B4-BE49-F238E27FC236}">
                <a16:creationId xmlns:a16="http://schemas.microsoft.com/office/drawing/2014/main" id="{00513419-48BB-15AB-46FE-54EC6AAD4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763" y="1436964"/>
            <a:ext cx="7972474" cy="3984072"/>
          </a:xfrm>
          <a:prstGeom prst="rect">
            <a:avLst/>
          </a:prstGeom>
        </p:spPr>
      </p:pic>
    </p:spTree>
    <p:extLst>
      <p:ext uri="{BB962C8B-B14F-4D97-AF65-F5344CB8AC3E}">
        <p14:creationId xmlns:p14="http://schemas.microsoft.com/office/powerpoint/2010/main" val="1099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CFDB6-A594-AF32-6CB1-4510C1EFDAF6}"/>
              </a:ext>
            </a:extLst>
          </p:cNvPr>
          <p:cNvSpPr>
            <a:spLocks noGrp="1"/>
          </p:cNvSpPr>
          <p:nvPr>
            <p:ph type="ctrTitle"/>
          </p:nvPr>
        </p:nvSpPr>
        <p:spPr>
          <a:xfrm>
            <a:off x="665584" y="345233"/>
            <a:ext cx="4121020" cy="821094"/>
          </a:xfrm>
        </p:spPr>
        <p:txBody>
          <a:bodyPr>
            <a:normAutofit/>
          </a:bodyPr>
          <a:lstStyle/>
          <a:p>
            <a:pPr algn="l"/>
            <a:r>
              <a:rPr lang="pt-BR" sz="2400" b="1" dirty="0">
                <a:latin typeface="+mn-lt"/>
              </a:rPr>
              <a:t>TELA DE RECUPERAR SENHA:</a:t>
            </a:r>
          </a:p>
        </p:txBody>
      </p:sp>
      <p:pic>
        <p:nvPicPr>
          <p:cNvPr id="5" name="Imagem 4">
            <a:extLst>
              <a:ext uri="{FF2B5EF4-FFF2-40B4-BE49-F238E27FC236}">
                <a16:creationId xmlns:a16="http://schemas.microsoft.com/office/drawing/2014/main" id="{00513419-48BB-15AB-46FE-54EC6AAD435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09763" y="1451895"/>
            <a:ext cx="7972474" cy="3954210"/>
          </a:xfrm>
          <a:prstGeom prst="rect">
            <a:avLst/>
          </a:prstGeom>
        </p:spPr>
      </p:pic>
    </p:spTree>
    <p:extLst>
      <p:ext uri="{BB962C8B-B14F-4D97-AF65-F5344CB8AC3E}">
        <p14:creationId xmlns:p14="http://schemas.microsoft.com/office/powerpoint/2010/main" val="3556286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CFDB6-A594-AF32-6CB1-4510C1EFDAF6}"/>
              </a:ext>
            </a:extLst>
          </p:cNvPr>
          <p:cNvSpPr>
            <a:spLocks noGrp="1"/>
          </p:cNvSpPr>
          <p:nvPr>
            <p:ph type="ctrTitle"/>
          </p:nvPr>
        </p:nvSpPr>
        <p:spPr>
          <a:xfrm>
            <a:off x="665583" y="345233"/>
            <a:ext cx="8674359" cy="821094"/>
          </a:xfrm>
        </p:spPr>
        <p:txBody>
          <a:bodyPr>
            <a:normAutofit/>
          </a:bodyPr>
          <a:lstStyle/>
          <a:p>
            <a:pPr algn="l"/>
            <a:r>
              <a:rPr lang="pt-BR" sz="2400" b="1" i="0" dirty="0">
                <a:solidFill>
                  <a:srgbClr val="1F2328"/>
                </a:solidFill>
                <a:effectLst/>
                <a:latin typeface="+mn-lt"/>
              </a:rPr>
              <a:t>TELA DE CADASTRO DE COLABORADORES PELO ADMINISTRADOR</a:t>
            </a:r>
            <a:r>
              <a:rPr lang="pt-BR" sz="2400" b="1" dirty="0">
                <a:latin typeface="+mn-lt"/>
              </a:rPr>
              <a:t>:</a:t>
            </a:r>
          </a:p>
        </p:txBody>
      </p:sp>
      <p:pic>
        <p:nvPicPr>
          <p:cNvPr id="5" name="Imagem 4">
            <a:extLst>
              <a:ext uri="{FF2B5EF4-FFF2-40B4-BE49-F238E27FC236}">
                <a16:creationId xmlns:a16="http://schemas.microsoft.com/office/drawing/2014/main" id="{00513419-48BB-15AB-46FE-54EC6AAD435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5583" y="1304657"/>
            <a:ext cx="6500327" cy="3241422"/>
          </a:xfrm>
          <a:prstGeom prst="rect">
            <a:avLst/>
          </a:prstGeom>
        </p:spPr>
      </p:pic>
      <p:pic>
        <p:nvPicPr>
          <p:cNvPr id="7" name="Imagem 6">
            <a:extLst>
              <a:ext uri="{FF2B5EF4-FFF2-40B4-BE49-F238E27FC236}">
                <a16:creationId xmlns:a16="http://schemas.microsoft.com/office/drawing/2014/main" id="{76B30EC2-F119-57E5-93F5-E41481C73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5731" y="3578289"/>
            <a:ext cx="6096001" cy="3038200"/>
          </a:xfrm>
          <a:prstGeom prst="rect">
            <a:avLst/>
          </a:prstGeom>
        </p:spPr>
      </p:pic>
    </p:spTree>
    <p:extLst>
      <p:ext uri="{BB962C8B-B14F-4D97-AF65-F5344CB8AC3E}">
        <p14:creationId xmlns:p14="http://schemas.microsoft.com/office/powerpoint/2010/main" val="3752003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CFDB6-A594-AF32-6CB1-4510C1EFDAF6}"/>
              </a:ext>
            </a:extLst>
          </p:cNvPr>
          <p:cNvSpPr>
            <a:spLocks noGrp="1"/>
          </p:cNvSpPr>
          <p:nvPr>
            <p:ph type="ctrTitle"/>
          </p:nvPr>
        </p:nvSpPr>
        <p:spPr>
          <a:xfrm>
            <a:off x="665583" y="345233"/>
            <a:ext cx="8674359" cy="821094"/>
          </a:xfrm>
        </p:spPr>
        <p:txBody>
          <a:bodyPr>
            <a:normAutofit/>
          </a:bodyPr>
          <a:lstStyle/>
          <a:p>
            <a:pPr algn="l"/>
            <a:r>
              <a:rPr lang="pt-BR" sz="2400" b="1" i="0" dirty="0">
                <a:solidFill>
                  <a:srgbClr val="1F2328"/>
                </a:solidFill>
                <a:effectLst/>
                <a:latin typeface="+mn-lt"/>
              </a:rPr>
              <a:t>TELA DE CADASTRO CLIENTES</a:t>
            </a:r>
            <a:r>
              <a:rPr lang="pt-BR" sz="2400" b="1" dirty="0">
                <a:latin typeface="+mn-lt"/>
              </a:rPr>
              <a:t>:</a:t>
            </a:r>
          </a:p>
        </p:txBody>
      </p:sp>
      <p:pic>
        <p:nvPicPr>
          <p:cNvPr id="5" name="Imagem 4">
            <a:extLst>
              <a:ext uri="{FF2B5EF4-FFF2-40B4-BE49-F238E27FC236}">
                <a16:creationId xmlns:a16="http://schemas.microsoft.com/office/drawing/2014/main" id="{00513419-48BB-15AB-46FE-54EC6AAD435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5583" y="1166327"/>
            <a:ext cx="6769509" cy="3368350"/>
          </a:xfrm>
          <a:prstGeom prst="rect">
            <a:avLst/>
          </a:prstGeom>
        </p:spPr>
      </p:pic>
      <p:pic>
        <p:nvPicPr>
          <p:cNvPr id="4" name="Imagem 3">
            <a:extLst>
              <a:ext uri="{FF2B5EF4-FFF2-40B4-BE49-F238E27FC236}">
                <a16:creationId xmlns:a16="http://schemas.microsoft.com/office/drawing/2014/main" id="{3A984F32-2AF7-C2CA-D577-8E62282396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7314" y="2971834"/>
            <a:ext cx="7162341" cy="3540933"/>
          </a:xfrm>
          <a:prstGeom prst="rect">
            <a:avLst/>
          </a:prstGeom>
        </p:spPr>
      </p:pic>
    </p:spTree>
    <p:extLst>
      <p:ext uri="{BB962C8B-B14F-4D97-AF65-F5344CB8AC3E}">
        <p14:creationId xmlns:p14="http://schemas.microsoft.com/office/powerpoint/2010/main" val="73070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CFDB6-A594-AF32-6CB1-4510C1EFDAF6}"/>
              </a:ext>
            </a:extLst>
          </p:cNvPr>
          <p:cNvSpPr>
            <a:spLocks noGrp="1"/>
          </p:cNvSpPr>
          <p:nvPr>
            <p:ph type="ctrTitle"/>
          </p:nvPr>
        </p:nvSpPr>
        <p:spPr>
          <a:xfrm>
            <a:off x="665583" y="345233"/>
            <a:ext cx="8674359" cy="821094"/>
          </a:xfrm>
        </p:spPr>
        <p:txBody>
          <a:bodyPr>
            <a:normAutofit/>
          </a:bodyPr>
          <a:lstStyle/>
          <a:p>
            <a:pPr algn="l"/>
            <a:r>
              <a:rPr lang="pt-BR" sz="2400" b="1" i="0" dirty="0">
                <a:solidFill>
                  <a:srgbClr val="1F2328"/>
                </a:solidFill>
                <a:effectLst/>
                <a:latin typeface="+mn-lt"/>
              </a:rPr>
              <a:t>TELA DE CONTAS A RECEBER E DESPESAS</a:t>
            </a:r>
            <a:r>
              <a:rPr lang="pt-BR" sz="2400" b="1" dirty="0">
                <a:latin typeface="+mn-lt"/>
              </a:rPr>
              <a:t>:</a:t>
            </a:r>
          </a:p>
        </p:txBody>
      </p:sp>
      <p:pic>
        <p:nvPicPr>
          <p:cNvPr id="5" name="Imagem 4">
            <a:extLst>
              <a:ext uri="{FF2B5EF4-FFF2-40B4-BE49-F238E27FC236}">
                <a16:creationId xmlns:a16="http://schemas.microsoft.com/office/drawing/2014/main" id="{00513419-48BB-15AB-46FE-54EC6AAD435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5936" y="1212455"/>
            <a:ext cx="7747500" cy="3863398"/>
          </a:xfrm>
          <a:prstGeom prst="rect">
            <a:avLst/>
          </a:prstGeom>
        </p:spPr>
      </p:pic>
      <p:pic>
        <p:nvPicPr>
          <p:cNvPr id="4" name="Imagem 3">
            <a:extLst>
              <a:ext uri="{FF2B5EF4-FFF2-40B4-BE49-F238E27FC236}">
                <a16:creationId xmlns:a16="http://schemas.microsoft.com/office/drawing/2014/main" id="{3A984F32-2AF7-C2CA-D577-8E62282396E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749597" y="3125231"/>
            <a:ext cx="7342876" cy="3642004"/>
          </a:xfrm>
          <a:prstGeom prst="rect">
            <a:avLst/>
          </a:prstGeom>
        </p:spPr>
      </p:pic>
    </p:spTree>
    <p:extLst>
      <p:ext uri="{BB962C8B-B14F-4D97-AF65-F5344CB8AC3E}">
        <p14:creationId xmlns:p14="http://schemas.microsoft.com/office/powerpoint/2010/main" val="2482699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CFDB6-A594-AF32-6CB1-4510C1EFDAF6}"/>
              </a:ext>
            </a:extLst>
          </p:cNvPr>
          <p:cNvSpPr>
            <a:spLocks noGrp="1"/>
          </p:cNvSpPr>
          <p:nvPr>
            <p:ph type="ctrTitle"/>
          </p:nvPr>
        </p:nvSpPr>
        <p:spPr>
          <a:xfrm>
            <a:off x="665583" y="345233"/>
            <a:ext cx="8674359" cy="821094"/>
          </a:xfrm>
        </p:spPr>
        <p:txBody>
          <a:bodyPr>
            <a:normAutofit/>
          </a:bodyPr>
          <a:lstStyle/>
          <a:p>
            <a:pPr algn="l"/>
            <a:r>
              <a:rPr lang="pt-BR" sz="2400" b="1" i="0" dirty="0">
                <a:solidFill>
                  <a:srgbClr val="1F2328"/>
                </a:solidFill>
                <a:effectLst/>
                <a:latin typeface="+mn-lt"/>
              </a:rPr>
              <a:t>TELA DE PESQUISAR CLIENTE</a:t>
            </a:r>
            <a:r>
              <a:rPr lang="pt-BR" sz="2400" b="1" dirty="0">
                <a:latin typeface="+mn-lt"/>
              </a:rPr>
              <a:t>:</a:t>
            </a:r>
          </a:p>
        </p:txBody>
      </p:sp>
      <p:pic>
        <p:nvPicPr>
          <p:cNvPr id="5" name="Imagem 4">
            <a:extLst>
              <a:ext uri="{FF2B5EF4-FFF2-40B4-BE49-F238E27FC236}">
                <a16:creationId xmlns:a16="http://schemas.microsoft.com/office/drawing/2014/main" id="{00513419-48BB-15AB-46FE-54EC6AAD435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20725" y="1517310"/>
            <a:ext cx="8750550" cy="4328330"/>
          </a:xfrm>
          <a:prstGeom prst="rect">
            <a:avLst/>
          </a:prstGeom>
        </p:spPr>
      </p:pic>
    </p:spTree>
    <p:extLst>
      <p:ext uri="{BB962C8B-B14F-4D97-AF65-F5344CB8AC3E}">
        <p14:creationId xmlns:p14="http://schemas.microsoft.com/office/powerpoint/2010/main" val="65857669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534</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12</vt:i4>
      </vt:variant>
    </vt:vector>
  </HeadingPairs>
  <TitlesOfParts>
    <vt:vector size="18" baseType="lpstr">
      <vt:lpstr>-apple-system</vt:lpstr>
      <vt:lpstr>Arial</vt:lpstr>
      <vt:lpstr>Calibri</vt:lpstr>
      <vt:lpstr>Calibri Light</vt:lpstr>
      <vt:lpstr>Poppins</vt:lpstr>
      <vt:lpstr>Tema do Office</vt:lpstr>
      <vt:lpstr>Apresentação do PowerPoint</vt:lpstr>
      <vt:lpstr>Apresentação do PowerPoint</vt:lpstr>
      <vt:lpstr>Apresentação do PowerPoint</vt:lpstr>
      <vt:lpstr>TELA DE LOGIN:</vt:lpstr>
      <vt:lpstr>TELA DE RECUPERAR SENHA:</vt:lpstr>
      <vt:lpstr>TELA DE CADASTRO DE COLABORADORES PELO ADMINISTRADOR:</vt:lpstr>
      <vt:lpstr>TELA DE CADASTRO CLIENTES:</vt:lpstr>
      <vt:lpstr>TELA DE CONTAS A RECEBER E DESPESAS:</vt:lpstr>
      <vt:lpstr>TELA DE PESQUISAR CLIENTE:</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NAIARA MAFRA</dc:creator>
  <cp:lastModifiedBy>NAIARA MAFRA</cp:lastModifiedBy>
  <cp:revision>1</cp:revision>
  <dcterms:created xsi:type="dcterms:W3CDTF">2023-12-12T00:52:54Z</dcterms:created>
  <dcterms:modified xsi:type="dcterms:W3CDTF">2023-12-12T01:06:48Z</dcterms:modified>
</cp:coreProperties>
</file>