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8" r:id="rId2"/>
    <p:sldId id="271" r:id="rId3"/>
    <p:sldId id="266" r:id="rId4"/>
    <p:sldId id="268" r:id="rId5"/>
    <p:sldId id="270" r:id="rId6"/>
    <p:sldId id="269" r:id="rId7"/>
    <p:sldId id="274" r:id="rId8"/>
    <p:sldId id="273" r:id="rId9"/>
    <p:sldId id="261" r:id="rId10"/>
    <p:sldId id="260" r:id="rId11"/>
    <p:sldId id="264" r:id="rId12"/>
    <p:sldId id="275" r:id="rId13"/>
    <p:sldId id="265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5B01C-69B0-6806-C9A5-1477F125748C}" v="137" dt="2024-03-18T02:33:24.367"/>
    <p1510:client id="{B8B4EB91-EDA2-5906-68E8-BB6EFA87B05D}" v="1343" dt="2024-03-18T02:52:10.077"/>
    <p1510:client id="{E824B303-E44A-CFE4-5B54-506C6347D693}" v="642" dt="2024-03-17T19:29:26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9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7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3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1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5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8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4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a.com/blog/scrum/" TargetMode="External"/><Relationship Id="rId2" Type="http://schemas.openxmlformats.org/officeDocument/2006/relationships/hyperlink" Target="https://ojs.brazilianjournals.com.br/ojs/index.php/BASR/article/view/398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A8A6E-2BAA-30C7-B252-1D214931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31" y="662442"/>
            <a:ext cx="10020417" cy="1310055"/>
          </a:xfrm>
        </p:spPr>
        <p:txBody>
          <a:bodyPr/>
          <a:lstStyle/>
          <a:p>
            <a:r>
              <a:rPr lang="pt-BR" dirty="0" smtClean="0"/>
              <a:t>Aplicação Web – CONTROLE FINANCEIRO</a:t>
            </a: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B7F25-BD84-6532-D0DB-39A3C45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162" y="1960685"/>
            <a:ext cx="4912086" cy="4211515"/>
          </a:xfrm>
        </p:spPr>
        <p:txBody>
          <a:bodyPr>
            <a:normAutofit fontScale="92500" lnSpcReduction="20000"/>
          </a:bodyPr>
          <a:lstStyle/>
          <a:p>
            <a:r>
              <a:rPr lang="pt-BR" sz="1900" dirty="0" smtClean="0"/>
              <a:t>Equipe do projeto:</a:t>
            </a:r>
          </a:p>
          <a:p>
            <a:r>
              <a:rPr lang="pt-BR" sz="1900" dirty="0" smtClean="0"/>
              <a:t>Ana Carolina Alves de Sousa</a:t>
            </a:r>
          </a:p>
          <a:p>
            <a:r>
              <a:rPr lang="pt-BR" sz="1900" dirty="0" smtClean="0"/>
              <a:t>Angélica Maria Nunes de Aguiar</a:t>
            </a:r>
          </a:p>
          <a:p>
            <a:r>
              <a:rPr lang="pt-BR" sz="1900" dirty="0" smtClean="0"/>
              <a:t>Elenice Aparecida Silva</a:t>
            </a:r>
          </a:p>
          <a:p>
            <a:r>
              <a:rPr lang="pt-BR" sz="1900" dirty="0" smtClean="0"/>
              <a:t>Lucas Santiago Plínio</a:t>
            </a:r>
          </a:p>
          <a:p>
            <a:r>
              <a:rPr lang="pt-BR" sz="1900" dirty="0" smtClean="0"/>
              <a:t>Rafael Junior Martins</a:t>
            </a:r>
          </a:p>
          <a:p>
            <a:r>
              <a:rPr lang="pt-BR" sz="1900" dirty="0" smtClean="0"/>
              <a:t>Yasmin Maia Trindade</a:t>
            </a:r>
          </a:p>
          <a:p>
            <a:endParaRPr lang="pt-BR" dirty="0" smtClean="0"/>
          </a:p>
          <a:p>
            <a:r>
              <a:rPr lang="pt-BR" sz="1900" dirty="0" smtClean="0"/>
              <a:t>Professor Tutor: Humberto Azevedo </a:t>
            </a:r>
            <a:r>
              <a:rPr lang="pt-BR" sz="1900" dirty="0" err="1" smtClean="0"/>
              <a:t>Nigri</a:t>
            </a:r>
            <a:r>
              <a:rPr lang="pt-BR" sz="1900" dirty="0" smtClean="0"/>
              <a:t> do Carmo</a:t>
            </a:r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2024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1840613"/>
            <a:ext cx="4294053" cy="4120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81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74BD2-BF99-F057-B6B7-A61472E8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06" y="745850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Histórias de usuários</a:t>
            </a:r>
          </a:p>
          <a:p>
            <a:pPr>
              <a:buClr>
                <a:srgbClr val="9E3611"/>
              </a:buClr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41B1A56-7291-1AD3-F7DB-7AB6768B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99511"/>
              </p:ext>
            </p:extLst>
          </p:nvPr>
        </p:nvGraphicFramePr>
        <p:xfrm>
          <a:off x="907225" y="1198170"/>
          <a:ext cx="10065770" cy="51855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76180">
                  <a:extLst>
                    <a:ext uri="{9D8B030D-6E8A-4147-A177-3AD203B41FA5}">
                      <a16:colId xmlns:a16="http://schemas.microsoft.com/office/drawing/2014/main" val="1810497730"/>
                    </a:ext>
                  </a:extLst>
                </a:gridCol>
                <a:gridCol w="4410074">
                  <a:extLst>
                    <a:ext uri="{9D8B030D-6E8A-4147-A177-3AD203B41FA5}">
                      <a16:colId xmlns:a16="http://schemas.microsoft.com/office/drawing/2014/main" val="735924341"/>
                    </a:ext>
                  </a:extLst>
                </a:gridCol>
                <a:gridCol w="3279516">
                  <a:extLst>
                    <a:ext uri="{9D8B030D-6E8A-4147-A177-3AD203B41FA5}">
                      <a16:colId xmlns:a16="http://schemas.microsoft.com/office/drawing/2014/main" val="1377399673"/>
                    </a:ext>
                  </a:extLst>
                </a:gridCol>
              </a:tblGrid>
              <a:tr h="394336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Quem </a:t>
                      </a:r>
                      <a:endParaRPr lang="pt-B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O quê </a:t>
                      </a:r>
                      <a:endParaRPr lang="pt-B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Porque </a:t>
                      </a:r>
                      <a:endParaRPr lang="pt-B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267932"/>
                  </a:ext>
                </a:extLst>
              </a:tr>
              <a:tr h="1104147">
                <a:tc>
                  <a:txBody>
                    <a:bodyPr/>
                    <a:lstStyle/>
                    <a:p>
                      <a:pPr algn="ctr" fontAlgn="base"/>
                      <a:endParaRPr lang="pt-BR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</a:rPr>
                        <a:t>Como profissional autônomo </a:t>
                      </a:r>
                    </a:p>
                    <a:p>
                      <a:pPr algn="ctr" fontAlgn="base"/>
                      <a:endParaRPr lang="pt-BR" sz="14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880" algn="just" fontAlgn="base"/>
                      <a:endParaRPr lang="pt-BR" sz="1400" dirty="0">
                        <a:effectLst/>
                      </a:endParaRPr>
                    </a:p>
                    <a:p>
                      <a:pPr marL="182880" algn="just" fontAlgn="base"/>
                      <a:r>
                        <a:rPr lang="pt-BR" sz="1400" dirty="0">
                          <a:effectLst/>
                        </a:rPr>
                        <a:t>Preciso ter o controle de entradas e saídas financeiras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l" fontAlgn="base"/>
                      <a:endParaRPr lang="pt-BR" sz="1400" dirty="0">
                        <a:effectLst/>
                      </a:endParaRPr>
                    </a:p>
                    <a:p>
                      <a:pPr marL="91440" algn="l" fontAlgn="base"/>
                      <a:r>
                        <a:rPr lang="pt-BR" sz="1400" dirty="0">
                          <a:effectLst/>
                        </a:rPr>
                        <a:t> Para ser capaz de cobrir todas as           despesas e iniciar reserva financeira.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3250004"/>
                  </a:ext>
                </a:extLst>
              </a:tr>
              <a:tr h="1547770">
                <a:tc>
                  <a:txBody>
                    <a:bodyPr/>
                    <a:lstStyle/>
                    <a:p>
                      <a:pPr algn="ctr" fontAlgn="base"/>
                      <a:endParaRPr lang="pt-BR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</a:rPr>
                        <a:t>Como pequeno empresário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880" algn="just" fontAlgn="base"/>
                      <a:endParaRPr lang="pt-BR" sz="1400" dirty="0">
                        <a:effectLst/>
                      </a:endParaRPr>
                    </a:p>
                    <a:p>
                      <a:pPr marL="182880" lvl="0" algn="just">
                        <a:buNone/>
                      </a:pPr>
                      <a:r>
                        <a:rPr lang="pt-BR" sz="1400" dirty="0">
                          <a:effectLst/>
                        </a:rPr>
                        <a:t>Preciso monitorar o ativo e passivo de minha microempresa em tempo real. </a:t>
                      </a:r>
                      <a:endParaRPr lang="pt-B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pt-BR" sz="1400" dirty="0">
                          <a:effectLst/>
                        </a:rPr>
                        <a:t>Para ter maior efetividade na tomada de decisão que resultará em redução de custos e realização de novos investimentos.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0234415"/>
                  </a:ext>
                </a:extLst>
              </a:tr>
              <a:tr h="1035132">
                <a:tc>
                  <a:txBody>
                    <a:bodyPr/>
                    <a:lstStyle/>
                    <a:p>
                      <a:pPr algn="ctr" fontAlgn="base"/>
                      <a:endParaRPr lang="pt-BR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</a:rPr>
                        <a:t>Como estudante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880" algn="just" fontAlgn="base"/>
                      <a:endParaRPr lang="pt-BR" sz="1400" dirty="0">
                        <a:effectLst/>
                      </a:endParaRPr>
                    </a:p>
                    <a:p>
                      <a:pPr marL="182880" algn="just" fontAlgn="base"/>
                      <a:r>
                        <a:rPr lang="pt-BR" sz="1400" dirty="0">
                          <a:effectLst/>
                        </a:rPr>
                        <a:t>Preciso de organização financeira pessoal.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pt-BR" sz="1400" dirty="0">
                          <a:effectLst/>
                        </a:rPr>
                        <a:t>Para garantir que os gastos não sejam superiores a renda mensal.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8860856"/>
                  </a:ext>
                </a:extLst>
              </a:tr>
              <a:tr h="1104147">
                <a:tc>
                  <a:txBody>
                    <a:bodyPr/>
                    <a:lstStyle/>
                    <a:p>
                      <a:pPr algn="ctr" fontAlgn="base"/>
                      <a:endParaRPr lang="pt-BR" sz="1400" dirty="0">
                        <a:effectLst/>
                      </a:endParaRPr>
                    </a:p>
                    <a:p>
                      <a:pPr algn="ctr" fontAlgn="base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</a:rPr>
                        <a:t>Como arrimo de família  </a:t>
                      </a:r>
                    </a:p>
                    <a:p>
                      <a:pPr algn="ctr" fontAlgn="base"/>
                      <a:r>
                        <a:rPr lang="pt-BR" sz="1400" dirty="0">
                          <a:effectLst/>
                        </a:rPr>
                        <a:t>(Pai e/ou mãe)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880" algn="just" fontAlgn="base"/>
                      <a:endParaRPr lang="pt-BR" sz="1400" dirty="0">
                        <a:effectLst/>
                      </a:endParaRPr>
                    </a:p>
                    <a:p>
                      <a:pPr marL="182880" algn="just" fontAlgn="base"/>
                      <a:r>
                        <a:rPr lang="pt-BR" sz="1400" dirty="0">
                          <a:effectLst/>
                        </a:rPr>
                        <a:t>Preciso manter os gastos e despesas em equilíbrio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pt-BR" sz="1400" dirty="0">
                          <a:effectLst/>
                        </a:rPr>
                        <a:t>Para arcar com todas as despesas familiares e poupar para pagamento de dívidas antigas.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576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1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74BD2-BF99-F057-B6B7-A61472E8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06" y="745850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Requisitos não funcionais</a:t>
            </a:r>
          </a:p>
          <a:p>
            <a:pPr>
              <a:buClr>
                <a:srgbClr val="9E3611"/>
              </a:buClr>
            </a:pPr>
            <a:endParaRPr lang="pt-BR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endParaRPr lang="pt-BR" dirty="0"/>
          </a:p>
          <a:p>
            <a:pPr>
              <a:buClr>
                <a:srgbClr val="9E3611"/>
              </a:buClr>
            </a:pPr>
            <a:endParaRPr lang="pt-BR" dirty="0"/>
          </a:p>
          <a:p>
            <a:pPr>
              <a:buClr>
                <a:srgbClr val="9E3611"/>
              </a:buClr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9F2476-5CE2-DA17-2D0D-97648A398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39292"/>
              </p:ext>
            </p:extLst>
          </p:nvPr>
        </p:nvGraphicFramePr>
        <p:xfrm>
          <a:off x="1552575" y="1504950"/>
          <a:ext cx="8016372" cy="29985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0702">
                  <a:extLst>
                    <a:ext uri="{9D8B030D-6E8A-4147-A177-3AD203B41FA5}">
                      <a16:colId xmlns:a16="http://schemas.microsoft.com/office/drawing/2014/main" val="349293008"/>
                    </a:ext>
                  </a:extLst>
                </a:gridCol>
                <a:gridCol w="5674546">
                  <a:extLst>
                    <a:ext uri="{9D8B030D-6E8A-4147-A177-3AD203B41FA5}">
                      <a16:colId xmlns:a16="http://schemas.microsoft.com/office/drawing/2014/main" val="2862012790"/>
                    </a:ext>
                  </a:extLst>
                </a:gridCol>
                <a:gridCol w="1381124">
                  <a:extLst>
                    <a:ext uri="{9D8B030D-6E8A-4147-A177-3AD203B41FA5}">
                      <a16:colId xmlns:a16="http://schemas.microsoft.com/office/drawing/2014/main" val="397241588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 i="0" dirty="0">
                          <a:effectLst/>
                          <a:latin typeface="Rockwell"/>
                        </a:rPr>
                        <a:t>ID </a:t>
                      </a:r>
                      <a:r>
                        <a:rPr lang="pt-BR" sz="1400" b="0" i="0" dirty="0">
                          <a:effectLst/>
                          <a:latin typeface="Rockwell"/>
                        </a:rPr>
                        <a:t>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 i="0" dirty="0">
                          <a:effectLst/>
                          <a:latin typeface="Rockwell"/>
                        </a:rPr>
                        <a:t>DESCRIÇÃO  </a:t>
                      </a:r>
                      <a:r>
                        <a:rPr lang="pt-BR" sz="1400" b="0" i="0" dirty="0">
                          <a:effectLst/>
                          <a:latin typeface="Rockwell"/>
                        </a:rPr>
                        <a:t>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 i="0" dirty="0">
                          <a:effectLst/>
                          <a:latin typeface="Rockwell"/>
                        </a:rPr>
                        <a:t>Prioridade </a:t>
                      </a:r>
                      <a:r>
                        <a:rPr lang="pt-BR" sz="1400" b="0" i="0" dirty="0">
                          <a:effectLst/>
                          <a:latin typeface="Rockwell"/>
                        </a:rPr>
                        <a:t>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33184"/>
                  </a:ext>
                </a:extLst>
              </a:tr>
              <a:tr h="56519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  RNF-01 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 aplicação deverá ser responsiva, permitindo visualização em qualquer tela de forma adequada.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 ALTA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278002"/>
                  </a:ext>
                </a:extLst>
              </a:tr>
              <a:tr h="7886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  RNF-02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 aplicação deverá ser compatível com os principais navegadores   </a:t>
                      </a:r>
                    </a:p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do mercado (Mozilla, Edge, Opera, Google Chrome)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 ALTA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566996"/>
                  </a:ext>
                </a:extLst>
              </a:tr>
              <a:tr h="56519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  RNF-03 </a:t>
                      </a:r>
                    </a:p>
                    <a:p>
                      <a:pPr algn="l" rtl="0" fontAlgn="base"/>
                      <a:endParaRPr lang="pt-BR" sz="1200" b="0" i="0" dirty="0">
                        <a:effectLst/>
                        <a:latin typeface="Rockwel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Assegurar a privacidade dos usuários conforme a LGPD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 MÉDIA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599206"/>
                  </a:ext>
                </a:extLst>
              </a:tr>
              <a:tr h="56519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  RNF-04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 aplicação deve ser intuitiva e dinâmica 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ALTA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13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0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723292"/>
            <a:ext cx="10058400" cy="4448908"/>
          </a:xfrm>
        </p:spPr>
        <p:txBody>
          <a:bodyPr/>
          <a:lstStyle/>
          <a:p>
            <a:pPr marL="0" indent="0">
              <a:buNone/>
            </a:pPr>
            <a:endParaRPr lang="pt-BR" sz="1400" dirty="0"/>
          </a:p>
          <a:p>
            <a:pPr>
              <a:lnSpc>
                <a:spcPct val="150000"/>
              </a:lnSpc>
            </a:pPr>
            <a:r>
              <a:rPr lang="pt-BR" dirty="0" smtClean="0"/>
              <a:t>Desenvolvimento de Soft </a:t>
            </a:r>
            <a:r>
              <a:rPr lang="pt-BR" dirty="0" err="1"/>
              <a:t>skills</a:t>
            </a:r>
            <a:r>
              <a:rPr lang="pt-BR" dirty="0"/>
              <a:t> como comunicação, liderança e trabalho em </a:t>
            </a:r>
            <a:r>
              <a:rPr lang="pt-BR" dirty="0" smtClean="0"/>
              <a:t>equipe, bem como </a:t>
            </a:r>
            <a:r>
              <a:rPr lang="pt-BR" dirty="0"/>
              <a:t>autodisciplina, habilidades de gerenciamento de </a:t>
            </a:r>
            <a:r>
              <a:rPr lang="pt-BR" dirty="0" smtClean="0"/>
              <a:t>tempo para realização do projeto e o cumprimento das tarefas das demais disciplinas.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Desenvolvimento de um projeto de Aplicação Web sem prévia experiência técnica dos integrantes do grupo.</a:t>
            </a:r>
          </a:p>
          <a:p>
            <a:pPr>
              <a:lnSpc>
                <a:spcPct val="150000"/>
              </a:lnSpc>
            </a:pPr>
            <a:endParaRPr lang="pt-BR" sz="18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687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9BC6B-5E7A-872F-A3F0-44E13F5A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575" y="801307"/>
            <a:ext cx="10058400" cy="1609344"/>
          </a:xfrm>
        </p:spPr>
        <p:txBody>
          <a:bodyPr/>
          <a:lstStyle/>
          <a:p>
            <a:pPr algn="ctr"/>
            <a:r>
              <a:rPr lang="pt-BR" sz="700" dirty="0">
                <a:latin typeface="Times New Roman"/>
                <a:ea typeface="+mj-lt"/>
                <a:cs typeface="Times New Roman"/>
              </a:rPr>
              <a:t>      </a:t>
            </a:r>
            <a:r>
              <a:rPr lang="pt-BR" dirty="0">
                <a:latin typeface="Rockwell Condensed"/>
                <a:ea typeface="+mj-lt"/>
                <a:cs typeface="Times New Roman"/>
              </a:rPr>
              <a:t>3. Referências</a:t>
            </a:r>
            <a:r>
              <a:rPr lang="pt-BR" dirty="0"/>
              <a:t> Bibliográficas </a:t>
            </a: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613C0-8128-4E7E-AEE4-C07A4D72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DIAS, C. D. O.; ARENAS, N. C. D. S.; ARENAS, M. V. D. S.; SILVA, R. M. P. D. Perfil de educação financeira dos acadêmicos dos cursos de ciências contábeis, administração e economia de uma instituição federal de ensino superior brasileira/ Profile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financial </a:t>
            </a:r>
            <a:r>
              <a:rPr lang="pt-BR" dirty="0" err="1">
                <a:ea typeface="+mn-lt"/>
                <a:cs typeface="+mn-lt"/>
              </a:rPr>
              <a:t>education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academics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accounting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science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 err="1">
                <a:ea typeface="+mn-lt"/>
                <a:cs typeface="+mn-lt"/>
              </a:rPr>
              <a:t>administration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economy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a </a:t>
            </a:r>
            <a:r>
              <a:rPr lang="pt-BR" dirty="0" err="1">
                <a:ea typeface="+mn-lt"/>
                <a:cs typeface="+mn-lt"/>
              </a:rPr>
              <a:t>brazilian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higher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education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institution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 err="1">
                <a:ea typeface="+mn-lt"/>
                <a:cs typeface="+mn-lt"/>
              </a:rPr>
              <a:t>Brazilian</a:t>
            </a:r>
            <a:r>
              <a:rPr lang="pt-BR" dirty="0">
                <a:ea typeface="+mn-lt"/>
                <a:cs typeface="+mn-lt"/>
              </a:rPr>
              <a:t> Applied Science Review, [S. l.], v. 3, n. 5, p. 2190–2211, 2019. DOI: 10.34115/basrv3n5-022. Disponível em: </a:t>
            </a:r>
            <a:r>
              <a:rPr lang="pt-BR" dirty="0">
                <a:ea typeface="+mn-lt"/>
                <a:cs typeface="+mn-lt"/>
                <a:hlinkClick r:id="rId2"/>
              </a:rPr>
              <a:t>https://ojs.brazilianjournals.com.br/ojs/index.php/BASR/article/view/3986</a:t>
            </a:r>
            <a:r>
              <a:rPr lang="pt-BR" dirty="0">
                <a:ea typeface="+mn-lt"/>
                <a:cs typeface="+mn-lt"/>
              </a:rPr>
              <a:t>. Acesso em: 14 mar. 2024.</a:t>
            </a:r>
          </a:p>
          <a:p>
            <a:pPr>
              <a:buClr>
                <a:srgbClr val="9E3611"/>
              </a:buClr>
            </a:pPr>
            <a:endParaRPr lang="pt-BR" dirty="0"/>
          </a:p>
          <a:p>
            <a:pPr>
              <a:buClr>
                <a:schemeClr val="accent1"/>
              </a:buClr>
            </a:pPr>
            <a:r>
              <a:rPr lang="pt-BR" dirty="0">
                <a:ea typeface="+mn-lt"/>
                <a:cs typeface="+mn-lt"/>
              </a:rPr>
              <a:t>ESPINA, ROBERTO GIL. Scrum – O guia definitivo da metodologia ágil. Publicado em 21 de dezembro de 2023. Disponível em: </a:t>
            </a:r>
            <a:r>
              <a:rPr lang="pt-BR" dirty="0">
                <a:ea typeface="+mn-lt"/>
                <a:cs typeface="+mn-lt"/>
                <a:hlinkClick r:id="rId3"/>
              </a:rPr>
              <a:t>https://artia.com/blog/scrum/</a:t>
            </a:r>
            <a:r>
              <a:rPr lang="pt-BR" dirty="0">
                <a:ea typeface="+mn-lt"/>
                <a:cs typeface="+mn-lt"/>
              </a:rPr>
              <a:t>. Acesso em: 16 mar. 2024.</a:t>
            </a:r>
            <a:endParaRPr lang="pt-BR" dirty="0"/>
          </a:p>
          <a:p>
            <a:pPr>
              <a:buClr>
                <a:srgbClr val="9E3611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3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1" name="Rectangle 18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C2A92D-FFB6-3ED8-3993-C59A44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Obrigado!</a:t>
            </a:r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6" name="Graphic 5" descr="Smiling Face with No Fill">
            <a:extLst>
              <a:ext uri="{FF2B5EF4-FFF2-40B4-BE49-F238E27FC236}">
                <a16:creationId xmlns:a16="http://schemas.microsoft.com/office/drawing/2014/main" id="{36EE3C3D-F101-0FB7-9A68-676A4551572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21E79-5435-B602-36FC-19F69CFF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392" y="484632"/>
            <a:ext cx="9747856" cy="1010060"/>
          </a:xfrm>
        </p:spPr>
        <p:txBody>
          <a:bodyPr/>
          <a:lstStyle/>
          <a:p>
            <a:pPr algn="ctr"/>
            <a:r>
              <a:rPr lang="pt-BR" dirty="0">
                <a:latin typeface="Rockwell Condensed"/>
              </a:rPr>
              <a:t>índice 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35BF2-1DD0-5C81-BFF0-D7D115CDC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62" y="1494692"/>
            <a:ext cx="10832123" cy="500282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dirty="0"/>
              <a:t>Introdução </a:t>
            </a:r>
            <a:endParaRPr lang="pt-BR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dirty="0" smtClean="0"/>
              <a:t>Problema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pt-BR" dirty="0" smtClean="0"/>
              <a:t>Justificativas</a:t>
            </a:r>
          </a:p>
          <a:p>
            <a:pPr marL="560070" lvl="2" indent="-28575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pt-BR" dirty="0"/>
              <a:t>Público </a:t>
            </a:r>
            <a:r>
              <a:rPr lang="pt-BR" dirty="0" smtClean="0"/>
              <a:t>Alvo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dirty="0" smtClean="0"/>
              <a:t>Objetivos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dirty="0" smtClean="0"/>
              <a:t>Requisitos funcionais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Perfil de usuários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História de </a:t>
            </a:r>
            <a:r>
              <a:rPr lang="pt-BR" dirty="0" smtClean="0"/>
              <a:t>usuário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Requisitos não funcionais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dirty="0" smtClean="0"/>
              <a:t>Funcionalidades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pt-BR" dirty="0"/>
              <a:t>Especificação do </a:t>
            </a:r>
            <a:r>
              <a:rPr lang="pt-BR" dirty="0" smtClean="0"/>
              <a:t>Projeto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pt-BR" dirty="0" smtClean="0"/>
              <a:t>Conclusão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pt-BR" dirty="0"/>
              <a:t>Referências Bibliográficas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endParaRPr lang="pt-BR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endParaRPr lang="pt-BR" dirty="0" smtClean="0"/>
          </a:p>
          <a:p>
            <a:pPr marL="274320" lvl="1" indent="0">
              <a:lnSpc>
                <a:spcPct val="150000"/>
              </a:lnSpc>
              <a:spcAft>
                <a:spcPts val="0"/>
              </a:spcAft>
              <a:buClr>
                <a:srgbClr val="9E3611"/>
              </a:buClr>
              <a:buNone/>
            </a:pPr>
            <a:endParaRPr lang="pt-BR" dirty="0"/>
          </a:p>
          <a:p>
            <a:pPr marL="274320" lvl="1" indent="0">
              <a:lnSpc>
                <a:spcPct val="150000"/>
              </a:lnSpc>
              <a:spcAft>
                <a:spcPts val="0"/>
              </a:spcAft>
              <a:buClr>
                <a:srgbClr val="9E3611"/>
              </a:buClr>
              <a:buNone/>
            </a:pPr>
            <a:endParaRPr lang="pt-BR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endParaRPr lang="pt-B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pt-BR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pt-BR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pt-BR" dirty="0" smtClean="0"/>
          </a:p>
          <a:p>
            <a:pPr marL="0" indent="0">
              <a:lnSpc>
                <a:spcPct val="150000"/>
              </a:lnSpc>
              <a:buNone/>
            </a:pPr>
            <a:endParaRPr lang="pt-BR" dirty="0" smtClean="0"/>
          </a:p>
          <a:p>
            <a:pPr marL="0" indent="0">
              <a:lnSpc>
                <a:spcPct val="150000"/>
              </a:lnSpc>
              <a:buNone/>
            </a:pPr>
            <a:endParaRPr lang="pt-BR" dirty="0" smtClean="0"/>
          </a:p>
          <a:p>
            <a:pPr marL="274320" lvl="1" indent="0">
              <a:spcAft>
                <a:spcPts val="0"/>
              </a:spcAft>
              <a:buClr>
                <a:srgbClr val="9E3611"/>
              </a:buClr>
              <a:buNone/>
            </a:pPr>
            <a:endParaRPr lang="pt-BR" dirty="0"/>
          </a:p>
          <a:p>
            <a:pPr marL="274320" lvl="1" indent="0">
              <a:spcAft>
                <a:spcPts val="0"/>
              </a:spcAft>
              <a:buClr>
                <a:srgbClr val="9E361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1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B7F25-BD84-6532-D0DB-39A3C45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77" y="1881554"/>
            <a:ext cx="10254146" cy="3928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/>
              <a:t>Ter saúde financeira é algo muito difícil </a:t>
            </a:r>
            <a:r>
              <a:rPr lang="pt-BR" sz="1800" dirty="0" smtClean="0"/>
              <a:t>para a maioria das pessoas</a:t>
            </a:r>
            <a:r>
              <a:rPr lang="pt-BR" sz="1800" dirty="0" smtClean="0"/>
              <a:t>.</a:t>
            </a:r>
            <a:r>
              <a:rPr lang="pt-BR" sz="1800" dirty="0"/>
              <a:t> </a:t>
            </a:r>
            <a:r>
              <a:rPr lang="pt-BR" sz="1800" dirty="0" smtClean="0"/>
              <a:t>A f</a:t>
            </a:r>
            <a:r>
              <a:rPr lang="pt-BR" sz="1800" dirty="0" smtClean="0"/>
              <a:t>alta </a:t>
            </a:r>
            <a:r>
              <a:rPr lang="pt-BR" sz="1800" dirty="0"/>
              <a:t>de ensino sobre finanças </a:t>
            </a:r>
            <a:r>
              <a:rPr lang="pt-BR" sz="1800" dirty="0" smtClean="0"/>
              <a:t>na vida escolar, e mesmo na fase adulta faz com que a administração das finanças seja ainda mais desafiador. Uma aplicação Web que facilite o gerenciamento financeiro pode ser uma ferramenta muito útil para se </a:t>
            </a:r>
            <a:r>
              <a:rPr lang="pt-BR" sz="1800" dirty="0" smtClean="0"/>
              <a:t>atingir uma vida </a:t>
            </a:r>
            <a:r>
              <a:rPr lang="pt-BR" sz="1800" dirty="0"/>
              <a:t>financeira </a:t>
            </a:r>
            <a:r>
              <a:rPr lang="pt-BR" sz="1800" dirty="0" smtClean="0"/>
              <a:t>balanceada. </a:t>
            </a:r>
            <a:endParaRPr lang="pt-BR" sz="1800" dirty="0"/>
          </a:p>
          <a:p>
            <a:pPr marL="0" indent="0">
              <a:lnSpc>
                <a:spcPct val="150000"/>
              </a:lnSpc>
              <a:buClr>
                <a:srgbClr val="9E3611"/>
              </a:buClr>
              <a:buNone/>
            </a:pPr>
            <a:endParaRPr lang="pt-BR" sz="1800" dirty="0"/>
          </a:p>
          <a:p>
            <a:pPr>
              <a:lnSpc>
                <a:spcPct val="150000"/>
              </a:lnSpc>
              <a:buClr>
                <a:srgbClr val="9E3611"/>
              </a:buClr>
              <a:buFont typeface="Arial" pitchFamily="2" charset="2"/>
              <a:buChar char="•"/>
            </a:pPr>
            <a:endParaRPr lang="pt-BR" sz="1800" dirty="0"/>
          </a:p>
          <a:p>
            <a:pPr marL="0" indent="0">
              <a:buClr>
                <a:srgbClr val="9E3611"/>
              </a:buClr>
              <a:buNone/>
            </a:pPr>
            <a:endParaRPr lang="pt-BR" dirty="0"/>
          </a:p>
          <a:p>
            <a:pPr>
              <a:buClr>
                <a:srgbClr val="9E3611"/>
              </a:buClr>
              <a:buFont typeface="Arial" pitchFamily="2" charset="2"/>
              <a:buChar char="•"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0A9BCF6-062E-126A-6A45-2792B936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52" y="177853"/>
            <a:ext cx="9761517" cy="1431215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ea typeface="+mj-lt"/>
                <a:cs typeface="+mj-lt"/>
              </a:rPr>
              <a:t> 1. 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9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79A7E-8D15-03DB-BCAF-F7A24D53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E2DCAE-F8C8-15EA-5983-164375B0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Sistemas complexos para o usuário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pt-BR" dirty="0"/>
              <a:t>Sistema simples e intuitivo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pt-BR" dirty="0"/>
              <a:t>Altos índices de endividamento no país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pt-BR" dirty="0"/>
              <a:t>Dificuldade na gestão das finanças </a:t>
            </a:r>
          </a:p>
          <a:p>
            <a:pPr>
              <a:buClr>
                <a:srgbClr val="9E3611"/>
              </a:buClr>
            </a:pPr>
            <a:endParaRPr lang="pt-BR" dirty="0"/>
          </a:p>
          <a:p>
            <a:pPr>
              <a:buClr>
                <a:srgbClr val="9E3611"/>
              </a:buClr>
            </a:pPr>
            <a:endParaRPr lang="pt-BR" dirty="0"/>
          </a:p>
          <a:p>
            <a:pPr>
              <a:buClr>
                <a:srgbClr val="9E3611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6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A981F-BA0C-9F3C-F58D-8F87D542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9253"/>
            <a:ext cx="10058400" cy="1469207"/>
          </a:xfrm>
        </p:spPr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952BE-EDA0-A783-1917-26839A6C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09" y="1298098"/>
            <a:ext cx="10540124" cy="477775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>
              <a:lnSpc>
                <a:spcPct val="160000"/>
              </a:lnSpc>
              <a:buClr>
                <a:schemeClr val="accent1"/>
              </a:buClr>
            </a:pPr>
            <a:r>
              <a:rPr lang="pt-BR" dirty="0"/>
              <a:t>Possuir uma boa gestão de finanças pessoais é relevante para quem deseja educar-se financeiramente, e assim manter o equilíbrio entre as receitas e as despesas, garantindo uma relação equilibrada com o dinheiro, e se possível, livrar-se de dívidas ou finanças desordenadas.  (DIAS et al, 2019)</a:t>
            </a:r>
          </a:p>
          <a:p>
            <a:pPr>
              <a:lnSpc>
                <a:spcPct val="160000"/>
              </a:lnSpc>
              <a:buClr>
                <a:srgbClr val="9E3611"/>
              </a:buClr>
            </a:pPr>
            <a:endParaRPr lang="pt-BR" dirty="0"/>
          </a:p>
          <a:p>
            <a:pPr>
              <a:lnSpc>
                <a:spcPct val="160000"/>
              </a:lnSpc>
              <a:buClr>
                <a:schemeClr val="accent1"/>
              </a:buClr>
            </a:pPr>
            <a:r>
              <a:rPr lang="pt-BR" dirty="0"/>
              <a:t>Público-alvo</a:t>
            </a:r>
            <a:endParaRPr lang="en-US" dirty="0"/>
          </a:p>
          <a:p>
            <a:pPr lvl="2">
              <a:lnSpc>
                <a:spcPct val="160000"/>
              </a:lnSpc>
              <a:buClr>
                <a:schemeClr val="accent1"/>
              </a:buClr>
            </a:pPr>
            <a:r>
              <a:rPr lang="pt-BR" sz="2000" dirty="0"/>
              <a:t>Profissionais autônomos</a:t>
            </a:r>
            <a:endParaRPr lang="en-US" sz="2000" dirty="0"/>
          </a:p>
          <a:p>
            <a:pPr lvl="2">
              <a:lnSpc>
                <a:spcPct val="160000"/>
              </a:lnSpc>
              <a:buClr>
                <a:schemeClr val="accent1"/>
              </a:buClr>
            </a:pPr>
            <a:r>
              <a:rPr lang="pt-BR" sz="2000" dirty="0"/>
              <a:t>Pequenos empresários </a:t>
            </a:r>
            <a:endParaRPr lang="en-US" sz="2000" dirty="0"/>
          </a:p>
          <a:p>
            <a:pPr lvl="2">
              <a:lnSpc>
                <a:spcPct val="160000"/>
              </a:lnSpc>
              <a:buClr>
                <a:schemeClr val="accent1"/>
              </a:buClr>
            </a:pPr>
            <a:r>
              <a:rPr lang="pt-BR" sz="2000" dirty="0"/>
              <a:t>Estudantes </a:t>
            </a:r>
            <a:endParaRPr lang="en-US" sz="2000" dirty="0"/>
          </a:p>
          <a:p>
            <a:pPr lvl="2">
              <a:lnSpc>
                <a:spcPct val="160000"/>
              </a:lnSpc>
              <a:buClr>
                <a:schemeClr val="accent1"/>
              </a:buClr>
            </a:pPr>
            <a:r>
              <a:rPr lang="pt-BR" sz="2000" dirty="0"/>
              <a:t>Famílias</a:t>
            </a:r>
          </a:p>
          <a:p>
            <a:pPr lvl="2">
              <a:buClr>
                <a:schemeClr val="accent1"/>
              </a:buClr>
            </a:pPr>
            <a:endParaRPr lang="pt-BR" sz="1900" dirty="0"/>
          </a:p>
          <a:p>
            <a:pPr>
              <a:buClr>
                <a:srgbClr val="9E3611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98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CBF8B-6728-8DF4-BA86-14F647C7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10EA2-28A1-DF8B-F94E-146DA683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055" y="1972511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Rockwell"/>
                <a:cs typeface="Arial"/>
              </a:rPr>
              <a:t>Oferecer uma plataforma de uso gratuito que visa auxiliar o usuário a gerenciar sua vida financeira.</a:t>
            </a:r>
            <a:endParaRPr lang="pt-BR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pt-BR" dirty="0">
                <a:latin typeface="Rockwell"/>
                <a:cs typeface="Arial"/>
              </a:rPr>
              <a:t>Monitorar e registrar todas as transações financeiras. 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pt-BR" dirty="0">
                <a:latin typeface="Rockwell"/>
                <a:cs typeface="Arial"/>
              </a:rPr>
              <a:t>Evitar que o usuário passe por problemas como dívidas e gasto excessivo de seu dinheiro.</a:t>
            </a:r>
          </a:p>
        </p:txBody>
      </p:sp>
    </p:spTree>
    <p:extLst>
      <p:ext uri="{BB962C8B-B14F-4D97-AF65-F5344CB8AC3E}">
        <p14:creationId xmlns:p14="http://schemas.microsoft.com/office/powerpoint/2010/main" val="16659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Cadastrar uma conta; </a:t>
            </a:r>
            <a:endParaRPr lang="pt-BR" dirty="0" smtClean="0"/>
          </a:p>
          <a:p>
            <a:r>
              <a:rPr lang="pt-BR" dirty="0" smtClean="0"/>
              <a:t>Fazer </a:t>
            </a:r>
            <a:r>
              <a:rPr lang="pt-BR" dirty="0" err="1"/>
              <a:t>login</a:t>
            </a:r>
            <a:r>
              <a:rPr lang="pt-BR" dirty="0"/>
              <a:t>; </a:t>
            </a:r>
            <a:endParaRPr lang="pt-BR" dirty="0" smtClean="0"/>
          </a:p>
          <a:p>
            <a:r>
              <a:rPr lang="pt-BR" dirty="0" smtClean="0"/>
              <a:t>Cadastrar transações; </a:t>
            </a:r>
          </a:p>
          <a:p>
            <a:r>
              <a:rPr lang="pt-BR" dirty="0" smtClean="0"/>
              <a:t>Visualizar </a:t>
            </a:r>
            <a:r>
              <a:rPr lang="pt-BR" dirty="0"/>
              <a:t>informações sobre </a:t>
            </a:r>
            <a:r>
              <a:rPr lang="pt-BR" dirty="0" smtClean="0"/>
              <a:t>entradas e saídas financeiras; </a:t>
            </a:r>
          </a:p>
          <a:p>
            <a:r>
              <a:rPr lang="pt-BR" dirty="0"/>
              <a:t>Visualizar</a:t>
            </a:r>
            <a:r>
              <a:rPr lang="pt-BR" dirty="0" smtClean="0"/>
              <a:t> </a:t>
            </a:r>
            <a:r>
              <a:rPr lang="pt-BR" dirty="0"/>
              <a:t>o </a:t>
            </a:r>
            <a:r>
              <a:rPr lang="pt-BR" dirty="0" smtClean="0"/>
              <a:t>gráfico das transações realizadas; </a:t>
            </a:r>
          </a:p>
          <a:p>
            <a:r>
              <a:rPr lang="pt-BR" dirty="0" smtClean="0"/>
              <a:t>Coluna lateral para acessar a: </a:t>
            </a:r>
          </a:p>
          <a:p>
            <a:pPr marL="342900" indent="-342900">
              <a:buAutoNum type="alphaLcPeriod"/>
            </a:pPr>
            <a:r>
              <a:rPr lang="pt-BR" sz="1400" dirty="0" err="1" smtClean="0"/>
              <a:t>Admin</a:t>
            </a:r>
            <a:r>
              <a:rPr lang="pt-BR" sz="1400" dirty="0" smtClean="0"/>
              <a:t> (Configuração de perfil);</a:t>
            </a:r>
          </a:p>
          <a:p>
            <a:pPr marL="342900" indent="-342900">
              <a:buAutoNum type="alphaLcPeriod"/>
            </a:pPr>
            <a:r>
              <a:rPr lang="pt-BR" sz="1400" dirty="0" smtClean="0"/>
              <a:t> Sobre (Informações úteis sobre a aplicação);</a:t>
            </a:r>
          </a:p>
          <a:p>
            <a:pPr marL="342900" indent="-342900">
              <a:buAutoNum type="alphaLcPeriod"/>
            </a:pPr>
            <a:r>
              <a:rPr lang="pt-BR" sz="1400" dirty="0" smtClean="0"/>
              <a:t>Sair (Saída da aplicação)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900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74BD2-BF99-F057-B6B7-A61472E8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646" y="1037492"/>
            <a:ext cx="10593172" cy="5580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9E3611"/>
              </a:buClr>
              <a:buNone/>
            </a:pPr>
            <a:endParaRPr lang="pt-BR" dirty="0"/>
          </a:p>
          <a:p>
            <a:pPr>
              <a:buClr>
                <a:srgbClr val="9E3611"/>
              </a:buClr>
            </a:pPr>
            <a:endParaRPr lang="pt-BR" dirty="0"/>
          </a:p>
          <a:p>
            <a:pPr>
              <a:buClr>
                <a:srgbClr val="9E3611"/>
              </a:buClr>
            </a:pP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BE9E1AB-5E8B-1230-C174-6164CBD2A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95587"/>
              </p:ext>
            </p:extLst>
          </p:nvPr>
        </p:nvGraphicFramePr>
        <p:xfrm>
          <a:off x="1069848" y="1802422"/>
          <a:ext cx="9497696" cy="45613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7873">
                  <a:extLst>
                    <a:ext uri="{9D8B030D-6E8A-4147-A177-3AD203B41FA5}">
                      <a16:colId xmlns:a16="http://schemas.microsoft.com/office/drawing/2014/main" val="3126022479"/>
                    </a:ext>
                  </a:extLst>
                </a:gridCol>
                <a:gridCol w="6900305">
                  <a:extLst>
                    <a:ext uri="{9D8B030D-6E8A-4147-A177-3AD203B41FA5}">
                      <a16:colId xmlns:a16="http://schemas.microsoft.com/office/drawing/2014/main" val="1737912918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val="1989587676"/>
                    </a:ext>
                  </a:extLst>
                </a:gridCol>
              </a:tblGrid>
              <a:tr h="3152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 i="0" dirty="0">
                          <a:effectLst/>
                          <a:latin typeface="Rockwell"/>
                        </a:rPr>
                        <a:t>ID</a:t>
                      </a:r>
                      <a:r>
                        <a:rPr lang="pt-BR" sz="1400" b="0" i="0" dirty="0">
                          <a:effectLst/>
                          <a:latin typeface="Rockwell"/>
                        </a:rPr>
                        <a:t>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 i="0" dirty="0">
                          <a:effectLst/>
                          <a:latin typeface="Rockwell"/>
                        </a:rPr>
                        <a:t>Descrição  </a:t>
                      </a:r>
                      <a:r>
                        <a:rPr lang="pt-BR" sz="1100" b="0" i="0" dirty="0">
                          <a:effectLst/>
                          <a:latin typeface="Rockwell"/>
                        </a:rPr>
                        <a:t> </a:t>
                      </a:r>
                      <a:endParaRPr lang="pt-BR" b="0" i="0" dirty="0">
                        <a:effectLst/>
                        <a:latin typeface="Rockwel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 i="0" dirty="0">
                          <a:effectLst/>
                          <a:latin typeface="Rockwell"/>
                        </a:rPr>
                        <a:t>Prioridade </a:t>
                      </a:r>
                      <a:r>
                        <a:rPr lang="pt-BR" sz="1100" b="1" i="0" dirty="0">
                          <a:effectLst/>
                          <a:latin typeface="Rockwell"/>
                        </a:rPr>
                        <a:t> </a:t>
                      </a:r>
                      <a:r>
                        <a:rPr lang="pt-BR" sz="1100" b="0" i="0" dirty="0">
                          <a:effectLst/>
                          <a:latin typeface="Rockwell"/>
                        </a:rPr>
                        <a:t> </a:t>
                      </a:r>
                      <a:endParaRPr lang="pt-BR" b="0" i="0" dirty="0">
                        <a:effectLst/>
                        <a:latin typeface="Rockwel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93489"/>
                  </a:ext>
                </a:extLst>
              </a:tr>
              <a:tr h="3152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highlight>
                            <a:srgbClr val="FFFFFF"/>
                          </a:highlight>
                          <a:latin typeface="Rockwell"/>
                        </a:rPr>
                        <a:t>RF-01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highlight>
                            <a:srgbClr val="FFFFFF"/>
                          </a:highlight>
                          <a:latin typeface="Rockwell"/>
                        </a:rPr>
                        <a:t>A aplicação deverá permitir ao usuário inserir seus registros de transações financeiras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highlight>
                            <a:srgbClr val="FFFFFF"/>
                          </a:highlight>
                          <a:latin typeface="Rockwell"/>
                        </a:rPr>
                        <a:t>ALTA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33928"/>
                  </a:ext>
                </a:extLst>
              </a:tr>
              <a:tr h="444257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RF-02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 aplicação deve apresentar registro de transações financeiras,   </a:t>
                      </a:r>
                    </a:p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incluindo despesas/receitas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 ALTA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819274"/>
                  </a:ext>
                </a:extLst>
              </a:tr>
              <a:tr h="5371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RF-03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 aplicação deve permitir ao usuário classificar as transações em   </a:t>
                      </a:r>
                    </a:p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categorias relevantes como, alimentação, moradia, transporte, </a:t>
                      </a:r>
                      <a:r>
                        <a:rPr lang="pt-BR" sz="1200" b="0" i="0" dirty="0" err="1">
                          <a:effectLst/>
                          <a:latin typeface="Rockwell"/>
                        </a:rPr>
                        <a:t>etc</a:t>
                      </a:r>
                      <a:r>
                        <a:rPr lang="pt-BR" sz="1200" b="0" i="0" dirty="0">
                          <a:effectLst/>
                          <a:latin typeface="Rockwell"/>
                        </a:rPr>
                        <a:t>  </a:t>
                      </a:r>
                    </a:p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 MÉDIA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215141"/>
                  </a:ext>
                </a:extLst>
              </a:tr>
              <a:tr h="3152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RF-04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 aplicação deve mostrar ao usuário claramente suas despesas separadas por meses;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 ALTA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813370"/>
                  </a:ext>
                </a:extLst>
              </a:tr>
              <a:tr h="38369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RF-05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 aplicação deve mostrar ao usuário categorias que tiveram maiores gastos nos últimos 30 dias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 MÉDIA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326872"/>
                  </a:ext>
                </a:extLst>
              </a:tr>
              <a:tr h="444257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RF-06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 Aplicação deve mostrar ao usuário informações detalhadas sobre cada transações ocorridas como: data, hora, valor, para quem e quem foi efetuado a transação; 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 ALTA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701059"/>
                  </a:ext>
                </a:extLst>
              </a:tr>
              <a:tr h="3152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RF-07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 aplicação deverá contar com um passo-a-passo para o usuário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ALTA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690110"/>
                  </a:ext>
                </a:extLst>
              </a:tr>
              <a:tr h="2364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RF-08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 aplicação deverá permitir ao usuário cadastrar uma conta 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ALTA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818982"/>
                  </a:ext>
                </a:extLst>
              </a:tr>
              <a:tr h="3152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RF-09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 aplicação deverá permitir ao usuário fazer login com sua conta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ALTA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070469"/>
                  </a:ext>
                </a:extLst>
              </a:tr>
              <a:tr h="3152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RF-10 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 aplicação deverá permitir ao usuário deletar seus registros financeiros 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MÉDIA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346339"/>
                  </a:ext>
                </a:extLst>
              </a:tr>
              <a:tr h="38369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RF-11 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A aplicação deve permitir ao usuário verificar suas informações de cadastro na página de perfil, após seu login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i="0" dirty="0">
                          <a:effectLst/>
                          <a:latin typeface="Rockwell"/>
                        </a:rPr>
                        <a:t>MÉDIA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335312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8B4CBF8B-6728-8DF4-BA86-14F647C7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pt-BR" dirty="0" smtClean="0"/>
              <a:t>Requisitos funcionais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1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9BC6B-5E7A-872F-A3F0-44E13F5A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52" y="177853"/>
            <a:ext cx="9761517" cy="1431215"/>
          </a:xfrm>
        </p:spPr>
        <p:txBody>
          <a:bodyPr/>
          <a:lstStyle/>
          <a:p>
            <a:pPr algn="ctr"/>
            <a:r>
              <a:rPr lang="pt-BR" dirty="0">
                <a:ea typeface="+mj-lt"/>
                <a:cs typeface="+mj-lt"/>
              </a:rPr>
              <a:t> 2. Especificação do 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613C0-8128-4E7E-AEE4-C07A4D72F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86" y="1322916"/>
            <a:ext cx="10483932" cy="45554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Perfis de Usuários</a:t>
            </a:r>
          </a:p>
          <a:p>
            <a:pPr>
              <a:buClr>
                <a:srgbClr val="9E3611"/>
              </a:buClr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C245E5F-9918-6800-3B6F-56F273C4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21956"/>
              </p:ext>
            </p:extLst>
          </p:nvPr>
        </p:nvGraphicFramePr>
        <p:xfrm>
          <a:off x="963448" y="1795517"/>
          <a:ext cx="10149745" cy="14843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2188075182"/>
                    </a:ext>
                  </a:extLst>
                </a:gridCol>
                <a:gridCol w="7463695">
                  <a:extLst>
                    <a:ext uri="{9D8B030D-6E8A-4147-A177-3AD203B41FA5}">
                      <a16:colId xmlns:a16="http://schemas.microsoft.com/office/drawing/2014/main" val="3939790708"/>
                    </a:ext>
                  </a:extLst>
                </a:gridCol>
              </a:tblGrid>
              <a:tr h="220653">
                <a:tc gridSpan="2">
                  <a:txBody>
                    <a:bodyPr/>
                    <a:lstStyle/>
                    <a:p>
                      <a:pPr algn="l" fontAlgn="base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rgbClr val="000000"/>
                          </a:solidFill>
                          <a:effectLst/>
                        </a:rPr>
                        <a:t> Perfil 1: Profissional autônomo/pequenos empresários 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472936214"/>
                  </a:ext>
                </a:extLst>
              </a:tr>
              <a:tr h="361069">
                <a:tc>
                  <a:txBody>
                    <a:bodyPr/>
                    <a:lstStyle/>
                    <a:p>
                      <a:pPr algn="l" fontAlgn="base"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solidFill>
                            <a:srgbClr val="000000"/>
                          </a:solidFill>
                          <a:effectLst/>
                        </a:rPr>
                        <a:t> Descrição: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</a:rPr>
                        <a:t>  Pessoa autônoma que possui loja online de artigos artesanais.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7672706"/>
                  </a:ext>
                </a:extLst>
              </a:tr>
              <a:tr h="902672">
                <a:tc>
                  <a:txBody>
                    <a:bodyPr/>
                    <a:lstStyle/>
                    <a:p>
                      <a:pPr algn="l" fontAlgn="base"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solidFill>
                            <a:srgbClr val="000000"/>
                          </a:solidFill>
                          <a:effectLst/>
                        </a:rPr>
                        <a:t> Necessidades: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fontAlgn="base" latinLnBrk="0" hangingPunct="1">
                        <a:tabLst>
                          <a:tab pos="457200" algn="l"/>
                        </a:tabLst>
                      </a:pPr>
                      <a:r>
                        <a:rPr lang="pt-BR" sz="1200" kern="1200" dirty="0">
                          <a:solidFill>
                            <a:srgbClr val="000000"/>
                          </a:solidFill>
                          <a:effectLst/>
                        </a:rPr>
                        <a:t>  Monitorar entradas e saídas. </a:t>
                      </a:r>
                    </a:p>
                    <a:p>
                      <a:pPr marL="0" lvl="0" indent="-342900" algn="l" defTabSz="914400" rtl="0" eaLnBrk="1" fontAlgn="base" latinLnBrk="0" hangingPunct="1">
                        <a:tabLst>
                          <a:tab pos="457200" algn="l"/>
                        </a:tabLst>
                      </a:pPr>
                      <a:r>
                        <a:rPr lang="pt-BR" sz="1200" kern="1200" dirty="0">
                          <a:solidFill>
                            <a:srgbClr val="000000"/>
                          </a:solidFill>
                          <a:effectLst/>
                        </a:rPr>
                        <a:t>  Método de pagamento (dinheiro, cartão, pix...) </a:t>
                      </a:r>
                    </a:p>
                    <a:p>
                      <a:pPr marL="0" lvl="0" indent="-342900" algn="l" rtl="0" eaLnBrk="1" fontAlgn="base" latinLnBrk="0" hangingPunct="1"/>
                      <a:r>
                        <a:rPr lang="pt-BR" sz="1200" kern="1200" dirty="0">
                          <a:solidFill>
                            <a:srgbClr val="000000"/>
                          </a:solidFill>
                          <a:effectLst/>
                        </a:rPr>
                        <a:t>  Registrar e categorizar todas as despesas relacionadas ao negócio. Estabelecer metas financeiras.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8859509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6C22FF6-C051-2CE3-1F85-874878CEA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98381"/>
              </p:ext>
            </p:extLst>
          </p:nvPr>
        </p:nvGraphicFramePr>
        <p:xfrm>
          <a:off x="961002" y="3432067"/>
          <a:ext cx="10153739" cy="14767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05192">
                  <a:extLst>
                    <a:ext uri="{9D8B030D-6E8A-4147-A177-3AD203B41FA5}">
                      <a16:colId xmlns:a16="http://schemas.microsoft.com/office/drawing/2014/main" val="3444238597"/>
                    </a:ext>
                  </a:extLst>
                </a:gridCol>
                <a:gridCol w="7448547">
                  <a:extLst>
                    <a:ext uri="{9D8B030D-6E8A-4147-A177-3AD203B41FA5}">
                      <a16:colId xmlns:a16="http://schemas.microsoft.com/office/drawing/2014/main" val="81779164"/>
                    </a:ext>
                  </a:extLst>
                </a:gridCol>
              </a:tblGrid>
              <a:tr h="161593">
                <a:tc gridSpan="2"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</a:rPr>
                        <a:t>Perfil 2: Estudantes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799721217"/>
                  </a:ext>
                </a:extLst>
              </a:tr>
              <a:tr h="28646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</a:rPr>
                        <a:t>Descrição: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</a:rPr>
                        <a:t>Aluno matriculado no ensino superior privado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137122"/>
                  </a:ext>
                </a:extLst>
              </a:tr>
              <a:tr h="976904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</a:rPr>
                        <a:t>Necessidades: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</a:rPr>
                        <a:t>Monitorar entradas e saídas.</a:t>
                      </a:r>
                    </a:p>
                    <a:p>
                      <a:pPr marL="342900" lvl="0" indent="-342900" algn="l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</a:rPr>
                        <a:t>Acompanhar contas fixas (mensalidade, academia...)</a:t>
                      </a:r>
                    </a:p>
                    <a:p>
                      <a:pPr marL="342900" lvl="0" indent="-342900" algn="l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</a:rPr>
                        <a:t>Acompanhar despesas variáveis (plataformas digitais, delivery...)</a:t>
                      </a:r>
                    </a:p>
                    <a:p>
                      <a:pPr algn="l"/>
                      <a:endParaRPr lang="pt-BR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525156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4287973-595B-AF6A-8020-B2CAF760A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87784"/>
              </p:ext>
            </p:extLst>
          </p:nvPr>
        </p:nvGraphicFramePr>
        <p:xfrm>
          <a:off x="957509" y="5085941"/>
          <a:ext cx="10161442" cy="12600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97728">
                  <a:extLst>
                    <a:ext uri="{9D8B030D-6E8A-4147-A177-3AD203B41FA5}">
                      <a16:colId xmlns:a16="http://schemas.microsoft.com/office/drawing/2014/main" val="2937738550"/>
                    </a:ext>
                  </a:extLst>
                </a:gridCol>
                <a:gridCol w="7463714">
                  <a:extLst>
                    <a:ext uri="{9D8B030D-6E8A-4147-A177-3AD203B41FA5}">
                      <a16:colId xmlns:a16="http://schemas.microsoft.com/office/drawing/2014/main" val="113344315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kern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t-BR" sz="1400" b="0" kern="1200" dirty="0">
                          <a:solidFill>
                            <a:srgbClr val="000000"/>
                          </a:solidFill>
                          <a:effectLst/>
                        </a:rPr>
                        <a:t>Perfil 3: Famílias 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983961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kern="1200" dirty="0">
                          <a:solidFill>
                            <a:srgbClr val="000000"/>
                          </a:solidFill>
                          <a:effectLst/>
                        </a:rPr>
                        <a:t> Descrição: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fontAlgn="base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kern="1200" dirty="0">
                          <a:solidFill>
                            <a:srgbClr val="000000"/>
                          </a:solidFill>
                          <a:effectLst/>
                        </a:rPr>
                        <a:t>Famílias compostas por duas ou mais pessoas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106942"/>
                  </a:ext>
                </a:extLst>
              </a:tr>
              <a:tr h="841168">
                <a:tc>
                  <a:txBody>
                    <a:bodyPr/>
                    <a:lstStyle/>
                    <a:p>
                      <a:pPr algn="l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kern="1200" dirty="0">
                          <a:solidFill>
                            <a:srgbClr val="000000"/>
                          </a:solidFill>
                          <a:effectLst/>
                        </a:rPr>
                        <a:t> Necessidades: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fontAlgn="base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 b="0" kern="1200" dirty="0">
                          <a:solidFill>
                            <a:srgbClr val="000000"/>
                          </a:solidFill>
                          <a:effectLst/>
                        </a:rPr>
                        <a:t>  Monitorar entradas e saídas. </a:t>
                      </a:r>
                    </a:p>
                    <a:p>
                      <a:pPr marL="0" lvl="0" indent="0" algn="l" rtl="0" eaLnBrk="1" fontAlgn="base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200" b="0" kern="1200" dirty="0">
                          <a:solidFill>
                            <a:srgbClr val="000000"/>
                          </a:solidFill>
                          <a:effectLst/>
                        </a:rPr>
                        <a:t>  Acompanhar contas fixas (aluguel, mercado, internet...) </a:t>
                      </a:r>
                    </a:p>
                    <a:p>
                      <a:pPr marL="0" lvl="0" indent="0" algn="l" rtl="0" eaLnBrk="1" fontAlgn="base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200" b="0" kern="1200" dirty="0">
                          <a:solidFill>
                            <a:srgbClr val="000000"/>
                          </a:solidFill>
                          <a:effectLst/>
                        </a:rPr>
                        <a:t>  Acompanhar despesas variáveis (lazer, delivery, vestuário...)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564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Personalizada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6C63F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734</Words>
  <Application>Microsoft Office PowerPoint</Application>
  <PresentationFormat>Widescreen</PresentationFormat>
  <Paragraphs>189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Aplicação Web – CONTROLE FINANCEIRO </vt:lpstr>
      <vt:lpstr>índice </vt:lpstr>
      <vt:lpstr> 1. INTRODUÇÃO</vt:lpstr>
      <vt:lpstr>problema</vt:lpstr>
      <vt:lpstr>justificativa</vt:lpstr>
      <vt:lpstr>objetivos</vt:lpstr>
      <vt:lpstr>funcionalidades</vt:lpstr>
      <vt:lpstr>Requisitos funcionais</vt:lpstr>
      <vt:lpstr> 2. Especificação do Projeto</vt:lpstr>
      <vt:lpstr>Apresentação do PowerPoint</vt:lpstr>
      <vt:lpstr>Apresentação do PowerPoint</vt:lpstr>
      <vt:lpstr>conclusão</vt:lpstr>
      <vt:lpstr>      3. Referências Bibliográficas  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Elenice Aparecida Silva</dc:creator>
  <cp:lastModifiedBy>Elenice Aparecida Silva</cp:lastModifiedBy>
  <cp:revision>1082</cp:revision>
  <dcterms:created xsi:type="dcterms:W3CDTF">2024-02-24T21:52:41Z</dcterms:created>
  <dcterms:modified xsi:type="dcterms:W3CDTF">2024-06-24T02:54:01Z</dcterms:modified>
</cp:coreProperties>
</file>