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80"/>
    <a:srgbClr val="626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E402E-07DA-DA12-8512-2BD9BAC955D1}" v="23" dt="2024-06-24T19:30:17.500"/>
    <p1510:client id="{56196352-FAA9-244C-56E1-B71FB72FC4B3}" v="7" dt="2024-06-25T00:08:20.669"/>
    <p1510:client id="{9A0C6DF6-2EED-B721-7D49-690E4BB96292}" v="330" dt="2024-06-23T18:19:05.222"/>
    <p1510:client id="{B040ABF7-C665-6BB5-9C17-7D5A300FA310}" v="280" dt="2024-06-23T23:08:37.138"/>
    <p1510:client id="{EA23BC7F-28E2-4257-BCF7-158F516D5D14}" v="92" dt="2024-06-25T00:01:49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678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3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384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7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6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ge.infinitespheremd.me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linkedin.com/pulse/o-desafio-do-desemprego-na-profiss%C3%A3o-de-professor-e-santos-da-silva?trk=public_profile_article_view" TargetMode="External"/><Relationship Id="rId2" Type="http://schemas.openxmlformats.org/officeDocument/2006/relationships/hyperlink" Target="https://www.proesc.com/blog/gestao-escolar/%3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8497D-4D26-4249-A4A1-9F5E7E719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863" y="1198361"/>
            <a:ext cx="10222658" cy="19668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b="1" i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Sistema de Gestão Escolar</a:t>
            </a:r>
            <a:br>
              <a:rPr lang="pt-BR" sz="3600" b="1" i="0">
                <a:effectLst/>
                <a:latin typeface="Calibri"/>
              </a:rPr>
            </a:br>
            <a:r>
              <a:rPr lang="pt-BR" sz="2800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Turma 6 – Grupo 2 – Eixo 1</a:t>
            </a:r>
            <a:br>
              <a:rPr lang="pt-BR" sz="2800" b="1">
                <a:latin typeface="Calibri"/>
                <a:ea typeface="Calibri"/>
                <a:cs typeface="Calibri"/>
              </a:rPr>
            </a:br>
            <a:r>
              <a:rPr lang="pt-BR" sz="2800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Análise e Desenvolvimento de Sistemas PUC MINAS</a:t>
            </a:r>
            <a:endParaRPr lang="pt-BR" sz="280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02BA4-5E48-496F-BFAB-F901C1D2B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63" y="3683000"/>
            <a:ext cx="3208351" cy="27288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800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Equipe: </a:t>
            </a:r>
          </a:p>
          <a:p>
            <a:r>
              <a:rPr lang="pt-BR" sz="1800" b="1" err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Brena</a:t>
            </a:r>
            <a:r>
              <a:rPr lang="pt-BR" sz="1800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 Ferreira </a:t>
            </a:r>
          </a:p>
          <a:p>
            <a:r>
              <a:rPr lang="pt-BR" sz="1800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Caio Araujo</a:t>
            </a:r>
          </a:p>
          <a:p>
            <a:r>
              <a:rPr lang="pt-BR" sz="1800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Fernando Moura</a:t>
            </a:r>
          </a:p>
          <a:p>
            <a:r>
              <a:rPr lang="pt-BR" sz="1800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Kevin Dos Santos</a:t>
            </a:r>
          </a:p>
          <a:p>
            <a:r>
              <a:rPr lang="pt-BR" sz="1800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Marcelly Freitas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66A6BF7-69B0-FD6B-CBA2-CE0D4916E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9753" y="5590808"/>
            <a:ext cx="1340339" cy="10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0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71" y="-2365"/>
            <a:ext cx="9404723" cy="952749"/>
          </a:xfrm>
        </p:spPr>
        <p:txBody>
          <a:bodyPr/>
          <a:lstStyle/>
          <a:p>
            <a:pPr algn="ctr"/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do Projeto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CAC85A2-1857-4A14-8CBF-A0C22106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631938"/>
              </p:ext>
            </p:extLst>
          </p:nvPr>
        </p:nvGraphicFramePr>
        <p:xfrm>
          <a:off x="275166" y="1587500"/>
          <a:ext cx="10710331" cy="4953846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77465">
                  <a:extLst>
                    <a:ext uri="{9D8B030D-6E8A-4147-A177-3AD203B41FA5}">
                      <a16:colId xmlns:a16="http://schemas.microsoft.com/office/drawing/2014/main" val="1522440313"/>
                    </a:ext>
                  </a:extLst>
                </a:gridCol>
                <a:gridCol w="7408332">
                  <a:extLst>
                    <a:ext uri="{9D8B030D-6E8A-4147-A177-3AD203B41FA5}">
                      <a16:colId xmlns:a16="http://schemas.microsoft.com/office/drawing/2014/main" val="3165195424"/>
                    </a:ext>
                  </a:extLst>
                </a:gridCol>
                <a:gridCol w="2124534">
                  <a:extLst>
                    <a:ext uri="{9D8B030D-6E8A-4147-A177-3AD203B41FA5}">
                      <a16:colId xmlns:a16="http://schemas.microsoft.com/office/drawing/2014/main" val="347449444"/>
                    </a:ext>
                  </a:extLst>
                </a:gridCol>
              </a:tblGrid>
              <a:tr h="338666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Prioridade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RF- 01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Deve ter uma tela de Login com distinção de perfil do usuário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09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RF- 02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CRUD de Dados de Alunos (Deve ser possível cadastrar, editar, visualizar e excluir um Aluno)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1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RF- 03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Deve ser possível desativar a matrícula de um aluno no sistema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RF- 04</a:t>
                      </a:r>
                      <a:endParaRPr lang="pt-BR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Usuários autorizados devem conseguir cadastrar novas turmas no sistema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RF- 05</a:t>
                      </a:r>
                      <a:endParaRPr lang="pt-BR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CRUD de Turma (Deve ser possível cadastrar, editar, inserir Alunos, visualizar e excluir uma Turma)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solidFill>
                            <a:srgbClr val="E6EDF3"/>
                          </a:solidFill>
                          <a:effectLst/>
                          <a:latin typeface="Century Schoolbook"/>
                        </a:rPr>
                        <a:t>RF- 06</a:t>
                      </a:r>
                      <a:endParaRPr lang="pt-BR" sz="1400">
                        <a:latin typeface="Century Schoolbook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latin typeface="Century Schoolbook"/>
                        </a:rPr>
                        <a:t>Deve ser possível cadastrar/ matricular aluno em uma turma especifica no sistema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latin typeface="Century Schoolbook"/>
                        </a:rPr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solidFill>
                            <a:srgbClr val="E6EDF3"/>
                          </a:solidFill>
                          <a:effectLst/>
                          <a:latin typeface="Century Schoolbook"/>
                        </a:rPr>
                        <a:t>RF- 07</a:t>
                      </a:r>
                      <a:endParaRPr lang="pt-BR" sz="1400">
                        <a:latin typeface="Century Schoolbook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latin typeface="Century Schoolbook"/>
                        </a:rPr>
                        <a:t>Usuários autorizados devem conseguir cancelar matrícula de um aluno no sistema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latin typeface="Century Schoolbook"/>
                        </a:rPr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84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solidFill>
                            <a:srgbClr val="E6EDF3"/>
                          </a:solidFill>
                          <a:effectLst/>
                          <a:latin typeface="Century Schoolbook"/>
                        </a:rPr>
                        <a:t>RF- 08</a:t>
                      </a:r>
                      <a:endParaRPr lang="pt-BR" sz="1400">
                        <a:latin typeface="Century Schoolbook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latin typeface="Century Schoolbook"/>
                        </a:rPr>
                        <a:t>Emitir Declaração de Matrícula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latin typeface="Century Schoolbook"/>
                        </a:rPr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9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solidFill>
                            <a:srgbClr val="E6EDF3"/>
                          </a:solidFill>
                          <a:effectLst/>
                          <a:latin typeface="Century Schoolbook"/>
                        </a:rPr>
                        <a:t>RF- 09</a:t>
                      </a:r>
                      <a:endParaRPr lang="pt-BR" sz="1400">
                        <a:latin typeface="Century Schoolbook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latin typeface="Century Schoolbook"/>
                        </a:rPr>
                        <a:t>Usuários autorizados devem poder emitir certificados ou diplomas para os alunos que concluíram com sucesso o curso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latin typeface="Century Schoolbook"/>
                        </a:rPr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6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solidFill>
                            <a:srgbClr val="E6EDF3"/>
                          </a:solidFill>
                          <a:effectLst/>
                          <a:latin typeface="Century Schoolbook"/>
                        </a:rPr>
                        <a:t>RF- 10</a:t>
                      </a:r>
                      <a:endParaRPr lang="pt-BR" sz="1400">
                        <a:latin typeface="Century Schoolbook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Century Schoolbook"/>
                        </a:rPr>
                        <a:t>CRUD de Frequência (Deve ser possível registrar, editar, visualizar e excluir frequências de um Aluno)</a:t>
                      </a:r>
                    </a:p>
                  </a:txBody>
                  <a:tcPr marL="123825" marR="123825" marT="57150" marB="5715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latin typeface="Century Schoolbook"/>
                        </a:rPr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820207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09F8D9F-FAEA-4490-B1B5-EEA499E442C2}"/>
              </a:ext>
            </a:extLst>
          </p:cNvPr>
          <p:cNvSpPr txBox="1">
            <a:spLocks/>
          </p:cNvSpPr>
          <p:nvPr/>
        </p:nvSpPr>
        <p:spPr>
          <a:xfrm>
            <a:off x="444500" y="1104776"/>
            <a:ext cx="10710334" cy="368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Funcionais:</a:t>
            </a:r>
          </a:p>
        </p:txBody>
      </p:sp>
    </p:spTree>
    <p:extLst>
      <p:ext uri="{BB962C8B-B14F-4D97-AF65-F5344CB8AC3E}">
        <p14:creationId xmlns:p14="http://schemas.microsoft.com/office/powerpoint/2010/main" val="194534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E6D92C00-44FC-48AF-B2FE-7D78C5E1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71" y="247402"/>
            <a:ext cx="9404723" cy="952749"/>
          </a:xfrm>
        </p:spPr>
        <p:txBody>
          <a:bodyPr/>
          <a:lstStyle/>
          <a:p>
            <a:pPr algn="ctr"/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do Projeto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CAC85A2-1857-4A14-8CBF-A0C22106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39633"/>
              </p:ext>
            </p:extLst>
          </p:nvPr>
        </p:nvGraphicFramePr>
        <p:xfrm>
          <a:off x="306916" y="2001345"/>
          <a:ext cx="10710332" cy="2854959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77465">
                  <a:extLst>
                    <a:ext uri="{9D8B030D-6E8A-4147-A177-3AD203B41FA5}">
                      <a16:colId xmlns:a16="http://schemas.microsoft.com/office/drawing/2014/main" val="1522440313"/>
                    </a:ext>
                  </a:extLst>
                </a:gridCol>
                <a:gridCol w="7747000">
                  <a:extLst>
                    <a:ext uri="{9D8B030D-6E8A-4147-A177-3AD203B41FA5}">
                      <a16:colId xmlns:a16="http://schemas.microsoft.com/office/drawing/2014/main" val="3165195424"/>
                    </a:ext>
                  </a:extLst>
                </a:gridCol>
                <a:gridCol w="1785867">
                  <a:extLst>
                    <a:ext uri="{9D8B030D-6E8A-4147-A177-3AD203B41FA5}">
                      <a16:colId xmlns:a16="http://schemas.microsoft.com/office/drawing/2014/main" val="347449444"/>
                    </a:ext>
                  </a:extLst>
                </a:gridCol>
              </a:tblGrid>
              <a:tr h="267547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Prioridade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RF- 11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CRUD de Notas (Deve ser possível lançar, editar, visualizar e excluir notas de um Aluno)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09639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RF- 12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Alunos devem conseguir visualizar as notas obtidas em suas disciplinas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1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RF- 13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Deve ser possível visualizar o status do aluno (Aprovado/Cursando/Reprovado)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RF- 14</a:t>
                      </a:r>
                      <a:endParaRPr lang="pt-BR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Alunos devem poder emitir boletins com suas notas por disciplina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>
                          <a:solidFill>
                            <a:schemeClr val="lt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RF- 15</a:t>
                      </a:r>
                      <a:endParaRPr lang="pt-BR" sz="1400">
                        <a:latin typeface="Century Schoolbook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latin typeface="Century Schoolbook"/>
                        </a:rPr>
                        <a:t>O sistema deve sinalizar quando um aluno está finalizando o curso para poder emitir o certificado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latin typeface="Century Schoolbook"/>
                        </a:rPr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solidFill>
                            <a:srgbClr val="E6EDF3"/>
                          </a:solidFill>
                          <a:effectLst/>
                          <a:latin typeface="Century Schoolbook"/>
                        </a:rPr>
                        <a:t>RF- 16</a:t>
                      </a:r>
                      <a:endParaRPr lang="pt-BR" sz="1400">
                        <a:latin typeface="Century Schoolbook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latin typeface="Century Schoolbook"/>
                        </a:rPr>
                        <a:t>Deve ser possível personalizar os perfis de usuários com diferentes níveis de acesso e permissões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latin typeface="Century Schoolbook"/>
                        </a:rPr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90596"/>
                  </a:ext>
                </a:extLst>
              </a:tr>
            </a:tbl>
          </a:graphicData>
        </a:graphic>
      </p:graphicFrame>
      <p:pic>
        <p:nvPicPr>
          <p:cNvPr id="3" name="Gráfico 2">
            <a:extLst>
              <a:ext uri="{FF2B5EF4-FFF2-40B4-BE49-F238E27FC236}">
                <a16:creationId xmlns:a16="http://schemas.microsoft.com/office/drawing/2014/main" id="{C47147F0-2238-2716-416A-95951EBF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1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87922B8-3CF6-479C-8638-A79A2D93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952749"/>
          </a:xfrm>
        </p:spPr>
        <p:txBody>
          <a:bodyPr/>
          <a:lstStyle/>
          <a:p>
            <a:pPr algn="ctr"/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do Projeto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CAC85A2-1857-4A14-8CBF-A0C22106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164781"/>
              </p:ext>
            </p:extLst>
          </p:nvPr>
        </p:nvGraphicFramePr>
        <p:xfrm>
          <a:off x="899583" y="2748528"/>
          <a:ext cx="9739377" cy="1835573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77463">
                  <a:extLst>
                    <a:ext uri="{9D8B030D-6E8A-4147-A177-3AD203B41FA5}">
                      <a16:colId xmlns:a16="http://schemas.microsoft.com/office/drawing/2014/main" val="1522440313"/>
                    </a:ext>
                  </a:extLst>
                </a:gridCol>
                <a:gridCol w="6805082">
                  <a:extLst>
                    <a:ext uri="{9D8B030D-6E8A-4147-A177-3AD203B41FA5}">
                      <a16:colId xmlns:a16="http://schemas.microsoft.com/office/drawing/2014/main" val="3165195424"/>
                    </a:ext>
                  </a:extLst>
                </a:gridCol>
                <a:gridCol w="1756832">
                  <a:extLst>
                    <a:ext uri="{9D8B030D-6E8A-4147-A177-3AD203B41FA5}">
                      <a16:colId xmlns:a16="http://schemas.microsoft.com/office/drawing/2014/main" val="347449444"/>
                    </a:ext>
                  </a:extLst>
                </a:gridCol>
              </a:tblGrid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Prioridade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RNF- 01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O sistema deve garantir a segurança dos dados dos alunos e usuários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09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RNF- 02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A interface do usuário deve ser intuitiva e de fácil utilização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1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RNF- 03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O sistema deve ser compatível com diferentes dispositivos e navegadores web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RNF- 04</a:t>
                      </a:r>
                      <a:endParaRPr lang="pt-BR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O código deve ser bem estruturado e documentado para fácil manutenção.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78870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09F8D9F-FAEA-4490-B1B5-EEA499E442C2}"/>
              </a:ext>
            </a:extLst>
          </p:cNvPr>
          <p:cNvSpPr txBox="1">
            <a:spLocks/>
          </p:cNvSpPr>
          <p:nvPr/>
        </p:nvSpPr>
        <p:spPr>
          <a:xfrm>
            <a:off x="745066" y="1712384"/>
            <a:ext cx="10043585" cy="368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Não Funcionais: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93F29E-2D80-97E4-4DD7-025D52BF1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1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38" y="2516630"/>
            <a:ext cx="9404723" cy="1400530"/>
          </a:xfrm>
        </p:spPr>
        <p:txBody>
          <a:bodyPr/>
          <a:lstStyle/>
          <a:p>
            <a:pPr algn="ctr"/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Solução Implementada </a:t>
            </a:r>
            <a:b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</a:br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(Funcionalidades do Software - SGA)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C3D8DC-3B82-6423-4922-ABEB228A780B}"/>
              </a:ext>
            </a:extLst>
          </p:cNvPr>
          <p:cNvSpPr txBox="1"/>
          <p:nvPr/>
        </p:nvSpPr>
        <p:spPr>
          <a:xfrm>
            <a:off x="1056705" y="4094121"/>
            <a:ext cx="8930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Disponível em : </a:t>
            </a:r>
            <a:r>
              <a:rPr lang="pt-BR">
                <a:solidFill>
                  <a:srgbClr val="001E80"/>
                </a:solidFill>
                <a:latin typeface="Calibri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de Gerenciamento Acadêmico (infinitespheremd.me)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38EE5B5-2FA7-43D3-458A-9E4A87F74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7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04" y="639585"/>
            <a:ext cx="9404723" cy="966614"/>
          </a:xfrm>
        </p:spPr>
        <p:txBody>
          <a:bodyPr/>
          <a:lstStyle/>
          <a:p>
            <a:pPr algn="ctr"/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Conclusão da Elaboração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081" y="2208412"/>
            <a:ext cx="8946541" cy="33805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Pontos positivos: </a:t>
            </a:r>
            <a:endParaRPr lang="pt-BR"/>
          </a:p>
          <a:p>
            <a:pPr lvl="1" algn="just">
              <a:buFont typeface="Courier New" pitchFamily="34" charset="0"/>
              <a:buChar char="o"/>
            </a:pPr>
            <a:r>
              <a:rPr lang="pt-BR" spc="1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Desenvolvemos um projeto do zero.</a:t>
            </a:r>
            <a:endParaRPr lang="pt-BR" spc="10">
              <a:solidFill>
                <a:srgbClr val="001E80"/>
              </a:solidFill>
              <a:latin typeface="Calibri"/>
            </a:endParaRPr>
          </a:p>
          <a:p>
            <a:pPr lvl="1" algn="just">
              <a:buFont typeface="Courier New" pitchFamily="34" charset="0"/>
              <a:buChar char="o"/>
            </a:pPr>
            <a:r>
              <a:rPr lang="pt-BR" spc="1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Implementação em grupo (cooperação).</a:t>
            </a:r>
            <a:endParaRPr lang="pt-BR">
              <a:solidFill>
                <a:srgbClr val="001E80"/>
              </a:solidFill>
              <a:latin typeface="Calibri"/>
              <a:ea typeface="+mn-lt"/>
              <a:cs typeface="+mn-lt"/>
            </a:endParaRPr>
          </a:p>
          <a:p>
            <a:pPr algn="just"/>
            <a:r>
              <a:rPr lang="pt-BR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Desafios: </a:t>
            </a:r>
            <a:endParaRPr lang="pt-BR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 algn="just">
              <a:buFont typeface="Courier New" pitchFamily="34" charset="0"/>
              <a:buChar char="o"/>
            </a:pPr>
            <a:r>
              <a:rPr lang="pt-BR" spc="1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Não temos muito conhecimento técnico.</a:t>
            </a:r>
          </a:p>
          <a:p>
            <a:pPr lvl="1" algn="just">
              <a:buFont typeface="Courier New" pitchFamily="34" charset="0"/>
              <a:buChar char="o"/>
            </a:pPr>
            <a:r>
              <a:rPr lang="pt-BR" spc="1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Dependência entre funcionalidades</a:t>
            </a:r>
            <a:endParaRPr lang="pt-BR">
              <a:solidFill>
                <a:srgbClr val="001E80"/>
              </a:solidFill>
              <a:latin typeface="Calibri"/>
              <a:ea typeface="+mn-lt"/>
              <a:cs typeface="+mn-lt"/>
            </a:endParaRPr>
          </a:p>
          <a:p>
            <a:pPr algn="just"/>
            <a:r>
              <a:rPr lang="pt-BR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Aprendizados: </a:t>
            </a:r>
            <a:endParaRPr lang="pt-BR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 algn="just">
              <a:buFont typeface="Courier New" pitchFamily="34" charset="0"/>
              <a:buChar char="o"/>
            </a:pPr>
            <a:r>
              <a:rPr lang="pt-BR" spc="1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Aprendemos o fluxo de desenvolvimento</a:t>
            </a:r>
            <a:endParaRPr lang="pt-BR" spc="1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 algn="just">
              <a:buFont typeface="Courier New" pitchFamily="34" charset="0"/>
              <a:buChar char="o"/>
            </a:pPr>
            <a:r>
              <a:rPr lang="pt-BR" spc="1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Aprendemos a lidar com o </a:t>
            </a:r>
            <a:r>
              <a:rPr lang="pt-BR" spc="10" err="1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Git</a:t>
            </a:r>
            <a:r>
              <a:rPr lang="pt-BR" spc="1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 por meio do GitHub</a:t>
            </a:r>
            <a:endParaRPr lang="pt-BR" spc="1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 algn="just">
              <a:buFont typeface="Courier New" pitchFamily="34" charset="0"/>
              <a:buChar char="o"/>
            </a:pPr>
            <a:r>
              <a:rPr lang="pt-BR" spc="10">
                <a:solidFill>
                  <a:srgbClr val="001E80"/>
                </a:solidFill>
                <a:latin typeface="Calibri"/>
                <a:ea typeface="+mn-lt"/>
                <a:cs typeface="+mn-lt"/>
              </a:rPr>
              <a:t>Acompanhamos todo ciclo de vida de nascimento de um software desde a concepção inicial até a hospedagem de um projeto.</a:t>
            </a:r>
          </a:p>
          <a:p>
            <a:pPr lvl="1" algn="just">
              <a:buFont typeface="Courier New" pitchFamily="34" charset="0"/>
              <a:buChar char="o"/>
            </a:pPr>
            <a:endParaRPr lang="pt-BR" spc="10">
              <a:solidFill>
                <a:srgbClr val="001E80"/>
              </a:solidFill>
              <a:latin typeface="Calibri"/>
              <a:ea typeface="+mn-lt"/>
              <a:cs typeface="+mn-lt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BBE075B-B5B5-B562-CB7E-E0D59524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54" y="545851"/>
            <a:ext cx="9404723" cy="1400530"/>
          </a:xfrm>
        </p:spPr>
        <p:txBody>
          <a:bodyPr/>
          <a:lstStyle/>
          <a:p>
            <a:pPr algn="ctr"/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Referências Bibliográficas</a:t>
            </a:r>
            <a:b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</a:br>
            <a:endParaRPr lang="pt-BR" b="1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812" y="1714252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8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FERREIRA, Felipe. Prodesc.com, 2024. Gestão escolar: o que é, quais seus pilares e seus desafios. Disponível em: &lt; </a:t>
            </a:r>
            <a:r>
              <a:rPr lang="pt-BR" sz="1800" u="sng">
                <a:solidFill>
                  <a:srgbClr val="001E80"/>
                </a:solidFill>
                <a:latin typeface="Calibri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https://www.proesc.com/blog/gestao-escolar/</a:t>
            </a:r>
            <a:r>
              <a:rPr lang="pt-BR" sz="1800" b="0" i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&gt;.</a:t>
            </a:r>
            <a:r>
              <a:rPr lang="pt-BR" sz="18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Acesso em: 27/02/2024</a:t>
            </a:r>
          </a:p>
          <a:p>
            <a:endParaRPr lang="pt-BR" sz="180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  <a:p>
            <a:r>
              <a:rPr lang="pt-BR" sz="18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SILVA, </a:t>
            </a:r>
            <a:r>
              <a:rPr lang="pt-BR" sz="1800" err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Joab</a:t>
            </a:r>
            <a:r>
              <a:rPr lang="pt-BR" sz="18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pt-BR" sz="1800" err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Linkedin</a:t>
            </a:r>
            <a:r>
              <a:rPr lang="pt-BR" sz="18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, 2023. O desafio do Desemprego na Profissão de Professor: Impactos e Perspectivas. Disponível em: &lt;</a:t>
            </a:r>
            <a:r>
              <a:rPr lang="pt-BR" sz="1800" b="0" i="0" u="sng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https://pt.linkedin.com/pulse/o-desafio-do-desemprego-na-profiss%C3%A3o-de-professor-e-santos-da-silva?trk=</a:t>
            </a:r>
            <a:r>
              <a:rPr lang="pt-BR" sz="1800" b="0" i="0" u="sng" err="1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public_profile_article_view</a:t>
            </a:r>
            <a:r>
              <a:rPr lang="pt-BR" sz="1800" b="0" i="0" u="sng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&gt;</a:t>
            </a:r>
            <a:r>
              <a:rPr lang="pt-BR" sz="18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. Acesso em 11/03/2024.</a:t>
            </a:r>
            <a:r>
              <a:rPr lang="pt-BR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 </a:t>
            </a:r>
            <a:endParaRPr lang="pt-BR" sz="180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1650206-4986-88FD-B418-C807E0125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05" y="2728297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pt-BR" sz="7200" b="1">
                <a:solidFill>
                  <a:srgbClr val="001E80"/>
                </a:solidFill>
                <a:latin typeface="Calibri"/>
                <a:cs typeface="Calibri"/>
              </a:rPr>
              <a:t>Obrigado !</a:t>
            </a:r>
            <a:endParaRPr lang="pt-BR" sz="720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38EE5B5-2FA7-43D3-458A-9E4A87F74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7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7B02-AE54-48BF-8A71-70F1303A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18" y="452718"/>
            <a:ext cx="9404723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E260E-D1D4-4090-935D-3390E339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727" y="2241301"/>
            <a:ext cx="8946541" cy="3327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1800" b="0" i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No contexto educacional atual, a gestão eficiente de alunos e de suas atividades é essencial para garantir o bom funcionamento e o sucesso de uma instituição de ensino. No entanto, muitos professores autônomos e pequenos empreendedores do mundo da educação enfrentam desafios significativos na administração de seus negócios devido ao uso de procedimentos manuais para o controle de dados dos alunos.</a:t>
            </a:r>
          </a:p>
          <a:p>
            <a:pPr algn="just"/>
            <a:r>
              <a:rPr lang="pt-BR" sz="1800" b="0" i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Um exemplo concreto dessa problemática é observado em casos de professores autônomos que ministram cursos em que se apoiam em planilhas para gerenciar matrículas, presenças, notas e questões financeiras dos estudantes. Esse método manual, além de ser propenso a erros, demanda um tempo considerável em atualizações constantes e não oferece a eficiência necessária para atender às demandas de uma instituição em crescimento.</a:t>
            </a:r>
          </a:p>
          <a:p>
            <a:endParaRPr lang="pt-BR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19D531D-4EFE-84D6-C7BE-EC9EFB0D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2C476-5BA2-41F2-8A1A-A810CB68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20" y="967068"/>
            <a:ext cx="9404723" cy="744364"/>
          </a:xfrm>
        </p:spPr>
        <p:txBody>
          <a:bodyPr/>
          <a:lstStyle/>
          <a:p>
            <a:pPr algn="ctr"/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BDF58-E839-400E-89BB-B22FD89E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29" y="2160868"/>
            <a:ext cx="8946541" cy="181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18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Devido a utilização de abordagens ultrapassadas e manuais, pequenos empreendedores da área de ensino enfrentam dificuldades significativas na administração de suas aulas. A ausência de uma gestão eficiente faz com que essas pessoas possam cometer erros na aplicação do conteúdo, controle de notas, realização de matrículas e controle de presença. Tais fatores ocasionam a diminuição da eficácia e da qualidade do manuseio de informações relevantes para o seu negócio.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CF1F3A2-6343-87C9-BFE5-EC834211D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87" y="473884"/>
            <a:ext cx="9404723" cy="776114"/>
          </a:xfrm>
        </p:spPr>
        <p:txBody>
          <a:bodyPr/>
          <a:lstStyle/>
          <a:p>
            <a:pPr algn="ctr"/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46" y="1479426"/>
            <a:ext cx="8946541" cy="477320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17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 principal objetivo deste projeto é desenvolver uma solução de gestão educacional que permita aos pequenos empreendedores da educação superarem os desafios encontrados na administração manual. Os objetivos específicos são os seguintes: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Otimizar o cadastro de alunos e turmas.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Realizar o controle de matrículas.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Aprimorar o acompanhamento de presenças.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Efetuar o registro de notas por disciplina.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Emitir declarações e certificados.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Facilitar o uso da aplicação.</a:t>
            </a:r>
          </a:p>
          <a:p>
            <a:pPr algn="just"/>
            <a:r>
              <a:rPr lang="pt-BR" sz="17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Ao atingir esses objetivos, espera-se que o projeto proporcione aos pequenos empreendedores educacionais uma ferramenta robusta e eficiente para a gestão de sua instituição de ensino, contribuindo para a melhoria da qualidade do serviço oferecido aos alunos e para o crescimento sustentável do negócio.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B9F6864-B6E3-FAC4-30BA-79029A920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04" y="639585"/>
            <a:ext cx="9404723" cy="966614"/>
          </a:xfrm>
        </p:spPr>
        <p:txBody>
          <a:bodyPr/>
          <a:lstStyle/>
          <a:p>
            <a:pPr algn="ctr"/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312" y="2042335"/>
            <a:ext cx="8946541" cy="33805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18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De acordo com </a:t>
            </a:r>
            <a:r>
              <a:rPr lang="pt-BR" sz="1800" err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Joab</a:t>
            </a:r>
            <a:r>
              <a:rPr lang="pt-BR" sz="18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 Santos da Silva, professor de História e Geografia - Licenciatura Plena em História - Pós-graduado em História Social e Política do Brasil, o desemprego é um problema enfrentado por diversas profissões em todo o mundo, e os professores não estão imunes a essa realidade.</a:t>
            </a:r>
          </a:p>
          <a:p>
            <a:pPr algn="just"/>
            <a:r>
              <a:rPr lang="pt-BR" sz="18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 desemprego entre os professores reflete, em parte, a falta de valorização da profissão. A sociedade muitas vezes não reconhece adequadamente o papel crucial que os educadores desempenham no desenvolvimento das gerações futuras. A falta de investimento na educação e a redução de vagas disponíveis nas instituições de ensino contribuem para o aumento do desemprego nessa área.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BBE075B-B5B5-B562-CB7E-E0D59524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2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29" y="1608419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18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 desemprego na profissão de professor também acarreta desafios financeiros significativos. A remuneração nem sempre é alta, e períodos de desemprego podem resultar em dificuldades financeiras, afetando o sustento pessoal e familiar. Além disso, a instabilidade profissional pode dificultar o planejamento a longo prazo e a busca por estabilidade financeira. Tendo em vista tal problema, muitos desses profissionais veem como solução imediata a iniciativa de fornecerem o seu conhecimento através de aulas particulares, com o objetivo de resguardar a sua estabilidade financeira.</a:t>
            </a:r>
            <a:endParaRPr lang="pt-BR" sz="1800">
              <a:latin typeface="Calibri"/>
              <a:ea typeface="Calibri"/>
              <a:cs typeface="Calibri"/>
            </a:endParaRPr>
          </a:p>
          <a:p>
            <a:pPr algn="just"/>
            <a:r>
              <a:rPr lang="pt-BR" sz="180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Desse modo, se faz necessário a criação de resoluções administrativas através de aplicações para atender a demanda desses profissionais autônomos, visando não só o aumento da eficácia, como a melhoria da organização das informações a serem trabalhadas.</a:t>
            </a:r>
          </a:p>
          <a:p>
            <a:endParaRPr lang="pt-BR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09EFE6-C1F6-BA9B-88FC-70DE8B0F7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04" y="639585"/>
            <a:ext cx="9404723" cy="966614"/>
          </a:xfrm>
        </p:spPr>
        <p:txBody>
          <a:bodyPr/>
          <a:lstStyle/>
          <a:p>
            <a:pPr algn="ctr"/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Público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312" y="2042335"/>
            <a:ext cx="8946541" cy="33805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>
                <a:solidFill>
                  <a:srgbClr val="001E80"/>
                </a:solidFill>
                <a:latin typeface="Calibri"/>
                <a:ea typeface="+mn-lt"/>
                <a:cs typeface="Calibri"/>
              </a:rPr>
              <a:t>Nosso público-alvo é constituído por pequenos empreendedores da educação como por exemplo professores autônomos que buscam um sistema de gerenciamento eficiente e prático para suas atividades educacionais. Este sistema é direcionado tanto para professores que ministram aulas particulares de forma independente quanto para instituições de reforço escolar que necessitam de uma plataforma robusta para organizar suas atividades pedagógicas.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BBE075B-B5B5-B562-CB7E-E0D59524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26" y="382868"/>
            <a:ext cx="9404723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Perfis de usuários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2AB984D-D151-4974-8C45-D1C808BB1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42778"/>
              </p:ext>
            </p:extLst>
          </p:nvPr>
        </p:nvGraphicFramePr>
        <p:xfrm>
          <a:off x="1272646" y="2199217"/>
          <a:ext cx="8594724" cy="32969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965684">
                  <a:extLst>
                    <a:ext uri="{9D8B030D-6E8A-4147-A177-3AD203B41FA5}">
                      <a16:colId xmlns:a16="http://schemas.microsoft.com/office/drawing/2014/main" val="2310527028"/>
                    </a:ext>
                  </a:extLst>
                </a:gridCol>
                <a:gridCol w="6629040">
                  <a:extLst>
                    <a:ext uri="{9D8B030D-6E8A-4147-A177-3AD203B41FA5}">
                      <a16:colId xmlns:a16="http://schemas.microsoft.com/office/drawing/2014/main" val="15920053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/>
                        <a:t>Perfil 1: Professor Autônomo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Profissional independente que oferece aulas particulares ou em pequenos grupos, especializado em uma disciplina específica.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Necessidades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/>
                        <a:t>Autenticar no sistema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/>
                        <a:t>Gestão de alunos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/>
                        <a:t>Gestão de turmas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/>
                        <a:t>Gestão de frequência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/>
                        <a:t>Gestão de notas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/>
                        <a:t>Gestão de matrículas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/>
                        <a:t>Emissão de declarações e certificados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92302"/>
                  </a:ext>
                </a:extLst>
              </a:tr>
            </a:tbl>
          </a:graphicData>
        </a:graphic>
      </p:graphicFrame>
      <p:pic>
        <p:nvPicPr>
          <p:cNvPr id="4" name="Gráfico 3">
            <a:extLst>
              <a:ext uri="{FF2B5EF4-FFF2-40B4-BE49-F238E27FC236}">
                <a16:creationId xmlns:a16="http://schemas.microsoft.com/office/drawing/2014/main" id="{74E29CFD-69A1-59F6-0D9D-06F4EA13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9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26" y="444252"/>
            <a:ext cx="9404723" cy="1400530"/>
          </a:xfrm>
        </p:spPr>
        <p:txBody>
          <a:bodyPr/>
          <a:lstStyle/>
          <a:p>
            <a:pPr algn="ctr"/>
            <a:r>
              <a:rPr lang="pt-BR" b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Perfis de usuários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2AB984D-D151-4974-8C45-D1C808BB1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97286"/>
              </p:ext>
            </p:extLst>
          </p:nvPr>
        </p:nvGraphicFramePr>
        <p:xfrm>
          <a:off x="1272646" y="2463800"/>
          <a:ext cx="8594724" cy="24739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965684">
                  <a:extLst>
                    <a:ext uri="{9D8B030D-6E8A-4147-A177-3AD203B41FA5}">
                      <a16:colId xmlns:a16="http://schemas.microsoft.com/office/drawing/2014/main" val="2310527028"/>
                    </a:ext>
                  </a:extLst>
                </a:gridCol>
                <a:gridCol w="6629040">
                  <a:extLst>
                    <a:ext uri="{9D8B030D-6E8A-4147-A177-3AD203B41FA5}">
                      <a16:colId xmlns:a16="http://schemas.microsoft.com/office/drawing/2014/main" val="15920053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/>
                        <a:t>Perfil 2: Aluno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/>
                        <a:t>Destinatários finais dos serviços oferecidos pelos professores autônomos.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/>
                        <a:t>Necessidades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pt-BR"/>
                        <a:t>Autenticar no sistema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pt-BR"/>
                        <a:t>Acompanhar notas e status (aprovado, reprovado, recuperação)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pt-BR"/>
                        <a:t>Acompanhar frequência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pt-BR"/>
                        <a:t>Emissão de boletim acadêmico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92302"/>
                  </a:ext>
                </a:extLst>
              </a:tr>
            </a:tbl>
          </a:graphicData>
        </a:graphic>
      </p:graphicFrame>
      <p:pic>
        <p:nvPicPr>
          <p:cNvPr id="4" name="Gráfico 3">
            <a:extLst>
              <a:ext uri="{FF2B5EF4-FFF2-40B4-BE49-F238E27FC236}">
                <a16:creationId xmlns:a16="http://schemas.microsoft.com/office/drawing/2014/main" id="{C0B17D2D-AEF2-AB64-2A60-6F389785F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69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View</vt:lpstr>
      <vt:lpstr>Sistema de Gestão Escolar Turma 6 – Grupo 2 – Eixo 1 Análise e Desenvolvimento de Sistemas PUC MINAS</vt:lpstr>
      <vt:lpstr>Introdução</vt:lpstr>
      <vt:lpstr>Problema</vt:lpstr>
      <vt:lpstr>Objetivos</vt:lpstr>
      <vt:lpstr>Justificativa</vt:lpstr>
      <vt:lpstr>Apresentação do PowerPoint</vt:lpstr>
      <vt:lpstr>Público Alvo</vt:lpstr>
      <vt:lpstr>Perfis de usuários</vt:lpstr>
      <vt:lpstr>Perfis de usuários</vt:lpstr>
      <vt:lpstr>Requisitos do Projeto</vt:lpstr>
      <vt:lpstr>Requisitos do Projeto</vt:lpstr>
      <vt:lpstr>Requisitos do Projeto</vt:lpstr>
      <vt:lpstr>Solução Implementada  (Funcionalidades do Software - SGA)</vt:lpstr>
      <vt:lpstr>Conclusão da Elaboração do Projeto</vt:lpstr>
      <vt:lpstr>Referências Bibliográficas </vt:lpstr>
      <vt:lpstr>Obrigado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Escolar  Turma 6 – Grupo 2</dc:title>
  <dc:creator>Marcelly Moraes</dc:creator>
  <cp:revision>17</cp:revision>
  <dcterms:created xsi:type="dcterms:W3CDTF">2024-06-14T21:54:19Z</dcterms:created>
  <dcterms:modified xsi:type="dcterms:W3CDTF">2024-06-26T11:59:11Z</dcterms:modified>
</cp:coreProperties>
</file>