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3" r:id="rId4"/>
    <p:sldId id="262" r:id="rId5"/>
    <p:sldId id="266" r:id="rId6"/>
    <p:sldId id="261" r:id="rId7"/>
    <p:sldId id="268" r:id="rId8"/>
    <p:sldId id="26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7FF"/>
    <a:srgbClr val="8084FF"/>
    <a:srgbClr val="696EF5"/>
    <a:srgbClr val="666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6E3288-35AB-6326-C44D-93E3BE6F72DA}" v="595" dt="2024-06-24T00:35:57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26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5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4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3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4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1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6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5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5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ogotipo, nome da empresa&#10;&#10;Descrição gerada automaticamente">
            <a:extLst>
              <a:ext uri="{FF2B5EF4-FFF2-40B4-BE49-F238E27FC236}">
                <a16:creationId xmlns:a16="http://schemas.microsoft.com/office/drawing/2014/main" id="{762A7592-356F-D129-EB13-501E6C8F547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6071" y="177120"/>
            <a:ext cx="2673350" cy="669925"/>
          </a:xfr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51B195EB-F4BA-679E-DDC7-ABF0E6B3A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1242229"/>
            <a:ext cx="5124450" cy="34861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D8C1BAD-0DB4-AD9B-5002-D282878936DF}"/>
              </a:ext>
            </a:extLst>
          </p:cNvPr>
          <p:cNvSpPr txBox="1"/>
          <p:nvPr/>
        </p:nvSpPr>
        <p:spPr>
          <a:xfrm>
            <a:off x="136989" y="5064841"/>
            <a:ext cx="4807235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>
                <a:solidFill>
                  <a:srgbClr val="666CFF"/>
                </a:solidFill>
                <a:ea typeface="+mn-lt"/>
                <a:cs typeface="+mn-lt"/>
              </a:rPr>
              <a:t>Plataforma de leilões online exclusiva para produtos do segmento nerd no Brasil</a:t>
            </a:r>
            <a:endParaRPr lang="pt-BR" sz="1600" b="1">
              <a:solidFill>
                <a:srgbClr val="666CFF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F60C23-D776-C876-BF44-F79EA501D9A5}"/>
              </a:ext>
            </a:extLst>
          </p:cNvPr>
          <p:cNvSpPr txBox="1"/>
          <p:nvPr/>
        </p:nvSpPr>
        <p:spPr>
          <a:xfrm>
            <a:off x="8174274" y="5064840"/>
            <a:ext cx="3891021" cy="1569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600" b="1" dirty="0">
                <a:solidFill>
                  <a:srgbClr val="666CFF"/>
                </a:solidFill>
                <a:ea typeface="+mn-lt"/>
                <a:cs typeface="+mn-lt"/>
              </a:rPr>
              <a:t>Bianca Pinto Moreira</a:t>
            </a:r>
            <a:endParaRPr lang="pt-BR" sz="1600" b="1">
              <a:ea typeface="+mn-lt"/>
              <a:cs typeface="+mn-lt"/>
            </a:endParaRPr>
          </a:p>
          <a:p>
            <a:pPr algn="r"/>
            <a:r>
              <a:rPr lang="pt-BR" sz="1600" b="1" dirty="0">
                <a:solidFill>
                  <a:srgbClr val="666CFF"/>
                </a:solidFill>
                <a:ea typeface="+mn-lt"/>
                <a:cs typeface="+mn-lt"/>
              </a:rPr>
              <a:t>Douglas Henrique Matias Ferreira</a:t>
            </a:r>
            <a:endParaRPr lang="pt-BR" sz="1600" b="1">
              <a:ea typeface="+mn-lt"/>
              <a:cs typeface="+mn-lt"/>
            </a:endParaRPr>
          </a:p>
          <a:p>
            <a:pPr algn="r"/>
            <a:r>
              <a:rPr lang="pt-BR" sz="1600" b="1" dirty="0">
                <a:solidFill>
                  <a:srgbClr val="666CFF"/>
                </a:solidFill>
                <a:ea typeface="+mn-lt"/>
                <a:cs typeface="+mn-lt"/>
              </a:rPr>
              <a:t>Gabriel Russo Grilo</a:t>
            </a:r>
            <a:endParaRPr lang="pt-BR" sz="16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algn="r"/>
            <a:r>
              <a:rPr lang="pt-BR" sz="1600" b="1" dirty="0">
                <a:solidFill>
                  <a:srgbClr val="666CFF"/>
                </a:solidFill>
                <a:ea typeface="+mn-lt"/>
                <a:cs typeface="+mn-lt"/>
              </a:rPr>
              <a:t>Irene Aparecida Couto Ferraz</a:t>
            </a:r>
            <a:endParaRPr lang="pt-BR" sz="1600" b="1" dirty="0"/>
          </a:p>
          <a:p>
            <a:pPr algn="r"/>
            <a:r>
              <a:rPr lang="pt-BR" sz="1600" b="1" dirty="0">
                <a:solidFill>
                  <a:srgbClr val="666CFF"/>
                </a:solidFill>
                <a:ea typeface="+mn-lt"/>
                <a:cs typeface="+mn-lt"/>
              </a:rPr>
              <a:t>Marco de Pereira </a:t>
            </a:r>
            <a:r>
              <a:rPr lang="pt-BR" sz="1600" b="1" dirty="0" err="1">
                <a:solidFill>
                  <a:srgbClr val="666CFF"/>
                </a:solidFill>
                <a:ea typeface="+mn-lt"/>
                <a:cs typeface="+mn-lt"/>
              </a:rPr>
              <a:t>Binda</a:t>
            </a:r>
            <a:endParaRPr lang="pt-BR" sz="1600" b="1" dirty="0"/>
          </a:p>
          <a:p>
            <a:pPr algn="r"/>
            <a:r>
              <a:rPr lang="pt-BR" sz="1600" b="1" dirty="0">
                <a:solidFill>
                  <a:srgbClr val="666CFF"/>
                </a:solidFill>
                <a:ea typeface="+mn-lt"/>
                <a:cs typeface="+mn-lt"/>
              </a:rPr>
              <a:t>Talita Fernandes Silva</a:t>
            </a:r>
            <a:endParaRPr lang="pt-BR" sz="1600" b="1">
              <a:ea typeface="+mn-lt"/>
              <a:cs typeface="+mn-lt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2F45421-913E-3C1C-6B28-48EFB5593531}"/>
              </a:ext>
            </a:extLst>
          </p:cNvPr>
          <p:cNvSpPr txBox="1"/>
          <p:nvPr/>
        </p:nvSpPr>
        <p:spPr>
          <a:xfrm>
            <a:off x="136988" y="6044555"/>
            <a:ext cx="4807235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>
                <a:solidFill>
                  <a:srgbClr val="666CFF"/>
                </a:solidFill>
                <a:ea typeface="+mn-lt"/>
                <a:cs typeface="+mn-lt"/>
              </a:rPr>
              <a:t>Professor: Dr. </a:t>
            </a:r>
            <a:r>
              <a:rPr lang="pt-BR" sz="1600" b="1" dirty="0" err="1">
                <a:solidFill>
                  <a:srgbClr val="666CFF"/>
                </a:solidFill>
                <a:ea typeface="+mn-lt"/>
                <a:cs typeface="+mn-lt"/>
              </a:rPr>
              <a:t>Udo</a:t>
            </a:r>
            <a:r>
              <a:rPr lang="pt-BR" sz="1600" b="1" dirty="0">
                <a:solidFill>
                  <a:srgbClr val="666CFF"/>
                </a:solidFill>
                <a:ea typeface="+mn-lt"/>
                <a:cs typeface="+mn-lt"/>
              </a:rPr>
              <a:t> </a:t>
            </a:r>
            <a:r>
              <a:rPr lang="pt-BR" sz="1600" b="1" dirty="0" err="1">
                <a:solidFill>
                  <a:srgbClr val="666CFF"/>
                </a:solidFill>
                <a:ea typeface="+mn-lt"/>
                <a:cs typeface="+mn-lt"/>
              </a:rPr>
              <a:t>Fritzke</a:t>
            </a:r>
            <a:r>
              <a:rPr lang="pt-BR" sz="1600" b="1" dirty="0">
                <a:solidFill>
                  <a:srgbClr val="666CFF"/>
                </a:solidFill>
                <a:ea typeface="+mn-lt"/>
                <a:cs typeface="+mn-lt"/>
              </a:rPr>
              <a:t> Junior</a:t>
            </a:r>
            <a:br>
              <a:rPr lang="en-US" sz="1600" b="1" dirty="0"/>
            </a:br>
            <a:r>
              <a:rPr lang="pt-BR" sz="1600" b="1" dirty="0">
                <a:solidFill>
                  <a:srgbClr val="666CFF"/>
                </a:solidFill>
                <a:ea typeface="+mn-lt"/>
                <a:cs typeface="+mn-lt"/>
              </a:rPr>
              <a:t>Turma 02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0947E-BBBC-1811-00FF-D7F4F7E0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666CFF"/>
                </a:solidFill>
                <a:ea typeface="+mj-lt"/>
                <a:cs typeface="+mj-lt"/>
              </a:rPr>
              <a:t>Contexto, problema, objetivo e justificativa </a:t>
            </a:r>
            <a:endParaRPr lang="pt-BR" sz="2800" b="1">
              <a:solidFill>
                <a:srgbClr val="666CFF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9EA59C-C270-8776-32ED-CB98EBEE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3DB2-1CE5-48B1-A661-56CA87D64BE5}" type="datetime1">
              <a:t>23/06/2024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EA0D54-359C-4A1B-B1D3-01AA3912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04C497F2-43D7-DF01-E972-34279987F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31812"/>
              </p:ext>
            </p:extLst>
          </p:nvPr>
        </p:nvGraphicFramePr>
        <p:xfrm>
          <a:off x="984637" y="2329202"/>
          <a:ext cx="1046373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0142">
                  <a:extLst>
                    <a:ext uri="{9D8B030D-6E8A-4147-A177-3AD203B41FA5}">
                      <a16:colId xmlns:a16="http://schemas.microsoft.com/office/drawing/2014/main" val="2026177362"/>
                    </a:ext>
                  </a:extLst>
                </a:gridCol>
                <a:gridCol w="8413594">
                  <a:extLst>
                    <a:ext uri="{9D8B030D-6E8A-4147-A177-3AD203B41FA5}">
                      <a16:colId xmlns:a16="http://schemas.microsoft.com/office/drawing/2014/main" val="1987440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666CFF"/>
                          </a:solidFill>
                        </a:rPr>
                        <a:t>Contexto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 b="1" i="1" u="none" strike="noStrike" noProof="0" dirty="0">
                          <a:solidFill>
                            <a:srgbClr val="8084FF"/>
                          </a:solidFill>
                          <a:latin typeface="Grandview Display"/>
                        </a:rPr>
                        <a:t>O mercado brasileiro de produtos do segmento nerd movimentou R$21,5 bilhões no Brasil no ano de 2021</a:t>
                      </a:r>
                      <a:endParaRPr lang="pt-BR" b="1" i="1" dirty="0">
                        <a:solidFill>
                          <a:srgbClr val="8084FF"/>
                        </a:solidFill>
                      </a:endParaRP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99948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0D05F7E8-726B-666F-DC09-126DBCF44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68054"/>
              </p:ext>
            </p:extLst>
          </p:nvPr>
        </p:nvGraphicFramePr>
        <p:xfrm>
          <a:off x="984637" y="3273420"/>
          <a:ext cx="1046373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0857">
                  <a:extLst>
                    <a:ext uri="{9D8B030D-6E8A-4147-A177-3AD203B41FA5}">
                      <a16:colId xmlns:a16="http://schemas.microsoft.com/office/drawing/2014/main" val="2026177362"/>
                    </a:ext>
                  </a:extLst>
                </a:gridCol>
                <a:gridCol w="1972878">
                  <a:extLst>
                    <a:ext uri="{9D8B030D-6E8A-4147-A177-3AD203B41FA5}">
                      <a16:colId xmlns:a16="http://schemas.microsoft.com/office/drawing/2014/main" val="1987440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1" u="none" strike="noStrike" noProof="0" dirty="0">
                          <a:solidFill>
                            <a:srgbClr val="8084FF"/>
                          </a:solidFill>
                          <a:latin typeface="Grandview Display"/>
                        </a:rPr>
                        <a:t>Não existe plataforma especializada em leilões online que atenda adequadamente às necessidades e interesses do </a:t>
                      </a:r>
                      <a:r>
                        <a:rPr lang="pt-BR" sz="1800" b="1" i="1" u="none" strike="noStrike" noProof="0" dirty="0">
                          <a:solidFill>
                            <a:srgbClr val="8084FF"/>
                          </a:solidFill>
                        </a:rPr>
                        <a:t>mercado secundário de produtos desse segmento.</a:t>
                      </a:r>
                      <a:endParaRPr lang="pt-BR" b="1" i="1">
                        <a:solidFill>
                          <a:srgbClr val="8084FF"/>
                        </a:solidFill>
                      </a:endParaRP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2400" b="1" i="0" u="none" strike="noStrike" noProof="0" dirty="0">
                          <a:solidFill>
                            <a:srgbClr val="666CFF"/>
                          </a:solidFill>
                          <a:latin typeface="Grandview Display"/>
                        </a:rPr>
                        <a:t>Problema</a:t>
                      </a:r>
                      <a:endParaRPr lang="pt-BR" sz="2400" b="1">
                        <a:solidFill>
                          <a:srgbClr val="666CFF"/>
                        </a:solidFill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99948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93AA66E8-4B43-C9D8-B7FC-CB28EC7FF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91874"/>
              </p:ext>
            </p:extLst>
          </p:nvPr>
        </p:nvGraphicFramePr>
        <p:xfrm>
          <a:off x="984637" y="4399854"/>
          <a:ext cx="1046373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26177362"/>
                    </a:ext>
                  </a:extLst>
                </a:gridCol>
                <a:gridCol w="8368236">
                  <a:extLst>
                    <a:ext uri="{9D8B030D-6E8A-4147-A177-3AD203B41FA5}">
                      <a16:colId xmlns:a16="http://schemas.microsoft.com/office/drawing/2014/main" val="1987440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b="1" dirty="0">
                          <a:solidFill>
                            <a:srgbClr val="666CFF"/>
                          </a:solidFill>
                        </a:rPr>
                        <a:t>Objetivo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 b="1" i="1" u="none" strike="noStrike" noProof="0" dirty="0">
                          <a:solidFill>
                            <a:srgbClr val="8084FF"/>
                          </a:solidFill>
                        </a:rPr>
                        <a:t>Criar uma plataforma de leilões online exclusiva para produtos do segmento nerd no Brasil. </a:t>
                      </a:r>
                      <a:endParaRPr lang="pt-BR" b="0" i="0"/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99948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91095A97-20EB-E2B0-63E5-B6EA765ED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3627"/>
              </p:ext>
            </p:extLst>
          </p:nvPr>
        </p:nvGraphicFramePr>
        <p:xfrm>
          <a:off x="984637" y="5286094"/>
          <a:ext cx="1046373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3428">
                  <a:extLst>
                    <a:ext uri="{9D8B030D-6E8A-4147-A177-3AD203B41FA5}">
                      <a16:colId xmlns:a16="http://schemas.microsoft.com/office/drawing/2014/main" val="2026177362"/>
                    </a:ext>
                  </a:extLst>
                </a:gridCol>
                <a:gridCol w="1900306">
                  <a:extLst>
                    <a:ext uri="{9D8B030D-6E8A-4147-A177-3AD203B41FA5}">
                      <a16:colId xmlns:a16="http://schemas.microsoft.com/office/drawing/2014/main" val="1987440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1" u="none" strike="noStrike" noProof="0" dirty="0">
                          <a:solidFill>
                            <a:srgbClr val="8084FF"/>
                          </a:solidFill>
                          <a:latin typeface="Grandview Display"/>
                        </a:rPr>
                        <a:t>Preencher a lacuna, oferecendo uma solução que não apenas atende às necessidades dos entusiastas nerd, mas também cria um espaço seguro e confiável para transações comerciais.</a:t>
                      </a:r>
                      <a:endParaRPr lang="pt-BR" b="1" i="1">
                        <a:solidFill>
                          <a:srgbClr val="8084FF"/>
                        </a:solidFill>
                      </a:endParaRP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2400" b="1" i="0" u="none" strike="noStrike" noProof="0" dirty="0">
                          <a:solidFill>
                            <a:srgbClr val="666CFF"/>
                          </a:solidFill>
                          <a:latin typeface="Grandview Display"/>
                        </a:rPr>
                        <a:t>Justificativa</a:t>
                      </a:r>
                      <a:endParaRPr lang="pt-BR" sz="240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99948"/>
                  </a:ext>
                </a:extLst>
              </a:tr>
            </a:tbl>
          </a:graphicData>
        </a:graphic>
      </p:graphicFrame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01D32BD-FFBE-C1C2-C3A9-55FFD3BC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340" y="248316"/>
            <a:ext cx="842342" cy="57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8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0947E-BBBC-1811-00FF-D7F4F7E0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666CFF"/>
                </a:solidFill>
                <a:ea typeface="+mj-lt"/>
                <a:cs typeface="+mj-lt"/>
              </a:rPr>
              <a:t>Histórias de usuário, Requisitos funcionais e não funcionais</a:t>
            </a:r>
            <a:endParaRPr lang="pt-BR" sz="2800" b="1" dirty="0">
              <a:solidFill>
                <a:srgbClr val="666CFF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9EA59C-C270-8776-32ED-CB98EBEE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3DB2-1CE5-48B1-A661-56CA87D64BE5}" type="datetime1">
              <a:t>23/06/2024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EA0D54-359C-4A1B-B1D3-01AA3912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01D32BD-FFBE-C1C2-C3A9-55FFD3BC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340" y="248316"/>
            <a:ext cx="842342" cy="570672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27673CC-E71A-A58E-A49C-871AE6DF9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77328"/>
              </p:ext>
            </p:extLst>
          </p:nvPr>
        </p:nvGraphicFramePr>
        <p:xfrm>
          <a:off x="919001" y="2188867"/>
          <a:ext cx="10690460" cy="3016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092">
                  <a:extLst>
                    <a:ext uri="{9D8B030D-6E8A-4147-A177-3AD203B41FA5}">
                      <a16:colId xmlns:a16="http://schemas.microsoft.com/office/drawing/2014/main" val="1651475044"/>
                    </a:ext>
                  </a:extLst>
                </a:gridCol>
                <a:gridCol w="2138092">
                  <a:extLst>
                    <a:ext uri="{9D8B030D-6E8A-4147-A177-3AD203B41FA5}">
                      <a16:colId xmlns:a16="http://schemas.microsoft.com/office/drawing/2014/main" val="395238273"/>
                    </a:ext>
                  </a:extLst>
                </a:gridCol>
                <a:gridCol w="2138092">
                  <a:extLst>
                    <a:ext uri="{9D8B030D-6E8A-4147-A177-3AD203B41FA5}">
                      <a16:colId xmlns:a16="http://schemas.microsoft.com/office/drawing/2014/main" val="2063315534"/>
                    </a:ext>
                  </a:extLst>
                </a:gridCol>
                <a:gridCol w="2138092">
                  <a:extLst>
                    <a:ext uri="{9D8B030D-6E8A-4147-A177-3AD203B41FA5}">
                      <a16:colId xmlns:a16="http://schemas.microsoft.com/office/drawing/2014/main" val="3596113186"/>
                    </a:ext>
                  </a:extLst>
                </a:gridCol>
                <a:gridCol w="2138092">
                  <a:extLst>
                    <a:ext uri="{9D8B030D-6E8A-4147-A177-3AD203B41FA5}">
                      <a16:colId xmlns:a16="http://schemas.microsoft.com/office/drawing/2014/main" val="3875692674"/>
                    </a:ext>
                  </a:extLst>
                </a:gridCol>
              </a:tblGrid>
              <a:tr h="48515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História do Usuário</a:t>
                      </a:r>
                    </a:p>
                  </a:txBody>
                  <a:tcPr>
                    <a:solidFill>
                      <a:srgbClr val="737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Requisito Funcional</a:t>
                      </a:r>
                    </a:p>
                  </a:txBody>
                  <a:tcPr>
                    <a:solidFill>
                      <a:srgbClr val="737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Requisito Não-funcional</a:t>
                      </a:r>
                    </a:p>
                  </a:txBody>
                  <a:tcPr>
                    <a:solidFill>
                      <a:srgbClr val="737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Regra de Domínio</a:t>
                      </a:r>
                    </a:p>
                  </a:txBody>
                  <a:tcPr>
                    <a:solidFill>
                      <a:srgbClr val="737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Artefatos</a:t>
                      </a:r>
                    </a:p>
                  </a:txBody>
                  <a:tcPr>
                    <a:solidFill>
                      <a:srgbClr val="737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5731"/>
                  </a:ext>
                </a:extLst>
              </a:tr>
              <a:tr h="24370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1" i="0" u="none" strike="noStrike" noProof="0" dirty="0">
                          <a:solidFill>
                            <a:srgbClr val="8084FF"/>
                          </a:solidFill>
                          <a:latin typeface="Grandview Display"/>
                        </a:rPr>
                        <a:t>Encontrar de maneira objetiva seus artigos colecionáveis.</a:t>
                      </a:r>
                      <a:endParaRPr lang="pt-BR" sz="1600" b="1" dirty="0">
                        <a:solidFill>
                          <a:srgbClr val="8084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1" i="0" u="none" strike="noStrike" noProof="0" dirty="0">
                          <a:solidFill>
                            <a:srgbClr val="8084FF"/>
                          </a:solidFill>
                          <a:latin typeface="Grandview Display"/>
                        </a:rPr>
                        <a:t>Permitir que os usuários filtrem e pesquisem produtos por categoria, tipo, etc.    </a:t>
                      </a:r>
                      <a:endParaRPr lang="pt-BR" sz="1600" b="1" dirty="0">
                        <a:solidFill>
                          <a:srgbClr val="8084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1" i="0" u="none" strike="noStrike" noProof="0" dirty="0">
                          <a:solidFill>
                            <a:srgbClr val="8084FF"/>
                          </a:solidFill>
                          <a:latin typeface="Grandview Display"/>
                        </a:rPr>
                        <a:t>Desenvolver uma interface intuitiva e amigável para o usuário, facilitando a navegação e a participação nos leilões    </a:t>
                      </a:r>
                      <a:endParaRPr lang="pt-BR" sz="1600" b="1" dirty="0">
                        <a:solidFill>
                          <a:srgbClr val="8084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i="0" u="none" strike="noStrike" noProof="0" dirty="0">
                          <a:solidFill>
                            <a:srgbClr val="8084FF"/>
                          </a:solidFill>
                          <a:latin typeface="Grandview Display"/>
                        </a:rPr>
                        <a:t>Os produtos listados devem estar em conformidade com as políticas de conteúdo e não podem infringir direitos autorais ou marcas registradas de terceiros.</a:t>
                      </a:r>
                      <a:endParaRPr lang="pt-BR" sz="1600" b="1" dirty="0">
                        <a:solidFill>
                          <a:srgbClr val="8084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err="1">
                          <a:solidFill>
                            <a:srgbClr val="8084FF"/>
                          </a:solidFill>
                        </a:rPr>
                        <a:t>Backend</a:t>
                      </a:r>
                      <a:r>
                        <a:rPr lang="pt-BR" sz="1600" b="1" dirty="0">
                          <a:solidFill>
                            <a:srgbClr val="8084FF"/>
                          </a:solidFill>
                        </a:rPr>
                        <a:t>: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600" b="1" dirty="0">
                          <a:solidFill>
                            <a:srgbClr val="8084FF"/>
                          </a:solidFill>
                        </a:rPr>
                        <a:t>produtoModel.js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600" b="1" dirty="0">
                          <a:solidFill>
                            <a:srgbClr val="8084FF"/>
                          </a:solidFill>
                        </a:rPr>
                        <a:t>proutoController.js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600" b="1" dirty="0">
                          <a:solidFill>
                            <a:srgbClr val="8084FF"/>
                          </a:solidFill>
                        </a:rPr>
                        <a:t>produtoRoute.js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600" b="1" dirty="0">
                          <a:solidFill>
                            <a:srgbClr val="8084FF"/>
                          </a:solidFill>
                        </a:rPr>
                        <a:t>index.js</a:t>
                      </a:r>
                    </a:p>
                    <a:p>
                      <a:pPr lvl="0">
                        <a:buNone/>
                      </a:pPr>
                      <a:r>
                        <a:rPr lang="pt-BR" sz="1600" b="1" err="1">
                          <a:solidFill>
                            <a:srgbClr val="8084FF"/>
                          </a:solidFill>
                        </a:rPr>
                        <a:t>Frontend</a:t>
                      </a:r>
                      <a:endParaRPr lang="pt-BR" sz="1600" b="1">
                        <a:solidFill>
                          <a:srgbClr val="8084FF"/>
                        </a:solidFill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600" b="1" dirty="0">
                          <a:solidFill>
                            <a:srgbClr val="8084FF"/>
                          </a:solidFill>
                        </a:rPr>
                        <a:t>Home.js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600" b="1" dirty="0">
                          <a:solidFill>
                            <a:srgbClr val="8084FF"/>
                          </a:solidFill>
                        </a:rPr>
                        <a:t>Pesquisa.js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12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68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0947E-BBBC-1811-00FF-D7F4F7E0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666CFF"/>
                </a:solidFill>
                <a:ea typeface="+mj-lt"/>
                <a:cs typeface="+mj-lt"/>
              </a:rPr>
              <a:t>Demonstração da interface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9EA59C-C270-8776-32ED-CB98EBEE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3DB2-1CE5-48B1-A661-56CA87D64BE5}" type="datetime1">
              <a:t>23/06/2024</a:t>
            </a:fld>
            <a:endParaRPr lang="en-US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01D32BD-FFBE-C1C2-C3A9-55FFD3BC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340" y="248316"/>
            <a:ext cx="842342" cy="570672"/>
          </a:xfrm>
          <a:prstGeom prst="rect">
            <a:avLst/>
          </a:prstGeom>
        </p:spPr>
      </p:pic>
      <p:pic>
        <p:nvPicPr>
          <p:cNvPr id="4" name="Imagem 3" descr="tela-inicial.png">
            <a:extLst>
              <a:ext uri="{FF2B5EF4-FFF2-40B4-BE49-F238E27FC236}">
                <a16:creationId xmlns:a16="http://schemas.microsoft.com/office/drawing/2014/main" id="{FC01A2AD-1FE6-D8A9-474D-FD1A1DBB5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765" y="2102919"/>
            <a:ext cx="1829055" cy="3734321"/>
          </a:xfrm>
          <a:prstGeom prst="rect">
            <a:avLst/>
          </a:prstGeom>
        </p:spPr>
      </p:pic>
      <p:pic>
        <p:nvPicPr>
          <p:cNvPr id="5" name="Imagem 4" descr="tela-login.png">
            <a:extLst>
              <a:ext uri="{FF2B5EF4-FFF2-40B4-BE49-F238E27FC236}">
                <a16:creationId xmlns:a16="http://schemas.microsoft.com/office/drawing/2014/main" id="{97827F99-1872-DC46-8753-67836B4BB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807" y="2106438"/>
            <a:ext cx="1819529" cy="3743847"/>
          </a:xfrm>
          <a:prstGeom prst="rect">
            <a:avLst/>
          </a:prstGeom>
        </p:spPr>
      </p:pic>
      <p:pic>
        <p:nvPicPr>
          <p:cNvPr id="6" name="Imagem 5" descr="tela-home.png">
            <a:extLst>
              <a:ext uri="{FF2B5EF4-FFF2-40B4-BE49-F238E27FC236}">
                <a16:creationId xmlns:a16="http://schemas.microsoft.com/office/drawing/2014/main" id="{4B0D77E0-F594-E4BB-D77E-6229F0A65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0551" y="2105631"/>
            <a:ext cx="1819529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5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0947E-BBBC-1811-00FF-D7F4F7E0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666CFF"/>
                </a:solidFill>
                <a:ea typeface="+mj-lt"/>
                <a:cs typeface="+mj-lt"/>
              </a:rPr>
              <a:t>Tecnologias utilizadas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F261EE7-C4EA-30DB-188C-B89E440D90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sz="2400" b="1" dirty="0">
                <a:solidFill>
                  <a:srgbClr val="8084FF"/>
                </a:solidFill>
                <a:ea typeface="+mn-lt"/>
                <a:cs typeface="+mn-lt"/>
              </a:rPr>
              <a:t>Repositório: GitHub</a:t>
            </a:r>
            <a:endParaRPr lang="pt-BR" sz="2400" b="1">
              <a:solidFill>
                <a:srgbClr val="8084FF"/>
              </a:solidFill>
            </a:endParaRPr>
          </a:p>
          <a:p>
            <a:r>
              <a:rPr lang="pt-BR" sz="2400" b="1" dirty="0" err="1">
                <a:solidFill>
                  <a:srgbClr val="8084FF"/>
                </a:solidFill>
                <a:ea typeface="+mn-lt"/>
                <a:cs typeface="+mn-lt"/>
              </a:rPr>
              <a:t>Frontend</a:t>
            </a:r>
            <a:r>
              <a:rPr lang="pt-BR" sz="2400" b="1" dirty="0">
                <a:solidFill>
                  <a:srgbClr val="8084FF"/>
                </a:solidFill>
                <a:ea typeface="+mn-lt"/>
                <a:cs typeface="+mn-lt"/>
              </a:rPr>
              <a:t>: </a:t>
            </a:r>
            <a:r>
              <a:rPr lang="pt-BR" sz="2400" b="1" dirty="0" err="1">
                <a:solidFill>
                  <a:srgbClr val="8084FF"/>
                </a:solidFill>
                <a:ea typeface="+mn-lt"/>
                <a:cs typeface="+mn-lt"/>
              </a:rPr>
              <a:t>JavaScript</a:t>
            </a:r>
            <a:r>
              <a:rPr lang="pt-BR" sz="2400" b="1" dirty="0">
                <a:solidFill>
                  <a:srgbClr val="8084FF"/>
                </a:solidFill>
                <a:ea typeface="+mn-lt"/>
                <a:cs typeface="+mn-lt"/>
              </a:rPr>
              <a:t>, </a:t>
            </a:r>
            <a:r>
              <a:rPr lang="pt-BR" sz="2400" b="1" dirty="0" err="1">
                <a:solidFill>
                  <a:srgbClr val="8084FF"/>
                </a:solidFill>
                <a:ea typeface="+mn-lt"/>
                <a:cs typeface="+mn-lt"/>
              </a:rPr>
              <a:t>React</a:t>
            </a:r>
            <a:r>
              <a:rPr lang="pt-BR" sz="2400" b="1" dirty="0">
                <a:solidFill>
                  <a:srgbClr val="8084FF"/>
                </a:solidFill>
                <a:ea typeface="+mn-lt"/>
                <a:cs typeface="+mn-lt"/>
              </a:rPr>
              <a:t>, </a:t>
            </a:r>
            <a:r>
              <a:rPr lang="pt-BR" sz="2400" b="1" dirty="0" err="1">
                <a:solidFill>
                  <a:srgbClr val="8084FF"/>
                </a:solidFill>
                <a:ea typeface="+mn-lt"/>
                <a:cs typeface="+mn-lt"/>
              </a:rPr>
              <a:t>React</a:t>
            </a:r>
            <a:r>
              <a:rPr lang="pt-BR" sz="2400" b="1" dirty="0">
                <a:solidFill>
                  <a:srgbClr val="8084FF"/>
                </a:solidFill>
                <a:ea typeface="+mn-lt"/>
                <a:cs typeface="+mn-lt"/>
              </a:rPr>
              <a:t> </a:t>
            </a:r>
            <a:r>
              <a:rPr lang="pt-BR" sz="2400" b="1" dirty="0" err="1">
                <a:solidFill>
                  <a:srgbClr val="8084FF"/>
                </a:solidFill>
                <a:ea typeface="+mn-lt"/>
                <a:cs typeface="+mn-lt"/>
              </a:rPr>
              <a:t>Native</a:t>
            </a:r>
            <a:endParaRPr lang="pt-BR" sz="2400" b="1" dirty="0" err="1">
              <a:solidFill>
                <a:srgbClr val="8084FF"/>
              </a:solidFill>
            </a:endParaRPr>
          </a:p>
          <a:p>
            <a:r>
              <a:rPr lang="pt-BR" sz="2400" b="1" dirty="0">
                <a:solidFill>
                  <a:srgbClr val="8084FF"/>
                </a:solidFill>
                <a:ea typeface="+mn-lt"/>
                <a:cs typeface="+mn-lt"/>
              </a:rPr>
              <a:t>Desenvolvimento: Visual Studio </a:t>
            </a:r>
            <a:r>
              <a:rPr lang="pt-BR" sz="2400" b="1" dirty="0" err="1">
                <a:solidFill>
                  <a:srgbClr val="8084FF"/>
                </a:solidFill>
                <a:ea typeface="+mn-lt"/>
                <a:cs typeface="+mn-lt"/>
              </a:rPr>
              <a:t>Code</a:t>
            </a:r>
            <a:r>
              <a:rPr lang="pt-BR" sz="2400" b="1" dirty="0">
                <a:solidFill>
                  <a:srgbClr val="8084FF"/>
                </a:solidFill>
                <a:ea typeface="+mn-lt"/>
                <a:cs typeface="+mn-lt"/>
              </a:rPr>
              <a:t>, Expo</a:t>
            </a:r>
            <a:endParaRPr lang="pt-BR" sz="2400" b="1" dirty="0">
              <a:solidFill>
                <a:srgbClr val="8084FF"/>
              </a:solidFill>
            </a:endParaRPr>
          </a:p>
          <a:p>
            <a:r>
              <a:rPr lang="pt-BR" sz="2400" b="1" dirty="0" err="1">
                <a:solidFill>
                  <a:srgbClr val="8084FF"/>
                </a:solidFill>
                <a:ea typeface="+mn-lt"/>
                <a:cs typeface="+mn-lt"/>
              </a:rPr>
              <a:t>Backend</a:t>
            </a:r>
            <a:r>
              <a:rPr lang="pt-BR" sz="2400" b="1" dirty="0">
                <a:solidFill>
                  <a:srgbClr val="8084FF"/>
                </a:solidFill>
                <a:ea typeface="+mn-lt"/>
                <a:cs typeface="+mn-lt"/>
              </a:rPr>
              <a:t>: Node.js</a:t>
            </a:r>
            <a:endParaRPr lang="pt-BR" sz="2400" b="1" dirty="0">
              <a:solidFill>
                <a:srgbClr val="8084FF"/>
              </a:solidFill>
            </a:endParaRPr>
          </a:p>
          <a:p>
            <a:r>
              <a:rPr lang="pt-BR" sz="2400" b="1" dirty="0">
                <a:solidFill>
                  <a:srgbClr val="8084FF"/>
                </a:solidFill>
                <a:ea typeface="+mn-lt"/>
                <a:cs typeface="+mn-lt"/>
              </a:rPr>
              <a:t>Banco de dados: PostgreSQL</a:t>
            </a:r>
            <a:endParaRPr lang="pt-BR" sz="2400" b="1" dirty="0">
              <a:solidFill>
                <a:srgbClr val="8084FF"/>
              </a:solidFill>
            </a:endParaRPr>
          </a:p>
          <a:p>
            <a:endParaRPr lang="pt-BR" sz="240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5F4076-D86E-8A70-1E23-9552D3312A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sz="2400" b="1" dirty="0">
                <a:solidFill>
                  <a:srgbClr val="8084FF"/>
                </a:solidFill>
                <a:ea typeface="+mn-lt"/>
                <a:cs typeface="+mn-lt"/>
              </a:rPr>
              <a:t>Hospedagem: Azure</a:t>
            </a:r>
            <a:endParaRPr lang="pt-BR" sz="2400" b="1" dirty="0">
              <a:solidFill>
                <a:srgbClr val="8084FF"/>
              </a:solidFill>
            </a:endParaRPr>
          </a:p>
          <a:p>
            <a:r>
              <a:rPr lang="pt-BR" sz="2400" b="1" dirty="0">
                <a:solidFill>
                  <a:srgbClr val="8084FF"/>
                </a:solidFill>
                <a:ea typeface="+mn-lt"/>
                <a:cs typeface="+mn-lt"/>
              </a:rPr>
              <a:t>Prototipagem: </a:t>
            </a:r>
            <a:r>
              <a:rPr lang="pt-BR" sz="2400" b="1" dirty="0" err="1">
                <a:solidFill>
                  <a:srgbClr val="8084FF"/>
                </a:solidFill>
                <a:ea typeface="+mn-lt"/>
                <a:cs typeface="+mn-lt"/>
              </a:rPr>
              <a:t>Figma</a:t>
            </a:r>
            <a:endParaRPr lang="pt-BR" sz="2400" b="1" dirty="0" err="1">
              <a:solidFill>
                <a:srgbClr val="8084FF"/>
              </a:solidFill>
            </a:endParaRPr>
          </a:p>
          <a:p>
            <a:r>
              <a:rPr lang="pt-BR" sz="2400" b="1" dirty="0">
                <a:solidFill>
                  <a:srgbClr val="8084FF"/>
                </a:solidFill>
                <a:ea typeface="+mn-lt"/>
                <a:cs typeface="+mn-lt"/>
              </a:rPr>
              <a:t>Comunicação: </a:t>
            </a:r>
            <a:r>
              <a:rPr lang="pt-BR" sz="2400" b="1" dirty="0" err="1">
                <a:solidFill>
                  <a:srgbClr val="8084FF"/>
                </a:solidFill>
                <a:ea typeface="+mn-lt"/>
                <a:cs typeface="+mn-lt"/>
              </a:rPr>
              <a:t>Whatsapp</a:t>
            </a:r>
            <a:r>
              <a:rPr lang="pt-BR" sz="2400" b="1" dirty="0">
                <a:solidFill>
                  <a:srgbClr val="8084FF"/>
                </a:solidFill>
                <a:ea typeface="+mn-lt"/>
                <a:cs typeface="+mn-lt"/>
              </a:rPr>
              <a:t>, </a:t>
            </a:r>
            <a:r>
              <a:rPr lang="pt-BR" sz="2400" b="1" dirty="0" err="1">
                <a:solidFill>
                  <a:srgbClr val="8084FF"/>
                </a:solidFill>
                <a:ea typeface="+mn-lt"/>
                <a:cs typeface="+mn-lt"/>
              </a:rPr>
              <a:t>Discord</a:t>
            </a:r>
            <a:r>
              <a:rPr lang="pt-BR" sz="2400" b="1" dirty="0">
                <a:solidFill>
                  <a:srgbClr val="8084FF"/>
                </a:solidFill>
                <a:ea typeface="+mn-lt"/>
                <a:cs typeface="+mn-lt"/>
              </a:rPr>
              <a:t> e Teams</a:t>
            </a:r>
            <a:endParaRPr lang="pt-BR" sz="2400" b="1" dirty="0">
              <a:solidFill>
                <a:srgbClr val="8084FF"/>
              </a:solidFill>
            </a:endParaRPr>
          </a:p>
          <a:p>
            <a:r>
              <a:rPr lang="pt-BR" sz="2400" b="1" dirty="0">
                <a:solidFill>
                  <a:srgbClr val="8084FF"/>
                </a:solidFill>
                <a:ea typeface="+mn-lt"/>
                <a:cs typeface="+mn-lt"/>
              </a:rPr>
              <a:t>Gestão de Projeto: </a:t>
            </a:r>
            <a:r>
              <a:rPr lang="pt-BR" sz="2400" b="1" err="1">
                <a:solidFill>
                  <a:srgbClr val="8084FF"/>
                </a:solidFill>
                <a:ea typeface="+mn-lt"/>
                <a:cs typeface="+mn-lt"/>
              </a:rPr>
              <a:t>Github</a:t>
            </a:r>
            <a:r>
              <a:rPr lang="pt-BR" sz="2400" b="1" dirty="0">
                <a:solidFill>
                  <a:srgbClr val="8084FF"/>
                </a:solidFill>
                <a:ea typeface="+mn-lt"/>
                <a:cs typeface="+mn-lt"/>
              </a:rPr>
              <a:t> </a:t>
            </a:r>
            <a:r>
              <a:rPr lang="pt-BR" sz="2400" b="1" err="1">
                <a:solidFill>
                  <a:srgbClr val="8084FF"/>
                </a:solidFill>
                <a:ea typeface="+mn-lt"/>
                <a:cs typeface="+mn-lt"/>
              </a:rPr>
              <a:t>Projects</a:t>
            </a:r>
            <a:endParaRPr lang="pt-BR" sz="2400" b="1" dirty="0" err="1">
              <a:solidFill>
                <a:srgbClr val="8084FF"/>
              </a:solidFill>
            </a:endParaRPr>
          </a:p>
          <a:p>
            <a:r>
              <a:rPr lang="pt-BR" sz="2400" b="1" dirty="0">
                <a:solidFill>
                  <a:srgbClr val="8084FF"/>
                </a:solidFill>
                <a:ea typeface="+mn-lt"/>
                <a:cs typeface="+mn-lt"/>
              </a:rPr>
              <a:t>Diagramas: </a:t>
            </a:r>
            <a:r>
              <a:rPr lang="pt-BR" sz="2400" b="1" dirty="0" err="1">
                <a:solidFill>
                  <a:srgbClr val="8084FF"/>
                </a:solidFill>
                <a:ea typeface="+mn-lt"/>
                <a:cs typeface="+mn-lt"/>
              </a:rPr>
              <a:t>Lucidchart</a:t>
            </a:r>
            <a:r>
              <a:rPr lang="pt-BR" sz="2400" b="1" dirty="0">
                <a:solidFill>
                  <a:srgbClr val="8084FF"/>
                </a:solidFill>
                <a:ea typeface="+mn-lt"/>
                <a:cs typeface="+mn-lt"/>
              </a:rPr>
              <a:t>, draw.io</a:t>
            </a:r>
            <a:endParaRPr lang="pt-BR" sz="2400" b="1" dirty="0">
              <a:solidFill>
                <a:srgbClr val="8084FF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9EA59C-C270-8776-32ED-CB98EBEE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3DB2-1CE5-48B1-A661-56CA87D64BE5}" type="datetime1">
              <a:t>23/06/2024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EA0D54-359C-4A1B-B1D3-01AA3912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01D32BD-FFBE-C1C2-C3A9-55FFD3BC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340" y="248316"/>
            <a:ext cx="842342" cy="57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1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0947E-BBBC-1811-00FF-D7F4F7E0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666CFF"/>
                </a:solidFill>
                <a:ea typeface="+mj-lt"/>
                <a:cs typeface="+mj-lt"/>
              </a:rPr>
              <a:t>Arquitetura da Solução</a:t>
            </a:r>
            <a:endParaRPr lang="pt-BR" b="1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9EA59C-C270-8776-32ED-CB98EBEE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3DB2-1CE5-48B1-A661-56CA87D64BE5}" type="datetime1">
              <a:t>23/06/2024</a:t>
            </a:fld>
            <a:endParaRPr lang="en-US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01D32BD-FFBE-C1C2-C3A9-55FFD3BC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340" y="248316"/>
            <a:ext cx="842342" cy="570672"/>
          </a:xfrm>
          <a:prstGeom prst="rect">
            <a:avLst/>
          </a:prstGeom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4588A7EC-D566-5377-FCAC-EBDEFA350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45" y="2181536"/>
            <a:ext cx="9781309" cy="36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5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0947E-BBBC-1811-00FF-D7F4F7E0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666CFF"/>
                </a:solidFill>
                <a:ea typeface="+mj-lt"/>
                <a:cs typeface="+mj-lt"/>
              </a:rPr>
              <a:t>Conclusões: o que foi feito, que falta fazer, o que aprendemos?</a:t>
            </a:r>
            <a:endParaRPr lang="pt-BR" sz="2800" dirty="0">
              <a:solidFill>
                <a:srgbClr val="000000"/>
              </a:solidFill>
              <a:ea typeface="+mj-lt"/>
              <a:cs typeface="+mj-lt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9EA59C-C270-8776-32ED-CB98EBEE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3DB2-1CE5-48B1-A661-56CA87D64BE5}" type="datetime1">
              <a:t>23/06/2024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EA0D54-359C-4A1B-B1D3-01AA3912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04C497F2-43D7-DF01-E972-34279987F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63036"/>
              </p:ext>
            </p:extLst>
          </p:nvPr>
        </p:nvGraphicFramePr>
        <p:xfrm>
          <a:off x="984637" y="2065965"/>
          <a:ext cx="1046373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0142">
                  <a:extLst>
                    <a:ext uri="{9D8B030D-6E8A-4147-A177-3AD203B41FA5}">
                      <a16:colId xmlns:a16="http://schemas.microsoft.com/office/drawing/2014/main" val="2026177362"/>
                    </a:ext>
                  </a:extLst>
                </a:gridCol>
                <a:gridCol w="8413594">
                  <a:extLst>
                    <a:ext uri="{9D8B030D-6E8A-4147-A177-3AD203B41FA5}">
                      <a16:colId xmlns:a16="http://schemas.microsoft.com/office/drawing/2014/main" val="1987440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666CFF"/>
                          </a:solidFill>
                        </a:rPr>
                        <a:t>O que foi feito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pt-BR" sz="1800" b="1" i="0" u="none" strike="noStrike" noProof="0" dirty="0">
                          <a:solidFill>
                            <a:srgbClr val="8084FF"/>
                          </a:solidFill>
                        </a:rPr>
                        <a:t>Implantação dos requisitos funcionais e não funcionais de prioridade alta e essenciais;</a:t>
                      </a:r>
                      <a:endParaRPr lang="pt-BR" b="1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pt-BR" sz="1800" b="1" i="0" u="none" strike="noStrike" noProof="0" dirty="0">
                          <a:solidFill>
                            <a:srgbClr val="8084FF"/>
                          </a:solidFill>
                        </a:rPr>
                        <a:t>planejamento das tarefas, reuniões recorrentes e entrega nas datas marcadas;</a:t>
                      </a:r>
                      <a:endParaRPr lang="pt-BR" b="1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pt-BR" sz="1800" b="1" i="0" u="none" strike="noStrike" noProof="0" dirty="0">
                          <a:solidFill>
                            <a:srgbClr val="8084FF"/>
                          </a:solidFill>
                        </a:rPr>
                        <a:t>apoio mútuo;</a:t>
                      </a:r>
                      <a:endParaRPr lang="pt-BR" b="1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pt-BR" sz="1800" b="1" i="0" u="none" strike="noStrike" noProof="0" dirty="0">
                          <a:solidFill>
                            <a:srgbClr val="8084FF"/>
                          </a:solidFill>
                        </a:rPr>
                        <a:t>fidelidade do App entregue com o protótipo elaborado no </a:t>
                      </a:r>
                      <a:r>
                        <a:rPr lang="pt-BR" sz="1800" b="1" i="0" u="none" strike="noStrike" noProof="0" dirty="0" err="1">
                          <a:solidFill>
                            <a:srgbClr val="8084FF"/>
                          </a:solidFill>
                        </a:rPr>
                        <a:t>Figma</a:t>
                      </a:r>
                      <a:r>
                        <a:rPr lang="pt-BR" sz="1800" b="1" i="0" u="none" strike="noStrike" noProof="0" dirty="0">
                          <a:solidFill>
                            <a:srgbClr val="8084FF"/>
                          </a:solidFill>
                        </a:rPr>
                        <a:t>;</a:t>
                      </a:r>
                      <a:endParaRPr lang="pt-BR" b="1" dirty="0"/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99948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93AA66E8-4B43-C9D8-B7FC-CB28EC7FF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965240"/>
              </p:ext>
            </p:extLst>
          </p:nvPr>
        </p:nvGraphicFramePr>
        <p:xfrm>
          <a:off x="984637" y="4954036"/>
          <a:ext cx="1046373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26177362"/>
                    </a:ext>
                  </a:extLst>
                </a:gridCol>
                <a:gridCol w="8368236">
                  <a:extLst>
                    <a:ext uri="{9D8B030D-6E8A-4147-A177-3AD203B41FA5}">
                      <a16:colId xmlns:a16="http://schemas.microsoft.com/office/drawing/2014/main" val="1987440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400" b="1" dirty="0">
                          <a:solidFill>
                            <a:srgbClr val="666CFF"/>
                          </a:solidFill>
                        </a:rPr>
                        <a:t>O que aprendemos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pt-BR" sz="1800" b="1" i="0" u="none" strike="noStrike" noProof="0" dirty="0">
                          <a:solidFill>
                            <a:srgbClr val="8084FF"/>
                          </a:solidFill>
                          <a:latin typeface="Grandview Display"/>
                        </a:rPr>
                        <a:t>importância da utilização de versionamento de código, visando mitigar sobrescrita;</a:t>
                      </a:r>
                      <a:endParaRPr lang="pt-BR" b="1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pt-BR" sz="1800" b="1" i="0" u="none" strike="noStrike" noProof="0" dirty="0">
                          <a:solidFill>
                            <a:srgbClr val="8084FF"/>
                          </a:solidFill>
                          <a:latin typeface="Grandview Display"/>
                        </a:rPr>
                        <a:t>um bom planejamento da divisão de tarefas agiliza o desenvolvimento por diminuir dependências;</a:t>
                      </a:r>
                      <a:endParaRPr lang="pt-BR" b="1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pt-BR" sz="1800" b="1" i="0" u="none" strike="noStrike" noProof="0" dirty="0">
                          <a:solidFill>
                            <a:srgbClr val="8084FF"/>
                          </a:solidFill>
                          <a:latin typeface="Grandview Display"/>
                        </a:rPr>
                        <a:t>combinados e comunicação são essenciais para entrega dentro do prazo e com mais assertividade;</a:t>
                      </a:r>
                      <a:endParaRPr lang="pt-BR" b="1" i="0" dirty="0">
                        <a:latin typeface="Grandview Display"/>
                      </a:endParaRP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99948"/>
                  </a:ext>
                </a:extLst>
              </a:tr>
            </a:tbl>
          </a:graphicData>
        </a:graphic>
      </p:graphicFrame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01D32BD-FFBE-C1C2-C3A9-55FFD3BC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340" y="248316"/>
            <a:ext cx="842342" cy="570672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2C366F9-CE6B-C34F-41DD-F76913A23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93697"/>
              </p:ext>
            </p:extLst>
          </p:nvPr>
        </p:nvGraphicFramePr>
        <p:xfrm>
          <a:off x="984636" y="3648546"/>
          <a:ext cx="10463736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0142">
                  <a:extLst>
                    <a:ext uri="{9D8B030D-6E8A-4147-A177-3AD203B41FA5}">
                      <a16:colId xmlns:a16="http://schemas.microsoft.com/office/drawing/2014/main" val="2026177362"/>
                    </a:ext>
                  </a:extLst>
                </a:gridCol>
                <a:gridCol w="8413594">
                  <a:extLst>
                    <a:ext uri="{9D8B030D-6E8A-4147-A177-3AD203B41FA5}">
                      <a16:colId xmlns:a16="http://schemas.microsoft.com/office/drawing/2014/main" val="1987440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666CFF"/>
                          </a:solidFill>
                        </a:rPr>
                        <a:t>O que falta fazer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pt-BR" sz="1800" b="1" i="0" u="none" strike="noStrike" noProof="0" dirty="0">
                          <a:solidFill>
                            <a:srgbClr val="8084FF"/>
                          </a:solidFill>
                          <a:latin typeface="Grandview Display"/>
                        </a:rPr>
                        <a:t>funcionalidade de pagamento</a:t>
                      </a:r>
                      <a:endParaRPr lang="pt-BR" b="1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pt-BR" sz="1800" b="1" i="0" u="none" strike="noStrike" noProof="0" dirty="0">
                          <a:solidFill>
                            <a:srgbClr val="8084FF"/>
                          </a:solidFill>
                          <a:latin typeface="Grandview Display"/>
                        </a:rPr>
                        <a:t>redefinição de senha</a:t>
                      </a:r>
                      <a:endParaRPr lang="pt-BR" b="1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pt-BR" sz="1800" b="1" i="0" u="none" strike="noStrike" noProof="0" dirty="0">
                          <a:solidFill>
                            <a:srgbClr val="8084FF"/>
                          </a:solidFill>
                          <a:latin typeface="Grandview Display"/>
                        </a:rPr>
                        <a:t>hospedar toda a aplicação</a:t>
                      </a:r>
                      <a:endParaRPr lang="pt-BR" b="1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pt-BR" sz="1800" b="1" i="0" u="none" strike="noStrike" noProof="0" dirty="0">
                          <a:solidFill>
                            <a:srgbClr val="8084FF"/>
                          </a:solidFill>
                          <a:latin typeface="Grandview Display"/>
                        </a:rPr>
                        <a:t>mais validações nos inputs de informações</a:t>
                      </a:r>
                      <a:endParaRPr lang="pt-BR" b="1" dirty="0"/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9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7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8D8C1BAD-0DB4-AD9B-5002-D282878936DF}"/>
              </a:ext>
            </a:extLst>
          </p:cNvPr>
          <p:cNvSpPr txBox="1"/>
          <p:nvPr/>
        </p:nvSpPr>
        <p:spPr>
          <a:xfrm>
            <a:off x="3293846" y="1817270"/>
            <a:ext cx="4807235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b="1" dirty="0">
                <a:solidFill>
                  <a:srgbClr val="FFFFFF"/>
                </a:solidFill>
                <a:ea typeface="+mn-lt"/>
                <a:cs typeface="+mn-lt"/>
              </a:rPr>
              <a:t>Obrigado!</a:t>
            </a:r>
            <a:endParaRPr lang="pt-BR" sz="6000" b="1" dirty="0">
              <a:solidFill>
                <a:srgbClr val="FFFFFF"/>
              </a:solidFill>
            </a:endParaRPr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BABF4403-A0F2-C6C9-A2A1-B148DD325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421" y="2323193"/>
            <a:ext cx="4813301" cy="406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5462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DashVTI</vt:lpstr>
      <vt:lpstr>Apresentação do PowerPoint</vt:lpstr>
      <vt:lpstr>Contexto, problema, objetivo e justificativa </vt:lpstr>
      <vt:lpstr>Histórias de usuário, Requisitos funcionais e não funcionais</vt:lpstr>
      <vt:lpstr>Demonstração da interface</vt:lpstr>
      <vt:lpstr>Tecnologias utilizadas</vt:lpstr>
      <vt:lpstr>Arquitetura da Solução</vt:lpstr>
      <vt:lpstr>Conclusões: o que foi feito, que falta fazer, o que aprendemos?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412</cp:revision>
  <dcterms:created xsi:type="dcterms:W3CDTF">2024-06-19T13:36:30Z</dcterms:created>
  <dcterms:modified xsi:type="dcterms:W3CDTF">2024-06-24T00:36:52Z</dcterms:modified>
</cp:coreProperties>
</file>