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70" r:id="rId15"/>
    <p:sldId id="269" r:id="rId16"/>
    <p:sldId id="271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F29E"/>
    <a:srgbClr val="00FFFF"/>
    <a:srgbClr val="99FFCC"/>
    <a:srgbClr val="FFCC99"/>
    <a:srgbClr val="FFCC66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407D0-8044-DE17-E297-EEF6993F60E3}" v="171" dt="2024-06-18T00:14:29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9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3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08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51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611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49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69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15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95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31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70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0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30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02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7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1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A57AF8-373D-484F-A3AD-F9B4E439B5BC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A7F4-91A4-446D-A26A-1ACBEDDF9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842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F7D10-206E-ECF8-E6A2-37051169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448" y="-34103"/>
            <a:ext cx="8825658" cy="3157757"/>
          </a:xfrm>
        </p:spPr>
        <p:txBody>
          <a:bodyPr/>
          <a:lstStyle/>
          <a:p>
            <a:pPr algn="ctr"/>
            <a:r>
              <a:rPr lang="pt-BR" b="1" err="1"/>
              <a:t>InspiraSabor</a:t>
            </a:r>
            <a:br>
              <a:rPr lang="pt-BR"/>
            </a:b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FE174-26D7-54C5-DA37-7AAF22872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818" y="2442949"/>
            <a:ext cx="10590663" cy="4162582"/>
          </a:xfrm>
        </p:spPr>
        <p:txBody>
          <a:bodyPr>
            <a:normAutofit fontScale="92500" lnSpcReduction="10000"/>
          </a:bodyPr>
          <a:lstStyle/>
          <a:p>
            <a:endParaRPr lang="pt-BR" sz="2400" b="1" cap="none">
              <a:solidFill>
                <a:srgbClr val="FFFFCC"/>
              </a:solidFill>
            </a:endParaRPr>
          </a:p>
          <a:p>
            <a:r>
              <a:rPr lang="pt-BR" b="1" cap="none">
                <a:solidFill>
                  <a:srgbClr val="FFFFCC"/>
                </a:solidFill>
              </a:rPr>
              <a:t>CURSO: </a:t>
            </a:r>
            <a:r>
              <a:rPr lang="pt-BR" cap="none">
                <a:solidFill>
                  <a:srgbClr val="FFFFCC"/>
                </a:solidFill>
              </a:rPr>
              <a:t>ANÁLISE E DESENVOLVIMENTO DE SISTEMAS – Eixo 3</a:t>
            </a:r>
          </a:p>
          <a:p>
            <a:r>
              <a:rPr lang="pt-BR" b="1" cap="none">
                <a:solidFill>
                  <a:srgbClr val="FFFFCC"/>
                </a:solidFill>
              </a:rPr>
              <a:t>PROJETO: </a:t>
            </a:r>
            <a:r>
              <a:rPr lang="pt-BR" cap="none">
                <a:solidFill>
                  <a:srgbClr val="FFFFCC"/>
                </a:solidFill>
              </a:rPr>
              <a:t>Desenvolvimento de uma aplicação móvel em um ambiente de negócio</a:t>
            </a:r>
          </a:p>
          <a:p>
            <a:r>
              <a:rPr lang="pt-BR" b="1" cap="none">
                <a:solidFill>
                  <a:srgbClr val="FFFFCC"/>
                </a:solidFill>
              </a:rPr>
              <a:t>PROFESSOR ORIENTADOR: </a:t>
            </a:r>
            <a:r>
              <a:rPr lang="pt-BR" cap="none">
                <a:solidFill>
                  <a:srgbClr val="FFFFCC"/>
                </a:solidFill>
              </a:rPr>
              <a:t>Diego Roberto Gonçalves de Pontes</a:t>
            </a:r>
          </a:p>
          <a:p>
            <a:r>
              <a:rPr lang="pt-BR" b="1" cap="none">
                <a:solidFill>
                  <a:srgbClr val="FFFFCC"/>
                </a:solidFill>
              </a:rPr>
              <a:t>ALUNOS:</a:t>
            </a:r>
            <a:r>
              <a:rPr lang="pt-BR" cap="none">
                <a:solidFill>
                  <a:srgbClr val="FFFFCC"/>
                </a:solidFill>
              </a:rPr>
              <a:t> Ana Maria Pessoa</a:t>
            </a:r>
          </a:p>
          <a:p>
            <a:r>
              <a:rPr lang="pt-BR" cap="none">
                <a:solidFill>
                  <a:srgbClr val="FFFFCC"/>
                </a:solidFill>
              </a:rPr>
              <a:t>		   Christiane Curi Pereira</a:t>
            </a:r>
          </a:p>
          <a:p>
            <a:r>
              <a:rPr lang="pt-BR" cap="none">
                <a:solidFill>
                  <a:srgbClr val="FFFFCC"/>
                </a:solidFill>
              </a:rPr>
              <a:t>		   Gabriel Santana Lourenço</a:t>
            </a:r>
          </a:p>
          <a:p>
            <a:r>
              <a:rPr lang="pt-BR" cap="none">
                <a:solidFill>
                  <a:srgbClr val="FFFFCC"/>
                </a:solidFill>
              </a:rPr>
              <a:t>		   Jonathan Francisco Rocha de Castro</a:t>
            </a:r>
          </a:p>
          <a:p>
            <a:r>
              <a:rPr lang="pt-BR" cap="none">
                <a:solidFill>
                  <a:srgbClr val="FFFFCC"/>
                </a:solidFill>
              </a:rPr>
              <a:t>		   Matheus Henrique Maia Sousa</a:t>
            </a:r>
          </a:p>
          <a:p>
            <a:r>
              <a:rPr lang="pt-BR" cap="none">
                <a:solidFill>
                  <a:srgbClr val="FFFFCC"/>
                </a:solidFill>
              </a:rPr>
              <a:t>		   Tiago Carvalho Taveira </a:t>
            </a:r>
            <a:r>
              <a:rPr lang="pt-BR" cap="none" err="1">
                <a:solidFill>
                  <a:srgbClr val="FFFFCC"/>
                </a:solidFill>
              </a:rPr>
              <a:t>Araujo</a:t>
            </a:r>
            <a:endParaRPr lang="pt-BR" cap="none">
              <a:solidFill>
                <a:srgbClr val="FFFFCC"/>
              </a:solidFill>
            </a:endParaRPr>
          </a:p>
          <a:p>
            <a:endParaRPr lang="pt-BR" cap="none">
              <a:solidFill>
                <a:srgbClr val="FFFFCC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FA04A6-45DE-6174-3F13-E63822478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BA3325B2-04DF-8F82-7F58-77584C11D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57163" y="34104"/>
            <a:ext cx="1889311" cy="18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7D98445-D089-0F6A-F104-DFB694E2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53189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11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9CE7A081-35AF-DE59-187C-167BB4066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pic>
        <p:nvPicPr>
          <p:cNvPr id="2" name="Picture 1" descr="A screen shot of a phone&#10;&#10;Descrição gerada automaticamente">
            <a:extLst>
              <a:ext uri="{FF2B5EF4-FFF2-40B4-BE49-F238E27FC236}">
                <a16:creationId xmlns:a16="http://schemas.microsoft.com/office/drawing/2014/main" id="{C6F8F80E-3664-1825-A7E5-432ACF69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81" y="4175"/>
            <a:ext cx="3215630" cy="6849649"/>
          </a:xfrm>
          <a:prstGeom prst="rect">
            <a:avLst/>
          </a:prstGeom>
        </p:spPr>
      </p:pic>
      <p:pic>
        <p:nvPicPr>
          <p:cNvPr id="3" name="Picture 2" descr="A screen shot of a phone&#10;&#10;Descrição gerada automaticamente">
            <a:extLst>
              <a:ext uri="{FF2B5EF4-FFF2-40B4-BE49-F238E27FC236}">
                <a16:creationId xmlns:a16="http://schemas.microsoft.com/office/drawing/2014/main" id="{8AF13BB4-E2AE-7021-E05E-751E2BB9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96" y="4175"/>
            <a:ext cx="3113891" cy="6745265"/>
          </a:xfrm>
          <a:prstGeom prst="rect">
            <a:avLst/>
          </a:prstGeom>
        </p:spPr>
      </p:pic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EBB37B90-100D-2998-74BB-9FB61EB3E5B2}"/>
              </a:ext>
            </a:extLst>
          </p:cNvPr>
          <p:cNvSpPr/>
          <p:nvPr/>
        </p:nvSpPr>
        <p:spPr>
          <a:xfrm>
            <a:off x="6075122" y="219205"/>
            <a:ext cx="3110628" cy="459285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A0183-B2E0-FFED-379F-37CE8367A566}"/>
              </a:ext>
            </a:extLst>
          </p:cNvPr>
          <p:cNvSpPr/>
          <p:nvPr/>
        </p:nvSpPr>
        <p:spPr>
          <a:xfrm>
            <a:off x="5928986" y="678492"/>
            <a:ext cx="386219" cy="417533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80436D-7F84-91E1-5F58-B26001054F12}"/>
              </a:ext>
            </a:extLst>
          </p:cNvPr>
          <p:cNvCxnSpPr/>
          <p:nvPr/>
        </p:nvCxnSpPr>
        <p:spPr>
          <a:xfrm>
            <a:off x="7452984" y="5146108"/>
            <a:ext cx="761999" cy="62630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920ECA-6C49-69E0-E84B-93C98A198D04}"/>
              </a:ext>
            </a:extLst>
          </p:cNvPr>
          <p:cNvCxnSpPr/>
          <p:nvPr/>
        </p:nvCxnSpPr>
        <p:spPr>
          <a:xfrm flipH="1">
            <a:off x="10987412" y="5235878"/>
            <a:ext cx="720246" cy="53235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8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7D98445-D089-0F6A-F104-DFB694E2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53189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11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9CE7A081-35AF-DE59-187C-167BB4066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pic>
        <p:nvPicPr>
          <p:cNvPr id="2" name="Picture 1" descr="A screen shot of a phone&#10;&#10;Descrição gerada automaticamente">
            <a:extLst>
              <a:ext uri="{FF2B5EF4-FFF2-40B4-BE49-F238E27FC236}">
                <a16:creationId xmlns:a16="http://schemas.microsoft.com/office/drawing/2014/main" id="{C6F8F80E-3664-1825-A7E5-432ACF69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81" y="4175"/>
            <a:ext cx="3215630" cy="684964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6BA0183-B2E0-FFED-379F-37CE8367A566}"/>
              </a:ext>
            </a:extLst>
          </p:cNvPr>
          <p:cNvSpPr/>
          <p:nvPr/>
        </p:nvSpPr>
        <p:spPr>
          <a:xfrm>
            <a:off x="6273451" y="678492"/>
            <a:ext cx="386219" cy="41753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hone&#10;&#10;Descrição gerada automaticamente">
            <a:extLst>
              <a:ext uri="{FF2B5EF4-FFF2-40B4-BE49-F238E27FC236}">
                <a16:creationId xmlns:a16="http://schemas.microsoft.com/office/drawing/2014/main" id="{9879F977-19A3-C43A-BBE7-170D2CBCD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265" y="4176"/>
            <a:ext cx="3333031" cy="684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804D35-3969-B708-B2D0-4A3AC9383A05}"/>
              </a:ext>
            </a:extLst>
          </p:cNvPr>
          <p:cNvCxnSpPr/>
          <p:nvPr/>
        </p:nvCxnSpPr>
        <p:spPr>
          <a:xfrm>
            <a:off x="6659670" y="991644"/>
            <a:ext cx="1701452" cy="1628382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2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7D98445-D089-0F6A-F104-DFB694E2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53189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11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9CE7A081-35AF-DE59-187C-167BB4066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pic>
        <p:nvPicPr>
          <p:cNvPr id="2" name="Picture 1" descr="A screen shot of a phone&#10;&#10;Descrição gerada automaticamente">
            <a:extLst>
              <a:ext uri="{FF2B5EF4-FFF2-40B4-BE49-F238E27FC236}">
                <a16:creationId xmlns:a16="http://schemas.microsoft.com/office/drawing/2014/main" id="{C6F8F80E-3664-1825-A7E5-432ACF69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81" y="4175"/>
            <a:ext cx="3215630" cy="6849649"/>
          </a:xfrm>
          <a:prstGeom prst="rect">
            <a:avLst/>
          </a:prstGeom>
        </p:spPr>
      </p:pic>
      <p:pic>
        <p:nvPicPr>
          <p:cNvPr id="3" name="Picture 2" descr="A screen shot of a phone&#10;&#10;Descrição gerada automaticamente">
            <a:extLst>
              <a:ext uri="{FF2B5EF4-FFF2-40B4-BE49-F238E27FC236}">
                <a16:creationId xmlns:a16="http://schemas.microsoft.com/office/drawing/2014/main" id="{2DC60AB4-AAC2-327D-CF7E-275783FEE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735" y="4175"/>
            <a:ext cx="3220585" cy="684964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5D7D63-7031-0EBA-2B75-F4CA0D56A91D}"/>
              </a:ext>
            </a:extLst>
          </p:cNvPr>
          <p:cNvSpPr/>
          <p:nvPr/>
        </p:nvSpPr>
        <p:spPr>
          <a:xfrm>
            <a:off x="6617917" y="688930"/>
            <a:ext cx="386219" cy="41753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9FDEA9-C210-F200-2DA4-A85CF9CA7CB1}"/>
              </a:ext>
            </a:extLst>
          </p:cNvPr>
          <p:cNvCxnSpPr/>
          <p:nvPr/>
        </p:nvCxnSpPr>
        <p:spPr>
          <a:xfrm>
            <a:off x="7045889" y="981206"/>
            <a:ext cx="1753644" cy="2004162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5FA35F0-E6F6-563B-63E6-681246F42796}"/>
              </a:ext>
            </a:extLst>
          </p:cNvPr>
          <p:cNvSpPr txBox="1"/>
          <p:nvPr/>
        </p:nvSpPr>
        <p:spPr>
          <a:xfrm>
            <a:off x="1784555" y="2060053"/>
            <a:ext cx="8849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/>
              <a:t>Apresentação do vídeo completo</a:t>
            </a:r>
          </a:p>
        </p:txBody>
      </p:sp>
    </p:spTree>
    <p:extLst>
      <p:ext uri="{BB962C8B-B14F-4D97-AF65-F5344CB8AC3E}">
        <p14:creationId xmlns:p14="http://schemas.microsoft.com/office/powerpoint/2010/main" val="6910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41" y="531390"/>
            <a:ext cx="9404723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TESTES</a:t>
            </a: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3A315370-ED0F-2918-C24F-5A775D8B2717}"/>
              </a:ext>
            </a:extLst>
          </p:cNvPr>
          <p:cNvSpPr/>
          <p:nvPr/>
        </p:nvSpPr>
        <p:spPr>
          <a:xfrm>
            <a:off x="1669409" y="1205245"/>
            <a:ext cx="10301681" cy="1736531"/>
          </a:xfrm>
          <a:prstGeom prst="frame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just">
              <a:buFont typeface="Wingdings,Sans-Serif"/>
              <a:buChar char="ü"/>
            </a:pPr>
            <a:r>
              <a:rPr lang="pt-BR" sz="2200" dirty="0">
                <a:solidFill>
                  <a:schemeClr val="tx1"/>
                </a:solidFill>
                <a:latin typeface="-apple-system"/>
                <a:cs typeface="Arial"/>
              </a:rPr>
              <a:t>Testes de software: verificação de conclusão de requisitos; </a:t>
            </a:r>
            <a:endParaRPr lang="en-US" sz="2200">
              <a:solidFill>
                <a:schemeClr val="tx1"/>
              </a:solidFill>
              <a:latin typeface="-apple-system"/>
              <a:cs typeface="Arial"/>
            </a:endParaRPr>
          </a:p>
          <a:p>
            <a:pPr marL="342900" indent="-342900" algn="just">
              <a:buFont typeface="Wingdings,Sans-Serif"/>
              <a:buChar char="ü"/>
            </a:pPr>
            <a:r>
              <a:rPr lang="pt-BR" sz="2200" dirty="0">
                <a:solidFill>
                  <a:schemeClr val="tx1"/>
                </a:solidFill>
                <a:latin typeface="-apple-system"/>
                <a:cs typeface="Arial"/>
              </a:rPr>
              <a:t>Testes de usabilidade estática: escala com níveis de 0 a 4</a:t>
            </a:r>
            <a:endParaRPr lang="en-US" sz="2200" dirty="0">
              <a:solidFill>
                <a:schemeClr val="tx1"/>
              </a:solidFill>
              <a:latin typeface="-apple-system"/>
              <a:cs typeface="Arial"/>
            </a:endParaRPr>
          </a:p>
          <a:p>
            <a:pPr marL="342900" indent="-342900" algn="just">
              <a:buFont typeface="Wingdings,Sans-Serif"/>
              <a:buChar char="ü"/>
            </a:pPr>
            <a:r>
              <a:rPr lang="pt-BR" sz="2200" dirty="0">
                <a:solidFill>
                  <a:schemeClr val="tx1"/>
                </a:solidFill>
                <a:latin typeface="Arial"/>
                <a:cs typeface="Arial"/>
              </a:rPr>
              <a:t>Testes de usabilidade dinâmica: 3 usuários (adolescente, adulto e idoso)</a:t>
            </a: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70EC51C7-BD62-B846-590E-5CDCF058A916}"/>
              </a:ext>
            </a:extLst>
          </p:cNvPr>
          <p:cNvSpPr/>
          <p:nvPr/>
        </p:nvSpPr>
        <p:spPr>
          <a:xfrm>
            <a:off x="175470" y="3923229"/>
            <a:ext cx="12012753" cy="2672927"/>
          </a:xfrm>
          <a:prstGeom prst="frame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EC8B51-0217-4D18-3833-96A90ED9C500}"/>
              </a:ext>
            </a:extLst>
          </p:cNvPr>
          <p:cNvSpPr txBox="1"/>
          <p:nvPr/>
        </p:nvSpPr>
        <p:spPr>
          <a:xfrm>
            <a:off x="547350" y="4374093"/>
            <a:ext cx="10889312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Arial"/>
                <a:cs typeface="Arial"/>
              </a:rPr>
              <a:t>Dividir tarefas e trabalhar em equipe;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b="0" i="0" dirty="0">
                <a:effectLst/>
                <a:latin typeface="Arial"/>
                <a:cs typeface="Arial"/>
              </a:rPr>
              <a:t>Lidar com adversidades e erros fora do programado;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b="0" i="0" dirty="0">
                <a:effectLst/>
                <a:latin typeface="Arial"/>
                <a:cs typeface="Arial"/>
              </a:rPr>
              <a:t>Utilizar aprendizados para desenvolvimento </a:t>
            </a:r>
            <a:r>
              <a:rPr lang="pt-BR" sz="2200" dirty="0">
                <a:latin typeface="Arial"/>
                <a:cs typeface="Arial"/>
              </a:rPr>
              <a:t>de aplicação móvel</a:t>
            </a:r>
            <a:r>
              <a:rPr lang="pt-BR" sz="2200" b="0" i="0" dirty="0">
                <a:effectLst/>
                <a:latin typeface="Arial"/>
                <a:cs typeface="Arial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b="0" i="0" dirty="0">
                <a:effectLst/>
                <a:latin typeface="Arial"/>
                <a:cs typeface="Arial"/>
              </a:rPr>
              <a:t>Conciliar horários individuais com </a:t>
            </a:r>
            <a:r>
              <a:rPr lang="pt-BR" sz="2200" dirty="0">
                <a:latin typeface="Arial"/>
                <a:cs typeface="Arial"/>
              </a:rPr>
              <a:t>os das</a:t>
            </a:r>
            <a:r>
              <a:rPr lang="pt-BR" sz="2200" b="0" i="0" dirty="0">
                <a:effectLst/>
                <a:latin typeface="Arial"/>
                <a:cs typeface="Arial"/>
              </a:rPr>
              <a:t> reuniões com a equipe</a:t>
            </a:r>
            <a:r>
              <a:rPr lang="pt-BR" sz="2200" dirty="0">
                <a:latin typeface="Arial"/>
                <a:cs typeface="Arial"/>
              </a:rPr>
              <a:t> e com o professor</a:t>
            </a:r>
            <a:r>
              <a:rPr lang="pt-BR" sz="2200" b="0" i="0" dirty="0">
                <a:effectLst/>
                <a:latin typeface="Arial"/>
                <a:cs typeface="Arial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b="0" i="0" dirty="0">
                <a:effectLst/>
                <a:latin typeface="Arial"/>
                <a:cs typeface="Arial"/>
              </a:rPr>
              <a:t>Programar </a:t>
            </a:r>
            <a:r>
              <a:rPr lang="pt-BR" sz="2200" dirty="0">
                <a:latin typeface="Arial"/>
                <a:cs typeface="Arial"/>
              </a:rPr>
              <a:t>atendendo</a:t>
            </a:r>
            <a:r>
              <a:rPr lang="pt-BR" sz="2200" b="0" i="0" dirty="0">
                <a:effectLst/>
                <a:latin typeface="Arial"/>
                <a:cs typeface="Arial"/>
              </a:rPr>
              <a:t> </a:t>
            </a:r>
            <a:r>
              <a:rPr lang="pt-BR" sz="2200" dirty="0">
                <a:latin typeface="Arial"/>
                <a:cs typeface="Arial"/>
              </a:rPr>
              <a:t>aos prazos</a:t>
            </a:r>
            <a:r>
              <a:rPr lang="pt-BR" sz="2200" b="0" i="0" dirty="0">
                <a:effectLst/>
                <a:latin typeface="Arial"/>
                <a:cs typeface="Arial"/>
              </a:rPr>
              <a:t> </a:t>
            </a:r>
            <a:r>
              <a:rPr lang="pt-BR" sz="2200" dirty="0">
                <a:latin typeface="Arial"/>
                <a:cs typeface="Arial"/>
              </a:rPr>
              <a:t>institucionais</a:t>
            </a:r>
            <a:r>
              <a:rPr lang="pt-BR" sz="2200" b="0" i="0" dirty="0">
                <a:effectLst/>
                <a:latin typeface="Arial"/>
                <a:cs typeface="Arial"/>
              </a:rPr>
              <a:t>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6865CDD-BFCB-9CA2-CF95-AAFE744A26B2}"/>
              </a:ext>
            </a:extLst>
          </p:cNvPr>
          <p:cNvSpPr txBox="1">
            <a:spLocks/>
          </p:cNvSpPr>
          <p:nvPr/>
        </p:nvSpPr>
        <p:spPr>
          <a:xfrm>
            <a:off x="175470" y="322286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>
                <a:solidFill>
                  <a:srgbClr val="FFFFCC"/>
                </a:solidFill>
              </a:rPr>
              <a:t>APRENDIZADOS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7E836648-DECA-2CAB-9891-B1C79C339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9225887" y="0"/>
            <a:ext cx="1259643" cy="12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2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F7D10-206E-ECF8-E6A2-37051169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448" y="750229"/>
            <a:ext cx="8825658" cy="3157757"/>
          </a:xfrm>
        </p:spPr>
        <p:txBody>
          <a:bodyPr/>
          <a:lstStyle/>
          <a:p>
            <a:pPr algn="ctr"/>
            <a:r>
              <a:rPr lang="pt-BR" b="1" err="1"/>
              <a:t>InspiraSabor</a:t>
            </a:r>
            <a:br>
              <a:rPr lang="pt-BR"/>
            </a:br>
            <a:br>
              <a:rPr lang="pt-BR"/>
            </a:br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F8E569-89BC-6AB6-571B-DB6057C7DA46}"/>
              </a:ext>
            </a:extLst>
          </p:cNvPr>
          <p:cNvSpPr txBox="1">
            <a:spLocks/>
          </p:cNvSpPr>
          <p:nvPr/>
        </p:nvSpPr>
        <p:spPr>
          <a:xfrm>
            <a:off x="195943" y="2787413"/>
            <a:ext cx="11859208" cy="3157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000" b="1">
                <a:solidFill>
                  <a:srgbClr val="99FFCC"/>
                </a:solidFill>
              </a:rPr>
              <a:t>Esperamos atender às expectativas dos usuários do nosso aplicativo.​</a:t>
            </a:r>
          </a:p>
          <a:p>
            <a:pPr algn="ctr"/>
            <a:r>
              <a:rPr lang="pt-BR" sz="5000" b="1">
                <a:solidFill>
                  <a:srgbClr val="99FFCC"/>
                </a:solidFill>
              </a:rPr>
              <a:t>​</a:t>
            </a:r>
          </a:p>
          <a:p>
            <a:pPr algn="ctr"/>
            <a:r>
              <a:rPr lang="pt-BR" sz="5000" b="1">
                <a:solidFill>
                  <a:srgbClr val="99FFCC"/>
                </a:solidFill>
              </a:rPr>
              <a:t>Obrigado!​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227B70DC-E361-31FB-20D3-A15B8CE87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9225887" y="0"/>
            <a:ext cx="1259643" cy="12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FE6CD5-4A88-7A05-D273-97BBD6C8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855" y="2069696"/>
            <a:ext cx="10338290" cy="4195481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pt-BR" sz="2800"/>
              <a:t>No universo da culinária, a busca por praticidade, interatividade e eficiência é essencial para proporcionar uma jornada gastronômica mais agradável e descomplicada.</a:t>
            </a:r>
          </a:p>
          <a:p>
            <a:pPr algn="just">
              <a:spcAft>
                <a:spcPts val="1200"/>
              </a:spcAft>
            </a:pPr>
            <a:r>
              <a:rPr lang="pt-BR" sz="2800"/>
              <a:t>É imprescindível que pessoas disponham de um opção simples, objetiva, prática para adquirir, aperfeiçoar e compartilhar suas receitas.</a:t>
            </a:r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47047E84-FCB9-E93A-C5C1-F15238E54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9225887" y="0"/>
            <a:ext cx="1259643" cy="12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5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41" y="531390"/>
            <a:ext cx="9404723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PROBLEMA</a:t>
            </a: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3A315370-ED0F-2918-C24F-5A775D8B2717}"/>
              </a:ext>
            </a:extLst>
          </p:cNvPr>
          <p:cNvSpPr/>
          <p:nvPr/>
        </p:nvSpPr>
        <p:spPr>
          <a:xfrm>
            <a:off x="705603" y="1353686"/>
            <a:ext cx="11265487" cy="2085752"/>
          </a:xfrm>
          <a:prstGeom prst="frame">
            <a:avLst/>
          </a:prstGeom>
          <a:solidFill>
            <a:srgbClr val="99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189B85-7AEF-868F-FF34-6B42C317BD3B}"/>
              </a:ext>
            </a:extLst>
          </p:cNvPr>
          <p:cNvSpPr txBox="1"/>
          <p:nvPr/>
        </p:nvSpPr>
        <p:spPr>
          <a:xfrm>
            <a:off x="915119" y="1605357"/>
            <a:ext cx="10857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>
                <a:latin typeface="-apple-system"/>
              </a:rPr>
              <a:t>F</a:t>
            </a:r>
            <a:r>
              <a:rPr lang="pt-BR" sz="2400" b="0" i="0">
                <a:effectLst/>
                <a:latin typeface="-apple-system"/>
              </a:rPr>
              <a:t>alta de um ambiente de receitas com fácil interatividade, usabilidade e um mecanismo de busca simplificada por receitas. Diante disso, surge o desafio de criar uma aplicação de fácil manuseio, que possibilite a busca e compartilhamento de receitas com amigos e familiares.</a:t>
            </a:r>
            <a:endParaRPr lang="pt-BR" sz="2400"/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70EC51C7-BD62-B846-590E-5CDCF058A916}"/>
              </a:ext>
            </a:extLst>
          </p:cNvPr>
          <p:cNvSpPr/>
          <p:nvPr/>
        </p:nvSpPr>
        <p:spPr>
          <a:xfrm>
            <a:off x="96108" y="4563611"/>
            <a:ext cx="10969735" cy="2075221"/>
          </a:xfrm>
          <a:prstGeom prst="frame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EC8B51-0217-4D18-3833-96A90ED9C500}"/>
              </a:ext>
            </a:extLst>
          </p:cNvPr>
          <p:cNvSpPr txBox="1"/>
          <p:nvPr/>
        </p:nvSpPr>
        <p:spPr>
          <a:xfrm>
            <a:off x="360744" y="4789979"/>
            <a:ext cx="1044046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>
                <a:solidFill>
                  <a:srgbClr val="FFFFFF"/>
                </a:solidFill>
                <a:latin typeface="-apple-system"/>
                <a:ea typeface="+mn-lt"/>
                <a:cs typeface="+mn-lt"/>
              </a:rPr>
              <a:t>Diante</a:t>
            </a:r>
            <a:r>
              <a:rPr lang="pt-BR" sz="2400">
                <a:latin typeface="-apple-system"/>
              </a:rPr>
              <a:t> das complexidades dos aplicativos existentes, sobrecarregados por anúncios intrusivos e deficiências na localização de informações, é perceptível a insatisfação dos usuários. Reforça-se a importância da usabilidade e do design eficiente.</a:t>
            </a:r>
            <a:endParaRPr lang="en-US" sz="2400">
              <a:latin typeface="-apple-system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6865CDD-BFCB-9CA2-CF95-AAFE744A26B2}"/>
              </a:ext>
            </a:extLst>
          </p:cNvPr>
          <p:cNvSpPr txBox="1">
            <a:spLocks/>
          </p:cNvSpPr>
          <p:nvPr/>
        </p:nvSpPr>
        <p:spPr>
          <a:xfrm>
            <a:off x="100825" y="372563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>
                <a:solidFill>
                  <a:srgbClr val="FFFFCC"/>
                </a:solidFill>
              </a:rPr>
              <a:t>JUSTIFICATIVA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33AE83A9-79E1-780F-F96B-D0E55152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9225887" y="0"/>
            <a:ext cx="1259643" cy="12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4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11186-FC9F-6CC7-E9B3-E7C3BCC7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95" y="1711354"/>
            <a:ext cx="11014733" cy="50596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3000">
                <a:latin typeface="-apple-system"/>
              </a:rPr>
              <a:t>O</a:t>
            </a:r>
            <a:r>
              <a:rPr lang="pt-BR" sz="3000" b="0" i="0">
                <a:effectLst/>
                <a:latin typeface="-apple-system"/>
              </a:rPr>
              <a:t>bjetivo geral:</a:t>
            </a:r>
          </a:p>
          <a:p>
            <a:pPr lvl="1" algn="just"/>
            <a:r>
              <a:rPr lang="pt-BR" sz="2600">
                <a:latin typeface="-apple-system"/>
              </a:rPr>
              <a:t>Criar uma aplicação que forneça receitas por meio de uma interface amigável, promovendo a interação e a praticidade na cozinha.</a:t>
            </a:r>
          </a:p>
          <a:p>
            <a:pPr lvl="1" algn="just"/>
            <a:endParaRPr lang="pt-BR" sz="2200" b="0" i="0">
              <a:effectLst/>
              <a:latin typeface="-apple-system"/>
            </a:endParaRPr>
          </a:p>
          <a:p>
            <a:pPr algn="just"/>
            <a:r>
              <a:rPr lang="pt-BR" sz="3000">
                <a:latin typeface="-apple-system"/>
              </a:rPr>
              <a:t>O</a:t>
            </a:r>
            <a:r>
              <a:rPr lang="pt-BR" sz="3000" b="0" i="0">
                <a:effectLst/>
                <a:latin typeface="-apple-system"/>
              </a:rPr>
              <a:t>bjetivos específicos:</a:t>
            </a:r>
            <a:endParaRPr lang="pt-BR" sz="3000">
              <a:latin typeface="-apple-system"/>
            </a:endParaRPr>
          </a:p>
          <a:p>
            <a:pPr lvl="1" algn="just">
              <a:buClr>
                <a:srgbClr val="999999"/>
              </a:buClr>
            </a:pPr>
            <a:r>
              <a:rPr lang="pt-BR" sz="2600">
                <a:latin typeface="-apple-system"/>
              </a:rPr>
              <a:t>Permitir que o usuário acesse, adicione e edite receitas na aplicação;</a:t>
            </a:r>
          </a:p>
          <a:p>
            <a:pPr lvl="1" algn="just">
              <a:buClr>
                <a:srgbClr val="999999"/>
              </a:buClr>
            </a:pPr>
            <a:r>
              <a:rPr lang="pt-BR" sz="2600">
                <a:latin typeface="-apple-system"/>
              </a:rPr>
              <a:t>Permitir o compartilhamento de receitas com outras pessoas;</a:t>
            </a:r>
          </a:p>
          <a:p>
            <a:pPr lvl="1" algn="just">
              <a:buClr>
                <a:srgbClr val="999999"/>
              </a:buClr>
            </a:pPr>
            <a:r>
              <a:rPr lang="pt-BR" sz="2600">
                <a:latin typeface="-apple-system"/>
              </a:rPr>
              <a:t>Permitir que as pessoas avaliem receitas postadas na aplicação;</a:t>
            </a:r>
          </a:p>
          <a:p>
            <a:pPr lvl="1" algn="just">
              <a:buClr>
                <a:srgbClr val="999999"/>
              </a:buClr>
            </a:pPr>
            <a:r>
              <a:rPr lang="pt-BR" sz="2600">
                <a:latin typeface="-apple-system"/>
              </a:rPr>
              <a:t>Possibilitar ao usuário que esse filtre as receitas por categorias.</a:t>
            </a:r>
          </a:p>
          <a:p>
            <a:pPr lvl="1" algn="just">
              <a:buClr>
                <a:srgbClr val="999999"/>
              </a:buClr>
            </a:pPr>
            <a:endParaRPr lang="pt-BR" sz="2600" b="0" i="0">
              <a:effectLst/>
              <a:latin typeface="-apple-system"/>
            </a:endParaRPr>
          </a:p>
          <a:p>
            <a:pPr algn="just"/>
            <a:endParaRPr lang="pt-BR" sz="2800"/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8921336E-B1F2-A170-39B5-1913B402C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9225887" y="0"/>
            <a:ext cx="1259643" cy="12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PÚBLICO-ALVO, USUÁRIOS E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11186-FC9F-6CC7-E9B3-E7C3BCC7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79" y="2370179"/>
            <a:ext cx="10346679" cy="3817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spcAft>
                <a:spcPts val="1200"/>
              </a:spcAft>
              <a:buClr>
                <a:srgbClr val="999999"/>
              </a:buClr>
            </a:pPr>
            <a:r>
              <a:rPr lang="pt-BR" sz="3000">
                <a:latin typeface="-apple-system"/>
              </a:rPr>
              <a:t>Qualquer pessoa que queira cozinhar</a:t>
            </a:r>
            <a:endParaRPr lang="en-US"/>
          </a:p>
          <a:p>
            <a:pPr marL="457200" lvl="1" algn="just">
              <a:spcBef>
                <a:spcPts val="100"/>
              </a:spcBef>
              <a:spcAft>
                <a:spcPts val="100"/>
              </a:spcAft>
              <a:buClr>
                <a:srgbClr val="999999"/>
              </a:buClr>
              <a:buFont typeface="Courier New" charset="2"/>
              <a:buChar char="o"/>
            </a:pPr>
            <a:r>
              <a:rPr lang="pt-BR" sz="2800">
                <a:latin typeface="-apple-system"/>
              </a:rPr>
              <a:t>Maria Luísa </a:t>
            </a:r>
            <a:r>
              <a:rPr lang="pt-BR" sz="2800">
                <a:ea typeface="+mj-lt"/>
                <a:cs typeface="+mj-lt"/>
              </a:rPr>
              <a:t>– </a:t>
            </a:r>
            <a:r>
              <a:rPr lang="pt-BR" sz="2800">
                <a:latin typeface="-apple-system"/>
              </a:rPr>
              <a:t>dona de casa, cozinha para a família</a:t>
            </a:r>
            <a:endParaRPr lang="pt-BR" sz="2800" b="0" i="0">
              <a:effectLst/>
              <a:latin typeface="-apple-system"/>
            </a:endParaRPr>
          </a:p>
          <a:p>
            <a:pPr marL="457200" lvl="1" algn="just">
              <a:spcBef>
                <a:spcPts val="100"/>
              </a:spcBef>
              <a:spcAft>
                <a:spcPts val="100"/>
              </a:spcAft>
              <a:buClr>
                <a:srgbClr val="999999"/>
              </a:buClr>
              <a:buFont typeface="Courier New" charset="2"/>
              <a:buChar char="o"/>
            </a:pPr>
            <a:r>
              <a:rPr lang="pt-BR" sz="2800">
                <a:latin typeface="-apple-system"/>
              </a:rPr>
              <a:t>Ricardo – engenheiro e adora cozinhar</a:t>
            </a:r>
          </a:p>
          <a:p>
            <a:pPr marL="457200" lvl="1" algn="just">
              <a:spcBef>
                <a:spcPts val="100"/>
              </a:spcBef>
              <a:spcAft>
                <a:spcPts val="100"/>
              </a:spcAft>
              <a:buClr>
                <a:srgbClr val="999999"/>
              </a:buClr>
              <a:buFont typeface="Courier New" charset="2"/>
              <a:buChar char="o"/>
            </a:pPr>
            <a:r>
              <a:rPr lang="pt-BR" sz="2800">
                <a:latin typeface="-apple-system"/>
              </a:rPr>
              <a:t>Manoela – estudante que deseja receitas práticas</a:t>
            </a:r>
          </a:p>
          <a:p>
            <a:pPr marL="457200" lvl="1" algn="just">
              <a:spcBef>
                <a:spcPts val="100"/>
              </a:spcBef>
              <a:spcAft>
                <a:spcPts val="100"/>
              </a:spcAft>
              <a:buClr>
                <a:srgbClr val="999999"/>
              </a:buClr>
              <a:buFont typeface="Courier New" charset="2"/>
              <a:buChar char="o"/>
            </a:pPr>
            <a:r>
              <a:rPr lang="pt-BR" sz="2800">
                <a:latin typeface="-apple-system"/>
              </a:rPr>
              <a:t>Carlos – gerente de vendas, nunca cozinhou</a:t>
            </a:r>
          </a:p>
          <a:p>
            <a:pPr marL="457200" lvl="1" algn="just">
              <a:spcBef>
                <a:spcPts val="100"/>
              </a:spcBef>
              <a:spcAft>
                <a:spcPts val="100"/>
              </a:spcAft>
              <a:buClr>
                <a:srgbClr val="999999"/>
              </a:buClr>
              <a:buFont typeface="Courier New" charset="2"/>
              <a:buChar char="o"/>
            </a:pPr>
            <a:r>
              <a:rPr lang="pt-BR" sz="2800">
                <a:latin typeface="-apple-system"/>
              </a:rPr>
              <a:t>Lúcia </a:t>
            </a:r>
            <a:r>
              <a:rPr lang="pt-BR" sz="2800">
                <a:ea typeface="+mj-lt"/>
                <a:cs typeface="+mj-lt"/>
              </a:rPr>
              <a:t>– </a:t>
            </a:r>
            <a:r>
              <a:rPr lang="pt-BR" sz="2800">
                <a:latin typeface="-apple-system"/>
              </a:rPr>
              <a:t> aposentada que adora cozinhar</a:t>
            </a:r>
          </a:p>
          <a:p>
            <a:pPr marL="457200" lvl="1" algn="just">
              <a:spcBef>
                <a:spcPts val="100"/>
              </a:spcBef>
              <a:spcAft>
                <a:spcPts val="100"/>
              </a:spcAft>
              <a:buClr>
                <a:srgbClr val="999999"/>
              </a:buClr>
              <a:buFont typeface="Courier New" charset="2"/>
              <a:buChar char="o"/>
            </a:pPr>
            <a:r>
              <a:rPr lang="pt-BR" sz="2800">
                <a:latin typeface="-apple-system"/>
              </a:rPr>
              <a:t>Paulo – professor que sabe cozinhar, mas quer praticidade</a:t>
            </a:r>
          </a:p>
          <a:p>
            <a:pPr algn="just">
              <a:spcAft>
                <a:spcPts val="1200"/>
              </a:spcAft>
            </a:pPr>
            <a:endParaRPr lang="pt-BR" sz="3000">
              <a:latin typeface="-apple-system"/>
            </a:endParaRPr>
          </a:p>
          <a:p>
            <a:pPr algn="just">
              <a:spcAft>
                <a:spcPts val="1200"/>
              </a:spcAft>
            </a:pPr>
            <a:endParaRPr lang="pt-BR" sz="2800"/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E455CE67-29E0-0E3A-B048-15583855B1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9225887" y="0"/>
            <a:ext cx="1259643" cy="121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11436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E64E62AC-EB72-34AC-FFCC-93280FBFD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pic>
        <p:nvPicPr>
          <p:cNvPr id="4" name="Picture 3" descr="A screenshot of a phone&#10;&#10;Descrição gerada automaticamente">
            <a:extLst>
              <a:ext uri="{FF2B5EF4-FFF2-40B4-BE49-F238E27FC236}">
                <a16:creationId xmlns:a16="http://schemas.microsoft.com/office/drawing/2014/main" id="{885EA8BD-4484-250A-0C79-C84A631D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738" y="4175"/>
            <a:ext cx="3183565" cy="6849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5B7445-D71E-0422-BAD4-7CCD807FEA64}"/>
              </a:ext>
            </a:extLst>
          </p:cNvPr>
          <p:cNvSpPr txBox="1"/>
          <p:nvPr/>
        </p:nvSpPr>
        <p:spPr>
          <a:xfrm>
            <a:off x="1524000" y="2515644"/>
            <a:ext cx="26513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</a:rPr>
              <a:t>Se </a:t>
            </a:r>
            <a:r>
              <a:rPr lang="en-US" err="1">
                <a:solidFill>
                  <a:srgbClr val="FF0000"/>
                </a:solidFill>
              </a:rPr>
              <a:t>já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tem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cadastro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err="1">
                <a:solidFill>
                  <a:srgbClr val="FF0000"/>
                </a:solidFill>
              </a:rPr>
              <a:t>preencher</a:t>
            </a:r>
            <a:r>
              <a:rPr lang="en-US">
                <a:solidFill>
                  <a:srgbClr val="FF0000"/>
                </a:solidFill>
              </a:rPr>
              <a:t> e-mail, </a:t>
            </a:r>
            <a:r>
              <a:rPr lang="en-US" err="1">
                <a:solidFill>
                  <a:srgbClr val="FF0000"/>
                </a:solidFill>
              </a:rPr>
              <a:t>senha</a:t>
            </a:r>
            <a:r>
              <a:rPr lang="en-US">
                <a:solidFill>
                  <a:srgbClr val="FF0000"/>
                </a:solidFill>
              </a:rPr>
              <a:t> e </a:t>
            </a:r>
            <a:r>
              <a:rPr lang="en-US" err="1">
                <a:solidFill>
                  <a:srgbClr val="FF0000"/>
                </a:solidFill>
              </a:rPr>
              <a:t>clicar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em</a:t>
            </a:r>
            <a:r>
              <a:rPr lang="en-US">
                <a:solidFill>
                  <a:srgbClr val="FF0000"/>
                </a:solidFill>
              </a:rPr>
              <a:t> LOGIN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4BE369C-A7C5-C770-C9C7-CDE2310A3933}"/>
              </a:ext>
            </a:extLst>
          </p:cNvPr>
          <p:cNvSpPr/>
          <p:nvPr/>
        </p:nvSpPr>
        <p:spPr>
          <a:xfrm>
            <a:off x="4175342" y="2348629"/>
            <a:ext cx="563671" cy="1221287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A7C8BF-2AB3-E84B-17D9-7F07CD9FA079}"/>
              </a:ext>
            </a:extLst>
          </p:cNvPr>
          <p:cNvCxnSpPr/>
          <p:nvPr/>
        </p:nvCxnSpPr>
        <p:spPr>
          <a:xfrm flipV="1">
            <a:off x="6534411" y="3392465"/>
            <a:ext cx="1388301" cy="354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phone&#10;&#10;Descrição gerada automaticamente">
            <a:extLst>
              <a:ext uri="{FF2B5EF4-FFF2-40B4-BE49-F238E27FC236}">
                <a16:creationId xmlns:a16="http://schemas.microsoft.com/office/drawing/2014/main" id="{AD30DA19-D645-4A0C-B902-679C21C1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223" y="4175"/>
            <a:ext cx="3269061" cy="68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1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5FF4-4EF7-4AB2-1C03-1E4F683A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53189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4" name="Picture 3" descr="A screenshot of a phone&#10;&#10;Descrição gerada automaticamente">
            <a:extLst>
              <a:ext uri="{FF2B5EF4-FFF2-40B4-BE49-F238E27FC236}">
                <a16:creationId xmlns:a16="http://schemas.microsoft.com/office/drawing/2014/main" id="{C654D753-924E-7167-08BC-DFB00A80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87" y="4175"/>
            <a:ext cx="3205009" cy="6849649"/>
          </a:xfrm>
          <a:prstGeom prst="rect">
            <a:avLst/>
          </a:prstGeom>
        </p:spPr>
      </p:pic>
      <p:pic>
        <p:nvPicPr>
          <p:cNvPr id="5" name="Picture 4" descr="A screenshot of a phone&#10;&#10;Descrição gerada automaticamente">
            <a:extLst>
              <a:ext uri="{FF2B5EF4-FFF2-40B4-BE49-F238E27FC236}">
                <a16:creationId xmlns:a16="http://schemas.microsoft.com/office/drawing/2014/main" id="{D283B55A-7E62-EF80-6A6E-6B8E03D6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304" y="4175"/>
            <a:ext cx="3213528" cy="6849649"/>
          </a:xfrm>
          <a:prstGeom prst="rect">
            <a:avLst/>
          </a:prstGeom>
        </p:spPr>
      </p:pic>
      <p:pic>
        <p:nvPicPr>
          <p:cNvPr id="7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B7079138-11C6-70AD-3082-259B9E0737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B65B60-9E08-75BD-5EAC-78C94CD39892}"/>
              </a:ext>
            </a:extLst>
          </p:cNvPr>
          <p:cNvCxnSpPr/>
          <p:nvPr/>
        </p:nvCxnSpPr>
        <p:spPr>
          <a:xfrm flipV="1">
            <a:off x="3705616" y="1273479"/>
            <a:ext cx="636739" cy="21920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0C68F4-E96D-65D3-DD9B-3CE2B537ADD8}"/>
              </a:ext>
            </a:extLst>
          </p:cNvPr>
          <p:cNvCxnSpPr>
            <a:cxnSpLocks/>
          </p:cNvCxnSpPr>
          <p:nvPr/>
        </p:nvCxnSpPr>
        <p:spPr>
          <a:xfrm flipV="1">
            <a:off x="3705616" y="3319397"/>
            <a:ext cx="636739" cy="21920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FFFDC3-D01B-D87F-4505-93632D53C311}"/>
              </a:ext>
            </a:extLst>
          </p:cNvPr>
          <p:cNvCxnSpPr>
            <a:cxnSpLocks/>
          </p:cNvCxnSpPr>
          <p:nvPr/>
        </p:nvCxnSpPr>
        <p:spPr>
          <a:xfrm flipV="1">
            <a:off x="3705615" y="5876794"/>
            <a:ext cx="636739" cy="21920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3C4C68DA-9C83-8810-6397-4D84FCAF886F}"/>
              </a:ext>
            </a:extLst>
          </p:cNvPr>
          <p:cNvSpPr/>
          <p:nvPr/>
        </p:nvSpPr>
        <p:spPr>
          <a:xfrm>
            <a:off x="6200383" y="240082"/>
            <a:ext cx="2494765" cy="459285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E2C247-26BB-8962-9EBD-121BF7481DC2}"/>
              </a:ext>
            </a:extLst>
          </p:cNvPr>
          <p:cNvSpPr/>
          <p:nvPr/>
        </p:nvSpPr>
        <p:spPr>
          <a:xfrm>
            <a:off x="6095999" y="699369"/>
            <a:ext cx="386219" cy="417533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7D98445-D089-0F6A-F104-DFB694E2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53189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11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9CE7A081-35AF-DE59-187C-167BB4066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pic>
        <p:nvPicPr>
          <p:cNvPr id="12" name="Picture 11" descr="A screenshot of a phone&#10;&#10;Descrição gerada automaticamente">
            <a:extLst>
              <a:ext uri="{FF2B5EF4-FFF2-40B4-BE49-F238E27FC236}">
                <a16:creationId xmlns:a16="http://schemas.microsoft.com/office/drawing/2014/main" id="{5AEEE814-85FD-A856-7B23-6A8F08AD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95" y="4175"/>
            <a:ext cx="3194571" cy="6849649"/>
          </a:xfrm>
          <a:prstGeom prst="rect">
            <a:avLst/>
          </a:prstGeom>
        </p:spPr>
      </p:pic>
      <p:pic>
        <p:nvPicPr>
          <p:cNvPr id="13" name="Picture 12" descr="A phone screen with a picture of food&#10;&#10;Descrição gerada automaticamente">
            <a:extLst>
              <a:ext uri="{FF2B5EF4-FFF2-40B4-BE49-F238E27FC236}">
                <a16:creationId xmlns:a16="http://schemas.microsoft.com/office/drawing/2014/main" id="{8EF8EB98-E1AA-3987-938C-651B2213E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611" y="6785"/>
            <a:ext cx="3193225" cy="6860087"/>
          </a:xfrm>
          <a:prstGeom prst="rect">
            <a:avLst/>
          </a:prstGeom>
        </p:spPr>
      </p:pic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3EFFF13-6EF7-E4A8-5C5F-8AB4C5982FA8}"/>
              </a:ext>
            </a:extLst>
          </p:cNvPr>
          <p:cNvSpPr/>
          <p:nvPr/>
        </p:nvSpPr>
        <p:spPr>
          <a:xfrm>
            <a:off x="6544849" y="240082"/>
            <a:ext cx="2494765" cy="459285"/>
          </a:xfrm>
          <a:prstGeom prst="curvedDownArrow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AA28C9-8819-261D-D998-E3044203D297}"/>
              </a:ext>
            </a:extLst>
          </p:cNvPr>
          <p:cNvSpPr/>
          <p:nvPr/>
        </p:nvSpPr>
        <p:spPr>
          <a:xfrm>
            <a:off x="6356958" y="688931"/>
            <a:ext cx="386219" cy="417533"/>
          </a:xfrm>
          <a:prstGeom prst="ellipse">
            <a:avLst/>
          </a:prstGeom>
          <a:noFill/>
          <a:ln w="28575">
            <a:solidFill>
              <a:srgbClr val="00FF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6A2BCF-379D-DF4E-2C91-1F86FE5DABCD}"/>
              </a:ext>
            </a:extLst>
          </p:cNvPr>
          <p:cNvCxnSpPr/>
          <p:nvPr/>
        </p:nvCxnSpPr>
        <p:spPr>
          <a:xfrm>
            <a:off x="7557370" y="511479"/>
            <a:ext cx="782876" cy="772437"/>
          </a:xfrm>
          <a:prstGeom prst="straightConnector1">
            <a:avLst/>
          </a:prstGeom>
          <a:ln w="57150">
            <a:solidFill>
              <a:srgbClr val="00FF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7D98445-D089-0F6A-F104-DFB694E2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5" y="147637"/>
            <a:ext cx="3653189" cy="1400530"/>
          </a:xfrm>
        </p:spPr>
        <p:txBody>
          <a:bodyPr/>
          <a:lstStyle/>
          <a:p>
            <a:r>
              <a:rPr lang="pt-BR" b="1">
                <a:solidFill>
                  <a:srgbClr val="FFFFCC"/>
                </a:solidFill>
              </a:rPr>
              <a:t>APLICAÇÃO/SOLUÇÃO</a:t>
            </a:r>
          </a:p>
        </p:txBody>
      </p:sp>
      <p:pic>
        <p:nvPicPr>
          <p:cNvPr id="11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9CE7A081-35AF-DE59-187C-167BB4066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14580" r="13653" b="39375"/>
          <a:stretch/>
        </p:blipFill>
        <p:spPr>
          <a:xfrm>
            <a:off x="11198736" y="-1"/>
            <a:ext cx="988246" cy="949479"/>
          </a:xfrm>
          <a:prstGeom prst="rect">
            <a:avLst/>
          </a:prstGeom>
        </p:spPr>
      </p:pic>
      <p:pic>
        <p:nvPicPr>
          <p:cNvPr id="2" name="Picture 1" descr="A screen shot of a phone&#10;&#10;Descrição gerada automaticamente">
            <a:extLst>
              <a:ext uri="{FF2B5EF4-FFF2-40B4-BE49-F238E27FC236}">
                <a16:creationId xmlns:a16="http://schemas.microsoft.com/office/drawing/2014/main" id="{C6F8F80E-3664-1825-A7E5-432ACF69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81" y="4175"/>
            <a:ext cx="3215630" cy="6849649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4FE530D6-7855-F558-1AF8-E499115BFA64}"/>
              </a:ext>
            </a:extLst>
          </p:cNvPr>
          <p:cNvSpPr/>
          <p:nvPr/>
        </p:nvSpPr>
        <p:spPr>
          <a:xfrm>
            <a:off x="3580355" y="1075151"/>
            <a:ext cx="647178" cy="3883069"/>
          </a:xfrm>
          <a:prstGeom prst="leftBrace">
            <a:avLst/>
          </a:prstGeom>
          <a:ln w="57150">
            <a:solidFill>
              <a:srgbClr val="77F2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35209-89B0-C27A-F9D1-0CB7A75BDFA1}"/>
              </a:ext>
            </a:extLst>
          </p:cNvPr>
          <p:cNvSpPr txBox="1"/>
          <p:nvPr/>
        </p:nvSpPr>
        <p:spPr>
          <a:xfrm>
            <a:off x="929014" y="2693096"/>
            <a:ext cx="26513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rgbClr val="77F29E"/>
                </a:solidFill>
              </a:rPr>
              <a:t>Dados </a:t>
            </a:r>
            <a:r>
              <a:rPr lang="en-US" err="1">
                <a:solidFill>
                  <a:srgbClr val="77F29E"/>
                </a:solidFill>
              </a:rPr>
              <a:t>básicos</a:t>
            </a:r>
            <a:r>
              <a:rPr lang="en-US">
                <a:solidFill>
                  <a:srgbClr val="77F29E"/>
                </a:solidFill>
              </a:rPr>
              <a:t> de </a:t>
            </a:r>
            <a:r>
              <a:rPr lang="en-US" err="1">
                <a:solidFill>
                  <a:srgbClr val="77F29E"/>
                </a:solidFill>
              </a:rPr>
              <a:t>todas</a:t>
            </a:r>
            <a:r>
              <a:rPr lang="en-US">
                <a:solidFill>
                  <a:srgbClr val="77F29E"/>
                </a:solidFill>
              </a:rPr>
              <a:t> as </a:t>
            </a:r>
            <a:r>
              <a:rPr lang="en-US" err="1">
                <a:solidFill>
                  <a:srgbClr val="77F29E"/>
                </a:solidFill>
              </a:rPr>
              <a:t>receitas</a:t>
            </a:r>
          </a:p>
        </p:txBody>
      </p:sp>
      <p:pic>
        <p:nvPicPr>
          <p:cNvPr id="8" name="Picture 7" descr="A screenshot of a phone&#10;&#10;Descrição gerada automaticamente">
            <a:extLst>
              <a:ext uri="{FF2B5EF4-FFF2-40B4-BE49-F238E27FC236}">
                <a16:creationId xmlns:a16="http://schemas.microsoft.com/office/drawing/2014/main" id="{B18B8823-5FB6-0FF9-D024-6899BB1AB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424" y="0"/>
            <a:ext cx="3280221" cy="6858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013290-ED8A-B4F3-EDCB-B96712D34B74}"/>
              </a:ext>
            </a:extLst>
          </p:cNvPr>
          <p:cNvCxnSpPr/>
          <p:nvPr/>
        </p:nvCxnSpPr>
        <p:spPr>
          <a:xfrm flipV="1">
            <a:off x="6565725" y="3820438"/>
            <a:ext cx="2025040" cy="1471807"/>
          </a:xfrm>
          <a:prstGeom prst="straightConnector1">
            <a:avLst/>
          </a:prstGeom>
          <a:ln w="57150">
            <a:solidFill>
              <a:srgbClr val="77F2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2632E-4323-52D9-972C-CEB2353CA40E}"/>
              </a:ext>
            </a:extLst>
          </p:cNvPr>
          <p:cNvCxnSpPr>
            <a:cxnSpLocks/>
          </p:cNvCxnSpPr>
          <p:nvPr/>
        </p:nvCxnSpPr>
        <p:spPr>
          <a:xfrm flipV="1">
            <a:off x="7599121" y="4102272"/>
            <a:ext cx="1336108" cy="594986"/>
          </a:xfrm>
          <a:prstGeom prst="straightConnector1">
            <a:avLst/>
          </a:prstGeom>
          <a:ln w="57150">
            <a:solidFill>
              <a:srgbClr val="77F2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C66424-41B8-4B0D-273A-C7EF6D163333}"/>
              </a:ext>
            </a:extLst>
          </p:cNvPr>
          <p:cNvCxnSpPr>
            <a:cxnSpLocks/>
          </p:cNvCxnSpPr>
          <p:nvPr/>
        </p:nvCxnSpPr>
        <p:spPr>
          <a:xfrm flipV="1">
            <a:off x="6857998" y="4864273"/>
            <a:ext cx="1388300" cy="720246"/>
          </a:xfrm>
          <a:prstGeom prst="straightConnector1">
            <a:avLst/>
          </a:prstGeom>
          <a:ln w="57150">
            <a:solidFill>
              <a:srgbClr val="77F2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4693e87-0cfe-4c9d-92af-f98e49bd5bf3" xsi:nil="true"/>
    <lcf76f155ced4ddcb4097134ff3c332f xmlns="758be9b3-2f61-40bc-a006-e8523a471c9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E2686592DD844080727DB3854F9982" ma:contentTypeVersion="14" ma:contentTypeDescription="Crie um novo documento." ma:contentTypeScope="" ma:versionID="9b57be52642ac926eabe4fb615637832">
  <xsd:schema xmlns:xsd="http://www.w3.org/2001/XMLSchema" xmlns:xs="http://www.w3.org/2001/XMLSchema" xmlns:p="http://schemas.microsoft.com/office/2006/metadata/properties" xmlns:ns2="758be9b3-2f61-40bc-a006-e8523a471c93" xmlns:ns3="a4693e87-0cfe-4c9d-92af-f98e49bd5bf3" targetNamespace="http://schemas.microsoft.com/office/2006/metadata/properties" ma:root="true" ma:fieldsID="f0280d07d7017cba0e232b61ec4e5d90" ns2:_="" ns3:_="">
    <xsd:import namespace="758be9b3-2f61-40bc-a006-e8523a471c93"/>
    <xsd:import namespace="a4693e87-0cfe-4c9d-92af-f98e49bd5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be9b3-2f61-40bc-a006-e8523a471c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a3c6e446-f6e6-4b9f-9713-d8f03b62c6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93e87-0cfe-4c9d-92af-f98e49bd5bf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2955f590-151f-4e24-ba86-e3a278a85810}" ma:internalName="TaxCatchAll" ma:showField="CatchAllData" ma:web="a4693e87-0cfe-4c9d-92af-f98e49bd5b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505747-0C5E-4EEE-8B40-A96DC46396AE}">
  <ds:schemaRefs>
    <ds:schemaRef ds:uri="758be9b3-2f61-40bc-a006-e8523a471c93"/>
    <ds:schemaRef ds:uri="a4693e87-0cfe-4c9d-92af-f98e49bd5bf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323366-D8DA-4C0E-BC96-5D47943C80B4}">
  <ds:schemaRefs>
    <ds:schemaRef ds:uri="758be9b3-2f61-40bc-a006-e8523a471c93"/>
    <ds:schemaRef ds:uri="a4693e87-0cfe-4c9d-92af-f98e49bd5b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8EAFB24-0320-4229-B067-BDCCE922AA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478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Century Gothic</vt:lpstr>
      <vt:lpstr>Courier New</vt:lpstr>
      <vt:lpstr>Wingdings</vt:lpstr>
      <vt:lpstr>Wingdings 3</vt:lpstr>
      <vt:lpstr>Wingdings,Sans-Serif</vt:lpstr>
      <vt:lpstr>Íon</vt:lpstr>
      <vt:lpstr>InspiraSabor </vt:lpstr>
      <vt:lpstr>INTRODUÇÃO</vt:lpstr>
      <vt:lpstr>PROBLEMA</vt:lpstr>
      <vt:lpstr>OBJETIVOS</vt:lpstr>
      <vt:lpstr>PÚBLICO-ALVO, USUÁRIOS E PERSONAS</vt:lpstr>
      <vt:lpstr>APLICAÇÃO/SOLUÇÃO</vt:lpstr>
      <vt:lpstr>APLICAÇÃO/SOLUÇÃO</vt:lpstr>
      <vt:lpstr>APLICAÇÃO/SOLUÇÃO</vt:lpstr>
      <vt:lpstr>APLICAÇÃO/SOLUÇÃO</vt:lpstr>
      <vt:lpstr>APLICAÇÃO/SOLUÇÃO</vt:lpstr>
      <vt:lpstr>APLICAÇÃO/SOLUÇÃO</vt:lpstr>
      <vt:lpstr>APLICAÇÃO/SOLUÇÃO</vt:lpstr>
      <vt:lpstr>Apresentação do PowerPoint</vt:lpstr>
      <vt:lpstr>TESTES</vt:lpstr>
      <vt:lpstr>InspiraSabor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Christiane Curi</dc:creator>
  <cp:lastModifiedBy>Christiane Curi Pereira</cp:lastModifiedBy>
  <cp:revision>44</cp:revision>
  <dcterms:created xsi:type="dcterms:W3CDTF">2023-11-20T18:24:03Z</dcterms:created>
  <dcterms:modified xsi:type="dcterms:W3CDTF">2024-06-23T12:28:53Z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0x010100FDE2686592DD844080727DB3854F9982</vt:lpwstr>
  </property>
  <property fmtid="{D5CDD505-2E9C-101B-9397-08002B2CF9AE}" pid="3" name="MediaServiceImageTags">
    <vt:lpwstr/>
  </property>
</Properties>
</file>